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876" r:id="rId3"/>
  </p:sldMasterIdLst>
  <p:notesMasterIdLst>
    <p:notesMasterId r:id="rId39"/>
  </p:notesMasterIdLst>
  <p:handoutMasterIdLst>
    <p:handoutMasterId r:id="rId40"/>
  </p:handoutMasterIdLst>
  <p:sldIdLst>
    <p:sldId id="256" r:id="rId4"/>
    <p:sldId id="302" r:id="rId5"/>
    <p:sldId id="303" r:id="rId6"/>
    <p:sldId id="265" r:id="rId7"/>
    <p:sldId id="280" r:id="rId8"/>
    <p:sldId id="282" r:id="rId9"/>
    <p:sldId id="306" r:id="rId10"/>
    <p:sldId id="304" r:id="rId11"/>
    <p:sldId id="305" r:id="rId12"/>
    <p:sldId id="284" r:id="rId13"/>
    <p:sldId id="290" r:id="rId14"/>
    <p:sldId id="299" r:id="rId15"/>
    <p:sldId id="288" r:id="rId16"/>
    <p:sldId id="286" r:id="rId17"/>
    <p:sldId id="258" r:id="rId18"/>
    <p:sldId id="259" r:id="rId19"/>
    <p:sldId id="273" r:id="rId20"/>
    <p:sldId id="274" r:id="rId21"/>
    <p:sldId id="260" r:id="rId22"/>
    <p:sldId id="261" r:id="rId23"/>
    <p:sldId id="300" r:id="rId24"/>
    <p:sldId id="294" r:id="rId25"/>
    <p:sldId id="275" r:id="rId26"/>
    <p:sldId id="262" r:id="rId27"/>
    <p:sldId id="268" r:id="rId28"/>
    <p:sldId id="267" r:id="rId29"/>
    <p:sldId id="264" r:id="rId30"/>
    <p:sldId id="263" r:id="rId31"/>
    <p:sldId id="271" r:id="rId32"/>
    <p:sldId id="272" r:id="rId33"/>
    <p:sldId id="292" r:id="rId34"/>
    <p:sldId id="276" r:id="rId35"/>
    <p:sldId id="277" r:id="rId36"/>
    <p:sldId id="298" r:id="rId37"/>
    <p:sldId id="296"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9265"/>
    <a:srgbClr val="B2A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71B5B5A-6D6C-43E1-AB70-404C5B951F98}" type="datetimeFigureOut">
              <a:rPr lang="en-US" smtClean="0"/>
              <a:t>1/15/2016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4416107-1F92-4245-960B-34DF678BD0EF}" type="slidenum">
              <a:rPr lang="en-US" smtClean="0"/>
              <a:t>‹#›</a:t>
            </a:fld>
            <a:endParaRPr lang="en-US" dirty="0"/>
          </a:p>
        </p:txBody>
      </p:sp>
    </p:spTree>
    <p:extLst>
      <p:ext uri="{BB962C8B-B14F-4D97-AF65-F5344CB8AC3E}">
        <p14:creationId xmlns:p14="http://schemas.microsoft.com/office/powerpoint/2010/main" val="778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A7F51CB-F561-4FFC-8005-BA76A22CC991}" type="datetimeFigureOut">
              <a:rPr lang="en-US" smtClean="0"/>
              <a:pPr/>
              <a:t>1/15/2016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0BC5C0F-0B79-44E7-8594-C166EAE4A6C9}" type="slidenum">
              <a:rPr lang="en-US" smtClean="0"/>
              <a:pPr/>
              <a:t>‹#›</a:t>
            </a:fld>
            <a:endParaRPr lang="en-US" dirty="0"/>
          </a:p>
        </p:txBody>
      </p:sp>
    </p:spTree>
    <p:extLst>
      <p:ext uri="{BB962C8B-B14F-4D97-AF65-F5344CB8AC3E}">
        <p14:creationId xmlns:p14="http://schemas.microsoft.com/office/powerpoint/2010/main" val="310114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Multiple law enforcement agencies executed a search warrant on Roxanne </a:t>
            </a:r>
            <a:r>
              <a:rPr lang="en-US" sz="1200" b="0" i="0" u="none" strike="noStrike" kern="1200" baseline="0" dirty="0" err="1" smtClean="0">
                <a:solidFill>
                  <a:schemeClr val="tx1"/>
                </a:solidFill>
                <a:latin typeface="+mn-lt"/>
                <a:ea typeface="+mn-ea"/>
                <a:cs typeface="+mn-cs"/>
              </a:rPr>
              <a:t>Deflorin’s</a:t>
            </a:r>
            <a:r>
              <a:rPr lang="en-US" sz="1200" b="0" i="0" u="none" strike="noStrike" kern="1200" baseline="0" dirty="0" smtClean="0">
                <a:solidFill>
                  <a:schemeClr val="tx1"/>
                </a:solidFill>
                <a:latin typeface="+mn-lt"/>
                <a:ea typeface="+mn-ea"/>
                <a:cs typeface="+mn-cs"/>
              </a:rPr>
              <a:t> home in St. Paul where they seized 355 different identities not belonging to </a:t>
            </a:r>
            <a:r>
              <a:rPr lang="en-US" sz="1200" b="0" i="0" u="none" strike="noStrike" kern="1200" baseline="0" dirty="0" err="1" smtClean="0">
                <a:solidFill>
                  <a:schemeClr val="tx1"/>
                </a:solidFill>
                <a:latin typeface="+mn-lt"/>
                <a:ea typeface="+mn-ea"/>
                <a:cs typeface="+mn-cs"/>
              </a:rPr>
              <a:t>Deflorin</a:t>
            </a:r>
            <a:r>
              <a:rPr lang="en-US" sz="1200" b="0" i="0" u="none" strike="noStrike" kern="1200" baseline="0" dirty="0" smtClean="0">
                <a:solidFill>
                  <a:schemeClr val="tx1"/>
                </a:solidFill>
                <a:latin typeface="+mn-lt"/>
                <a:ea typeface="+mn-ea"/>
                <a:cs typeface="+mn-cs"/>
              </a:rPr>
              <a:t>. Included in the information was a list of PERA members that corresponded to the names during the July 10, 2012 search of Warren’s home. The PERA list found at </a:t>
            </a:r>
            <a:r>
              <a:rPr lang="en-US" sz="1200" b="0" i="0" u="none" strike="noStrike" kern="1200" baseline="0" dirty="0" err="1" smtClean="0">
                <a:solidFill>
                  <a:schemeClr val="tx1"/>
                </a:solidFill>
                <a:latin typeface="+mn-lt"/>
                <a:ea typeface="+mn-ea"/>
                <a:cs typeface="+mn-cs"/>
              </a:rPr>
              <a:t>Deflorin’s</a:t>
            </a:r>
            <a:r>
              <a:rPr lang="en-US" sz="1200" b="0" i="0" u="none" strike="noStrike" kern="1200" baseline="0" dirty="0" smtClean="0">
                <a:solidFill>
                  <a:schemeClr val="tx1"/>
                </a:solidFill>
                <a:latin typeface="+mn-lt"/>
                <a:ea typeface="+mn-ea"/>
                <a:cs typeface="+mn-cs"/>
              </a:rPr>
              <a:t> home totaled 269 names. Also uncovered were eight workers compensation claims with the Minnesota Department of Labor and Industry (DLI). Previous investigation revealed </a:t>
            </a:r>
            <a:r>
              <a:rPr lang="en-US" sz="1200" b="0" i="0" u="none" strike="noStrike" kern="1200" baseline="0" dirty="0" err="1" smtClean="0">
                <a:solidFill>
                  <a:schemeClr val="tx1"/>
                </a:solidFill>
                <a:latin typeface="+mn-lt"/>
                <a:ea typeface="+mn-ea"/>
                <a:cs typeface="+mn-cs"/>
              </a:rPr>
              <a:t>Deflorin</a:t>
            </a:r>
            <a:r>
              <a:rPr lang="en-US" sz="1200" b="0" i="0" u="none" strike="noStrike" kern="1200" baseline="0" dirty="0" smtClean="0">
                <a:solidFill>
                  <a:schemeClr val="tx1"/>
                </a:solidFill>
                <a:latin typeface="+mn-lt"/>
                <a:ea typeface="+mn-ea"/>
                <a:cs typeface="+mn-cs"/>
              </a:rPr>
              <a:t> as a former DLI employee who accessed the accounts on her work computer. </a:t>
            </a:r>
            <a:endParaRPr lang="en-US" dirty="0"/>
          </a:p>
        </p:txBody>
      </p:sp>
      <p:sp>
        <p:nvSpPr>
          <p:cNvPr id="4" name="Slide Number Placeholder 3"/>
          <p:cNvSpPr>
            <a:spLocks noGrp="1"/>
          </p:cNvSpPr>
          <p:nvPr>
            <p:ph type="sldNum" sz="quarter" idx="10"/>
          </p:nvPr>
        </p:nvSpPr>
        <p:spPr/>
        <p:txBody>
          <a:bodyPr/>
          <a:lstStyle/>
          <a:p>
            <a:fld id="{40BC5C0F-0B79-44E7-8594-C166EAE4A6C9}" type="slidenum">
              <a:rPr lang="en-US" smtClean="0"/>
              <a:pPr/>
              <a:t>7</a:t>
            </a:fld>
            <a:endParaRPr lang="en-US" dirty="0"/>
          </a:p>
        </p:txBody>
      </p:sp>
    </p:spTree>
    <p:extLst>
      <p:ext uri="{BB962C8B-B14F-4D97-AF65-F5344CB8AC3E}">
        <p14:creationId xmlns:p14="http://schemas.microsoft.com/office/powerpoint/2010/main" val="420871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St. Paul Police were on patrol late one night and they spotted a man riding a bike without a light and stopped to question him.  It was a warm spring night, but the defendant was wearing a heavy coat and gloves.  He was soaking wet.  After running his identification through the system, the officers learned that the defendant had a warrant for his arrest.  </a:t>
            </a:r>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When they brought him into the stationhouse, they searched his backpack and found Social Security checks, financial transaction cards, and miscellaneous stolen mail inside the defendant’s backpack.</a:t>
            </a:r>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Among the items recovered from his backpack were items that belonged to people from the immediate neighborhood, including:</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 Minnesota driver’s license;</a:t>
            </a:r>
          </a:p>
          <a:p>
            <a:pPr lvl="0"/>
            <a:r>
              <a:rPr lang="en-US" sz="1200" kern="1200" dirty="0" smtClean="0">
                <a:solidFill>
                  <a:schemeClr val="tx1"/>
                </a:solidFill>
                <a:effectLst/>
                <a:latin typeface="+mn-lt"/>
                <a:ea typeface="+mn-ea"/>
                <a:cs typeface="+mn-cs"/>
              </a:rPr>
              <a:t>A newly issued Discover credit card, ;</a:t>
            </a:r>
          </a:p>
          <a:p>
            <a:pPr lvl="0"/>
            <a:r>
              <a:rPr lang="en-US" sz="1200" kern="1200" dirty="0" smtClean="0">
                <a:solidFill>
                  <a:schemeClr val="tx1"/>
                </a:solidFill>
                <a:effectLst/>
                <a:latin typeface="+mn-lt"/>
                <a:ea typeface="+mn-ea"/>
                <a:cs typeface="+mn-cs"/>
              </a:rPr>
              <a:t>A newly issued Wells Fargo Visa Platinum credit card;</a:t>
            </a:r>
          </a:p>
          <a:p>
            <a:pPr lvl="0"/>
            <a:r>
              <a:rPr lang="en-US" sz="1200" kern="1200" dirty="0" smtClean="0">
                <a:solidFill>
                  <a:schemeClr val="tx1"/>
                </a:solidFill>
                <a:effectLst/>
                <a:latin typeface="+mn-lt"/>
                <a:ea typeface="+mn-ea"/>
                <a:cs typeface="+mn-cs"/>
              </a:rPr>
              <a:t>A $560 check drawn on the account of a victim;</a:t>
            </a:r>
          </a:p>
          <a:p>
            <a:pPr lvl="0"/>
            <a:r>
              <a:rPr lang="en-US" sz="1200" kern="1200" dirty="0" smtClean="0">
                <a:solidFill>
                  <a:schemeClr val="tx1"/>
                </a:solidFill>
                <a:effectLst/>
                <a:latin typeface="+mn-lt"/>
                <a:ea typeface="+mn-ea"/>
                <a:cs typeface="+mn-cs"/>
              </a:rPr>
              <a:t>4 books of TCF checks in a victim’s name;</a:t>
            </a:r>
          </a:p>
          <a:p>
            <a:pPr lvl="0"/>
            <a:r>
              <a:rPr lang="en-US" sz="1200" kern="1200" dirty="0" smtClean="0">
                <a:solidFill>
                  <a:schemeClr val="tx1"/>
                </a:solidFill>
                <a:effectLst/>
                <a:latin typeface="+mn-lt"/>
                <a:ea typeface="+mn-ea"/>
                <a:cs typeface="+mn-cs"/>
              </a:rPr>
              <a:t>A United States Treasury check in the amount of $644;</a:t>
            </a:r>
          </a:p>
          <a:p>
            <a:pPr lvl="0"/>
            <a:r>
              <a:rPr lang="en-US" sz="1200" kern="1200" dirty="0" smtClean="0">
                <a:solidFill>
                  <a:schemeClr val="tx1"/>
                </a:solidFill>
                <a:effectLst/>
                <a:latin typeface="+mn-lt"/>
                <a:ea typeface="+mn-ea"/>
                <a:cs typeface="+mn-cs"/>
              </a:rPr>
              <a:t>The Minnesota Certificate of Title for a Motor Vehicle belonging to a victim.</a:t>
            </a:r>
          </a:p>
          <a:p>
            <a:r>
              <a:rPr lang="en-US" sz="1200" b="0" kern="1200" dirty="0" smtClean="0">
                <a:solidFill>
                  <a:schemeClr val="tx1"/>
                </a:solidFill>
                <a:effectLst/>
                <a:latin typeface="+mn-lt"/>
                <a:ea typeface="+mn-ea"/>
                <a:cs typeface="+mn-cs"/>
              </a:rPr>
              <a:t>The defendant was charged with stealing the financial information of nearly 200 people.  Just this past month, the defendant was sentenced to nearly 5 years in prison and has been ordered to pay $200,000 in restitution to his victims.</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0BC5C0F-0B79-44E7-8594-C166EAE4A6C9}" type="slidenum">
              <a:rPr lang="en-US" smtClean="0"/>
              <a:pPr/>
              <a:t>8</a:t>
            </a:fld>
            <a:endParaRPr lang="en-US" dirty="0"/>
          </a:p>
        </p:txBody>
      </p:sp>
    </p:spTree>
    <p:extLst>
      <p:ext uri="{BB962C8B-B14F-4D97-AF65-F5344CB8AC3E}">
        <p14:creationId xmlns:p14="http://schemas.microsoft.com/office/powerpoint/2010/main" val="1883703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St. Paul police conducted a traffic stop in the Dayton’s Bluff neighborhood of a RAV4 that had been previously documented by Woodbury police and a Roseville resident as a vehicle suspected in connection with several recent mail thefts. St. Paul officers observed mail in plain view during the stop. After arresting both defendants, officers discovered tax documents, checkbooks, unopened packages and additional credit cards from several cities, including Roseville and Woodbury, throughout the vehicle. </a:t>
            </a:r>
            <a:endParaRPr lang="en-US" dirty="0"/>
          </a:p>
        </p:txBody>
      </p:sp>
      <p:sp>
        <p:nvSpPr>
          <p:cNvPr id="4" name="Slide Number Placeholder 3"/>
          <p:cNvSpPr>
            <a:spLocks noGrp="1"/>
          </p:cNvSpPr>
          <p:nvPr>
            <p:ph type="sldNum" sz="quarter" idx="10"/>
          </p:nvPr>
        </p:nvSpPr>
        <p:spPr/>
        <p:txBody>
          <a:bodyPr/>
          <a:lstStyle/>
          <a:p>
            <a:fld id="{40BC5C0F-0B79-44E7-8594-C166EAE4A6C9}" type="slidenum">
              <a:rPr lang="en-US" smtClean="0"/>
              <a:pPr/>
              <a:t>9</a:t>
            </a:fld>
            <a:endParaRPr lang="en-US" dirty="0"/>
          </a:p>
        </p:txBody>
      </p:sp>
    </p:spTree>
    <p:extLst>
      <p:ext uri="{BB962C8B-B14F-4D97-AF65-F5344CB8AC3E}">
        <p14:creationId xmlns:p14="http://schemas.microsoft.com/office/powerpoint/2010/main" val="68315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BC5C0F-0B79-44E7-8594-C166EAE4A6C9}" type="slidenum">
              <a:rPr lang="en-US" smtClean="0"/>
              <a:pPr/>
              <a:t>10</a:t>
            </a:fld>
            <a:endParaRPr lang="en-US" dirty="0"/>
          </a:p>
        </p:txBody>
      </p:sp>
    </p:spTree>
    <p:extLst>
      <p:ext uri="{BB962C8B-B14F-4D97-AF65-F5344CB8AC3E}">
        <p14:creationId xmlns:p14="http://schemas.microsoft.com/office/powerpoint/2010/main" val="297304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40758" y="2130425"/>
            <a:ext cx="6417441" cy="1470025"/>
          </a:xfrm>
        </p:spPr>
        <p:txBody>
          <a:bodyPr>
            <a:normAutofit/>
          </a:bodyPr>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2750208" y="3886200"/>
            <a:ext cx="505722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106449150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28753966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40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50276" y="274638"/>
            <a:ext cx="492672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175243769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1673060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269350154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233352364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347113775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57323492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197575636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280636677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42691022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208210685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403433131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223826796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404429963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3BF2A85-327B-4784-A247-A398D7007A57}" type="datetimeFigureOut">
              <a:rPr lang="en-US" smtClean="0"/>
              <a:pPr/>
              <a:t>1/15/2016</a:t>
            </a:fld>
            <a:endParaRPr lang="en-US" dirty="0"/>
          </a:p>
        </p:txBody>
      </p:sp>
      <p:sp>
        <p:nvSpPr>
          <p:cNvPr id="9" name="Rectangle 14"/>
          <p:cNvSpPr>
            <a:spLocks noGrp="1"/>
          </p:cNvSpPr>
          <p:nvPr>
            <p:ph type="sldNum" sz="quarter" idx="11"/>
          </p:nvPr>
        </p:nvSpPr>
        <p:spPr/>
        <p:txBody>
          <a:bodyPr/>
          <a:lstStyle>
            <a:lvl1pPr>
              <a:defRPr lang="en-US" smtClean="0"/>
            </a:lvl1pPr>
          </a:lstStyle>
          <a:p>
            <a:fld id="{09045528-3C8D-49FC-AE65-2DCC29762679}" type="slidenum">
              <a:rPr lang="en-US" smtClean="0"/>
              <a:pPr/>
              <a:t>‹#›</a:t>
            </a:fld>
            <a:endParaRPr lang="en-US" dirty="0"/>
          </a:p>
        </p:txBody>
      </p:sp>
      <p:sp>
        <p:nvSpPr>
          <p:cNvPr id="25" name="Rectangle 27"/>
          <p:cNvSpPr>
            <a:spLocks noGrp="1"/>
          </p:cNvSpPr>
          <p:nvPr>
            <p:ph type="ftr" sz="quarter" idx="12"/>
          </p:nvPr>
        </p:nvSpPr>
        <p:spPr/>
        <p:txBody>
          <a:bodyPr/>
          <a:lstStyle>
            <a:lvl1pPr>
              <a:defRPr lang="en-US" smtClean="0"/>
            </a:lvl1pPr>
          </a:lstStyle>
          <a:p>
            <a:endParaRPr lang="en-US" dirty="0"/>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8" name="Rectangle 7"/>
          <p:cNvSpPr>
            <a:spLocks noGrp="1"/>
          </p:cNvSpPr>
          <p:nvPr>
            <p:ph type="ftr" sz="quarter" idx="11"/>
          </p:nvPr>
        </p:nvSpPr>
        <p:spPr/>
        <p:txBody>
          <a:bodyPr/>
          <a:lstStyle/>
          <a:p>
            <a:endParaRPr lang="en-US" dirty="0"/>
          </a:p>
        </p:txBody>
      </p:sp>
      <p:sp>
        <p:nvSpPr>
          <p:cNvPr id="9" name="Rectangle 8"/>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4" name="Rectangle 4"/>
          <p:cNvSpPr>
            <a:spLocks noGrp="1"/>
          </p:cNvSpPr>
          <p:nvPr>
            <p:ph type="ftr" sz="quarter" idx="11"/>
          </p:nvPr>
        </p:nvSpPr>
        <p:spPr/>
        <p:txBody>
          <a:bodyPr/>
          <a:lstStyle/>
          <a:p>
            <a:endParaRPr lang="en-US" dirty="0"/>
          </a:p>
        </p:txBody>
      </p:sp>
      <p:sp>
        <p:nvSpPr>
          <p:cNvPr id="5" name="Rectangle 5"/>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3" name="Rectangle 3"/>
          <p:cNvSpPr>
            <a:spLocks noGrp="1"/>
          </p:cNvSpPr>
          <p:nvPr>
            <p:ph type="ftr" sz="quarter" idx="11"/>
          </p:nvPr>
        </p:nvSpPr>
        <p:spPr/>
        <p:txBody>
          <a:bodyPr/>
          <a:lstStyle/>
          <a:p>
            <a:endParaRPr lang="en-US" dirty="0"/>
          </a:p>
        </p:txBody>
      </p:sp>
      <p:sp>
        <p:nvSpPr>
          <p:cNvPr id="4" name="Rectangle 4"/>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0277" y="4406900"/>
            <a:ext cx="6944436" cy="1362075"/>
          </a:xfrm>
        </p:spPr>
        <p:txBody>
          <a:bodyPr anchor="t"/>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550277" y="2906713"/>
            <a:ext cx="694443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141284601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dirty="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dirty="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045528-3C8D-49FC-AE65-2DCC29762679}"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sz="half" idx="1"/>
          </p:nvPr>
        </p:nvSpPr>
        <p:spPr>
          <a:xfrm>
            <a:off x="1620371" y="1600200"/>
            <a:ext cx="34973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1378" y="1600200"/>
            <a:ext cx="34754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15374309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655400" y="1535113"/>
            <a:ext cx="3415841"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55400" y="2174875"/>
            <a:ext cx="341584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50069" y="1535113"/>
            <a:ext cx="3536731"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0069" y="2174875"/>
            <a:ext cx="35367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284771209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250082697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41615562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8208"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536966" y="273050"/>
            <a:ext cx="4517711" cy="585311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6967"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2430080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8424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8424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48424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F2A85-327B-4784-A247-A398D7007A57}" type="datetimeFigureOut">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045528-3C8D-49FC-AE65-2DCC29762679}" type="slidenum">
              <a:rPr lang="en-US" smtClean="0"/>
              <a:pPr/>
              <a:t>‹#›</a:t>
            </a:fld>
            <a:endParaRPr lang="en-US" dirty="0"/>
          </a:p>
        </p:txBody>
      </p:sp>
    </p:spTree>
    <p:extLst>
      <p:ext uri="{BB962C8B-B14F-4D97-AF65-F5344CB8AC3E}">
        <p14:creationId xmlns:p14="http://schemas.microsoft.com/office/powerpoint/2010/main" val="5343900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9102" y="274638"/>
            <a:ext cx="7057697"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29102" y="1600200"/>
            <a:ext cx="7057698"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29102" y="6330074"/>
            <a:ext cx="961698" cy="255346"/>
          </a:xfrm>
          <a:prstGeom prst="rect">
            <a:avLst/>
          </a:prstGeom>
        </p:spPr>
        <p:txBody>
          <a:bodyPr vert="horz" lIns="91440" tIns="45720" rIns="91440" bIns="45720" rtlCol="0" anchor="ctr"/>
          <a:lstStyle>
            <a:lvl1pPr algn="l">
              <a:defRPr sz="1200">
                <a:solidFill>
                  <a:schemeClr val="tx1">
                    <a:tint val="75000"/>
                  </a:schemeClr>
                </a:solidFill>
              </a:defRPr>
            </a:lvl1pPr>
          </a:lstStyle>
          <a:p>
            <a:fld id="{83BF2A85-327B-4784-A247-A398D7007A57}" type="datetimeFigureOut">
              <a:rPr lang="en-US" smtClean="0"/>
              <a:pPr/>
              <a:t>1/15/2016</a:t>
            </a:fld>
            <a:endParaRPr lang="en-US" dirty="0"/>
          </a:p>
        </p:txBody>
      </p:sp>
      <p:sp>
        <p:nvSpPr>
          <p:cNvPr id="5" name="Footer Placeholder 4"/>
          <p:cNvSpPr>
            <a:spLocks noGrp="1"/>
          </p:cNvSpPr>
          <p:nvPr>
            <p:ph type="ftr" sz="quarter" idx="3"/>
          </p:nvPr>
        </p:nvSpPr>
        <p:spPr>
          <a:xfrm>
            <a:off x="3597186" y="6303796"/>
            <a:ext cx="2895600" cy="2903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14138" y="6321315"/>
            <a:ext cx="672662" cy="255346"/>
          </a:xfrm>
          <a:prstGeom prst="rect">
            <a:avLst/>
          </a:prstGeom>
        </p:spPr>
        <p:txBody>
          <a:bodyPr vert="horz" lIns="91440" tIns="45720" rIns="91440" bIns="45720" rtlCol="0" anchor="ctr"/>
          <a:lstStyle>
            <a:lvl1pPr algn="r">
              <a:defRPr sz="1200">
                <a:solidFill>
                  <a:schemeClr val="tx1">
                    <a:tint val="75000"/>
                  </a:schemeClr>
                </a:solidFill>
              </a:defRPr>
            </a:lvl1pPr>
          </a:lstStyle>
          <a:p>
            <a:fld id="{09045528-3C8D-49FC-AE65-2DCC29762679}" type="slidenum">
              <a:rPr lang="en-US" smtClean="0"/>
              <a:pPr/>
              <a:t>‹#›</a:t>
            </a:fld>
            <a:endParaRPr lang="en-US" dirty="0"/>
          </a:p>
        </p:txBody>
      </p:sp>
      <p:sp>
        <p:nvSpPr>
          <p:cNvPr id="8" name="Rectangle 7"/>
          <p:cNvSpPr/>
          <p:nvPr/>
        </p:nvSpPr>
        <p:spPr>
          <a:xfrm>
            <a:off x="0" y="1320898"/>
            <a:ext cx="1371600" cy="5537101"/>
          </a:xfrm>
          <a:prstGeom prst="rect">
            <a:avLst/>
          </a:prstGeom>
          <a:solidFill>
            <a:srgbClr val="008000"/>
          </a:solidFill>
          <a:ln>
            <a:solidFill>
              <a:srgbClr val="CC993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1371600" cy="1320898"/>
          </a:xfrm>
          <a:prstGeom prst="rect">
            <a:avLst/>
          </a:prstGeom>
          <a:solidFill>
            <a:schemeClr val="bg1"/>
          </a:solidFill>
          <a:ln>
            <a:solidFill>
              <a:srgbClr val="CC993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10" descr="final.g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373368" cy="13208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p:nvSpPr>
        <p:spPr>
          <a:xfrm>
            <a:off x="0" y="6611696"/>
            <a:ext cx="9144000" cy="246304"/>
          </a:xfrm>
          <a:prstGeom prst="rect">
            <a:avLst/>
          </a:prstGeom>
          <a:solidFill>
            <a:srgbClr val="CC9933"/>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02758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AA0A7-F9AF-B84C-9594-B21229AF4B47}" type="datetimeFigureOut">
              <a:rPr lang="en-US" smtClean="0"/>
              <a:pPr/>
              <a:t>1/15/2016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E342C-1241-3044-819B-FC6BBF8C7372}" type="slidenum">
              <a:rPr lang="en-US" smtClean="0"/>
              <a:pPr/>
              <a:t>‹#›</a:t>
            </a:fld>
            <a:endParaRPr lang="en-US" dirty="0"/>
          </a:p>
        </p:txBody>
      </p:sp>
    </p:spTree>
    <p:extLst>
      <p:ext uri="{BB962C8B-B14F-4D97-AF65-F5344CB8AC3E}">
        <p14:creationId xmlns:p14="http://schemas.microsoft.com/office/powerpoint/2010/main" val="3130460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83BF2A85-327B-4784-A247-A398D7007A57}" type="datetimeFigureOut">
              <a:rPr lang="en-US" smtClean="0"/>
              <a:pPr/>
              <a:t>1/15/2016</a:t>
            </a:fld>
            <a:endParaRPr lang="en-US" dirty="0"/>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dirty="0"/>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09045528-3C8D-49FC-AE65-2DCC297626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hyperlink" Target="http://www.dmachoice.org/" TargetMode="External"/><Relationship Id="rId2" Type="http://schemas.openxmlformats.org/officeDocument/2006/relationships/image" Target="../media/image15.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ag.state.mn.us/Brochures/pubCardServicesScams.pdf" TargetMode="Externa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hyperlink" Target="http://www.donotcall.gov/" TargetMode="Externa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hyperlink" Target="http://www.ag.state.mn.us/Charities/CharitySearch.asp" TargetMode="Externa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hyperlink" Target="http://www.transunion.com/" TargetMode="Externa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hyperlink" Target="http://www.ssa.gov/" TargetMode="External"/><Relationship Id="rId7" Type="http://schemas.openxmlformats.org/officeDocument/2006/relationships/hyperlink" Target="http://www.nw3c.org/" TargetMode="External"/><Relationship Id="rId2" Type="http://schemas.openxmlformats.org/officeDocument/2006/relationships/hyperlink" Target="http://www.ftc.gov/" TargetMode="External"/><Relationship Id="rId1" Type="http://schemas.openxmlformats.org/officeDocument/2006/relationships/slideLayout" Target="../slideLayouts/slideLayout24.xml"/><Relationship Id="rId6" Type="http://schemas.openxmlformats.org/officeDocument/2006/relationships/hyperlink" Target="http://www.privacyrights.org/" TargetMode="External"/><Relationship Id="rId5" Type="http://schemas.openxmlformats.org/officeDocument/2006/relationships/hyperlink" Target="http://www.idtheftcenter.org/" TargetMode="External"/><Relationship Id="rId4" Type="http://schemas.openxmlformats.org/officeDocument/2006/relationships/hyperlink" Target="http://www.ic3.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5.xml"/><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458200" cy="1317625"/>
          </a:xfrm>
        </p:spPr>
        <p:txBody>
          <a:bodyPr>
            <a:noAutofit/>
          </a:bodyPr>
          <a:lstStyle/>
          <a:p>
            <a:r>
              <a:rPr lang="en-US" sz="4800" dirty="0" smtClean="0">
                <a:effectLst/>
              </a:rPr>
              <a:t>How to Identify and Prevent Financial Fraud</a:t>
            </a:r>
            <a:endParaRPr lang="en-US" sz="4800" b="1" dirty="0">
              <a:effectLst/>
            </a:endParaRPr>
          </a:p>
        </p:txBody>
      </p:sp>
      <p:sp>
        <p:nvSpPr>
          <p:cNvPr id="3" name="Subtitle 2"/>
          <p:cNvSpPr>
            <a:spLocks noGrp="1"/>
          </p:cNvSpPr>
          <p:nvPr>
            <p:ph type="subTitle" idx="1"/>
          </p:nvPr>
        </p:nvSpPr>
        <p:spPr>
          <a:xfrm>
            <a:off x="457200" y="4572000"/>
            <a:ext cx="8153400" cy="2057400"/>
          </a:xfrm>
        </p:spPr>
        <p:txBody>
          <a:bodyPr>
            <a:noAutofit/>
          </a:bodyPr>
          <a:lstStyle/>
          <a:p>
            <a:r>
              <a:rPr lang="en-US" sz="3600" dirty="0" smtClean="0">
                <a:solidFill>
                  <a:schemeClr val="tx1"/>
                </a:solidFill>
              </a:rPr>
              <a:t>John J. Choi</a:t>
            </a:r>
          </a:p>
          <a:p>
            <a:r>
              <a:rPr lang="en-US" sz="3600" dirty="0" smtClean="0">
                <a:solidFill>
                  <a:schemeClr val="tx1"/>
                </a:solidFill>
              </a:rPr>
              <a:t>Ramsey County Attorney</a:t>
            </a:r>
          </a:p>
          <a:p>
            <a:r>
              <a:rPr lang="en-US" sz="3600" dirty="0">
                <a:solidFill>
                  <a:schemeClr val="tx1"/>
                </a:solidFill>
              </a:rPr>
              <a:t>Consortium of Lake Area Senior </a:t>
            </a:r>
            <a:r>
              <a:rPr lang="en-US" sz="3600" dirty="0" smtClean="0">
                <a:solidFill>
                  <a:schemeClr val="tx1"/>
                </a:solidFill>
              </a:rPr>
              <a:t>Services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2133600"/>
            <a:ext cx="2220912" cy="222091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304800"/>
            <a:ext cx="7772400" cy="762000"/>
          </a:xfrm>
        </p:spPr>
        <p:txBody>
          <a:bodyPr>
            <a:noAutofit/>
          </a:bodyPr>
          <a:lstStyle/>
          <a:p>
            <a:r>
              <a:rPr lang="en-US" sz="5400" b="1" dirty="0" smtClean="0"/>
              <a:t>Protect Yourself </a:t>
            </a:r>
            <a:r>
              <a:rPr lang="en-US" sz="5400" b="1" dirty="0"/>
              <a:t>- Checks</a:t>
            </a:r>
          </a:p>
        </p:txBody>
      </p:sp>
      <p:sp>
        <p:nvSpPr>
          <p:cNvPr id="18435" name="Text Box 3"/>
          <p:cNvSpPr txBox="1">
            <a:spLocks noChangeArrowheads="1"/>
          </p:cNvSpPr>
          <p:nvPr/>
        </p:nvSpPr>
        <p:spPr bwMode="auto">
          <a:xfrm>
            <a:off x="609600" y="914400"/>
            <a:ext cx="7696200" cy="5755422"/>
          </a:xfrm>
          <a:prstGeom prst="rect">
            <a:avLst/>
          </a:prstGeom>
          <a:noFill/>
          <a:ln w="9525">
            <a:noFill/>
            <a:miter lim="800000"/>
            <a:headEnd/>
            <a:tailEnd/>
          </a:ln>
          <a:effectLst/>
        </p:spPr>
        <p:txBody>
          <a:bodyPr wrap="square">
            <a:spAutoFit/>
          </a:bodyPr>
          <a:lstStyle/>
          <a:p>
            <a:pPr>
              <a:spcBef>
                <a:spcPts val="600"/>
              </a:spcBef>
              <a:spcAft>
                <a:spcPts val="600"/>
              </a:spcAft>
              <a:buClr>
                <a:schemeClr val="accent1"/>
              </a:buClr>
              <a:buFont typeface="Arial" pitchFamily="34" charset="0"/>
              <a:buChar char="•"/>
            </a:pPr>
            <a:r>
              <a:rPr lang="en-US" sz="2800" dirty="0" smtClean="0"/>
              <a:t> Do not </a:t>
            </a:r>
            <a:r>
              <a:rPr lang="en-US" sz="2800" dirty="0"/>
              <a:t>have any of the following pre-printed on your checks:</a:t>
            </a:r>
          </a:p>
          <a:p>
            <a:pPr marL="914400" lvl="1" indent="-457200">
              <a:spcBef>
                <a:spcPts val="600"/>
              </a:spcBef>
              <a:spcAft>
                <a:spcPts val="600"/>
              </a:spcAft>
              <a:buFont typeface="Arial" panose="020B0604020202020204" pitchFamily="34" charset="0"/>
              <a:buChar char="•"/>
            </a:pPr>
            <a:r>
              <a:rPr lang="en-US" sz="2800" dirty="0" smtClean="0"/>
              <a:t> Social </a:t>
            </a:r>
            <a:r>
              <a:rPr lang="en-US" sz="2800" dirty="0"/>
              <a:t>Security </a:t>
            </a:r>
            <a:r>
              <a:rPr lang="en-US" sz="2800" dirty="0" smtClean="0"/>
              <a:t>number</a:t>
            </a:r>
          </a:p>
          <a:p>
            <a:pPr marL="914400" lvl="1" indent="-457200">
              <a:spcBef>
                <a:spcPts val="600"/>
              </a:spcBef>
              <a:spcAft>
                <a:spcPts val="600"/>
              </a:spcAft>
              <a:buFont typeface="Arial" panose="020B0604020202020204" pitchFamily="34" charset="0"/>
              <a:buChar char="•"/>
            </a:pPr>
            <a:r>
              <a:rPr lang="en-US" sz="2800" dirty="0" smtClean="0"/>
              <a:t> Driver’s </a:t>
            </a:r>
            <a:r>
              <a:rPr lang="en-US" sz="2800" dirty="0"/>
              <a:t>License number</a:t>
            </a:r>
          </a:p>
          <a:p>
            <a:pPr marL="914400" lvl="1" indent="-457200">
              <a:spcBef>
                <a:spcPts val="600"/>
              </a:spcBef>
              <a:spcAft>
                <a:spcPts val="600"/>
              </a:spcAft>
              <a:buFont typeface="Arial" panose="020B0604020202020204" pitchFamily="34" charset="0"/>
              <a:buChar char="•"/>
            </a:pPr>
            <a:r>
              <a:rPr lang="en-US" sz="2800" dirty="0" smtClean="0"/>
              <a:t> Date </a:t>
            </a:r>
            <a:r>
              <a:rPr lang="en-US" sz="2800" dirty="0"/>
              <a:t>of Birth</a:t>
            </a:r>
          </a:p>
          <a:p>
            <a:pPr marL="914400" lvl="1" indent="-457200">
              <a:spcBef>
                <a:spcPts val="600"/>
              </a:spcBef>
              <a:spcAft>
                <a:spcPts val="600"/>
              </a:spcAft>
              <a:buFont typeface="Arial" panose="020B0604020202020204" pitchFamily="34" charset="0"/>
              <a:buChar char="•"/>
            </a:pPr>
            <a:r>
              <a:rPr lang="en-US" sz="2800" dirty="0" smtClean="0"/>
              <a:t> Phone </a:t>
            </a:r>
            <a:r>
              <a:rPr lang="en-US" sz="2800" dirty="0"/>
              <a:t>number</a:t>
            </a:r>
          </a:p>
          <a:p>
            <a:pPr>
              <a:spcBef>
                <a:spcPts val="600"/>
              </a:spcBef>
              <a:spcAft>
                <a:spcPts val="600"/>
              </a:spcAft>
              <a:buClr>
                <a:schemeClr val="accent1"/>
              </a:buClr>
            </a:pPr>
            <a:r>
              <a:rPr lang="en-US" sz="2800" dirty="0"/>
              <a:t>This will make merchants ask you for more </a:t>
            </a:r>
            <a:r>
              <a:rPr lang="en-US" sz="2800" dirty="0" smtClean="0"/>
              <a:t>ID to </a:t>
            </a:r>
            <a:r>
              <a:rPr lang="en-US" sz="2800" dirty="0"/>
              <a:t>verify the name on the check</a:t>
            </a:r>
            <a:r>
              <a:rPr lang="en-US" sz="2800" dirty="0" smtClean="0"/>
              <a:t>.</a:t>
            </a:r>
          </a:p>
          <a:p>
            <a:pPr>
              <a:spcBef>
                <a:spcPts val="600"/>
              </a:spcBef>
              <a:spcAft>
                <a:spcPts val="600"/>
              </a:spcAft>
              <a:buClr>
                <a:schemeClr val="accent1"/>
              </a:buClr>
              <a:buFont typeface="Arial" pitchFamily="34" charset="0"/>
              <a:buChar char="•"/>
            </a:pPr>
            <a:r>
              <a:rPr lang="en-US" sz="2800" b="1" dirty="0" smtClean="0"/>
              <a:t> Important</a:t>
            </a:r>
            <a:r>
              <a:rPr lang="en-US" sz="2800" dirty="0" smtClean="0"/>
              <a:t>: Know when you reorder checks. Make sure you get them or have them sent to your bank to be picked up!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a:t>Mail and </a:t>
            </a:r>
            <a:r>
              <a:rPr lang="en-US" b="1" dirty="0" smtClean="0"/>
              <a:t>Paperwork</a:t>
            </a:r>
            <a:r>
              <a:rPr lang="en-US" dirty="0" smtClean="0"/>
              <a:t> </a:t>
            </a:r>
            <a:endParaRPr lang="en-US" dirty="0"/>
          </a:p>
        </p:txBody>
      </p:sp>
      <p:sp>
        <p:nvSpPr>
          <p:cNvPr id="21507" name="Rectangle 3"/>
          <p:cNvSpPr>
            <a:spLocks noGrp="1" noChangeArrowheads="1"/>
          </p:cNvSpPr>
          <p:nvPr>
            <p:ph idx="1"/>
          </p:nvPr>
        </p:nvSpPr>
        <p:spPr/>
        <p:txBody>
          <a:bodyPr>
            <a:normAutofit/>
          </a:bodyPr>
          <a:lstStyle/>
          <a:p>
            <a:pPr>
              <a:lnSpc>
                <a:spcPct val="90000"/>
              </a:lnSpc>
              <a:spcBef>
                <a:spcPts val="600"/>
              </a:spcBef>
              <a:spcAft>
                <a:spcPts val="600"/>
              </a:spcAft>
            </a:pPr>
            <a:r>
              <a:rPr lang="en-US" sz="2800" u="sng" dirty="0"/>
              <a:t>Shred</a:t>
            </a:r>
            <a:r>
              <a:rPr lang="en-US" sz="2800" dirty="0"/>
              <a:t> all paperwork- this </a:t>
            </a:r>
            <a:r>
              <a:rPr lang="en-US" sz="2800" u="sng" dirty="0"/>
              <a:t>includes</a:t>
            </a:r>
            <a:r>
              <a:rPr lang="en-US" sz="2800" dirty="0"/>
              <a:t> </a:t>
            </a:r>
            <a:r>
              <a:rPr lang="en-US" sz="2800" dirty="0" smtClean="0"/>
              <a:t>junk mail like credit </a:t>
            </a:r>
            <a:r>
              <a:rPr lang="en-US" sz="2800" dirty="0"/>
              <a:t>card solicitations.</a:t>
            </a:r>
          </a:p>
          <a:p>
            <a:pPr>
              <a:lnSpc>
                <a:spcPct val="90000"/>
              </a:lnSpc>
              <a:spcBef>
                <a:spcPts val="600"/>
              </a:spcBef>
              <a:spcAft>
                <a:spcPts val="600"/>
              </a:spcAft>
            </a:pPr>
            <a:r>
              <a:rPr lang="en-US" sz="2800" dirty="0"/>
              <a:t>Use a cross shredder if you have one.</a:t>
            </a:r>
          </a:p>
          <a:p>
            <a:pPr>
              <a:lnSpc>
                <a:spcPct val="90000"/>
              </a:lnSpc>
              <a:spcBef>
                <a:spcPts val="600"/>
              </a:spcBef>
              <a:spcAft>
                <a:spcPts val="600"/>
              </a:spcAft>
            </a:pPr>
            <a:r>
              <a:rPr lang="en-US" sz="2800" dirty="0"/>
              <a:t>Eliminate junk mail by completing an opt-out form and sending it to the Direct Mail Marketing </a:t>
            </a:r>
            <a:r>
              <a:rPr lang="en-US" sz="2800" dirty="0" smtClean="0"/>
              <a:t>Association.</a:t>
            </a:r>
            <a:endParaRPr lang="en-US" sz="2800" dirty="0"/>
          </a:p>
          <a:p>
            <a:pPr>
              <a:lnSpc>
                <a:spcPct val="90000"/>
              </a:lnSpc>
            </a:pPr>
            <a:r>
              <a:rPr lang="en-US" sz="2800" dirty="0"/>
              <a:t>Do not send any mail by putting it in your mailbox </a:t>
            </a:r>
            <a:endParaRPr lang="en-US" sz="2800" dirty="0" smtClean="0"/>
          </a:p>
          <a:p>
            <a:pPr>
              <a:lnSpc>
                <a:spcPct val="90000"/>
              </a:lnSpc>
              <a:buNone/>
            </a:pPr>
            <a:r>
              <a:rPr lang="en-US" sz="2800" dirty="0" smtClean="0"/>
              <a:t>at </a:t>
            </a:r>
            <a:r>
              <a:rPr lang="en-US" sz="2800" dirty="0"/>
              <a:t>the end of your driveway and </a:t>
            </a:r>
            <a:endParaRPr lang="en-US" sz="2800" dirty="0" smtClean="0"/>
          </a:p>
          <a:p>
            <a:pPr>
              <a:lnSpc>
                <a:spcPct val="90000"/>
              </a:lnSpc>
              <a:spcAft>
                <a:spcPts val="600"/>
              </a:spcAft>
              <a:buNone/>
            </a:pPr>
            <a:r>
              <a:rPr lang="en-US" sz="2800" dirty="0" smtClean="0"/>
              <a:t>raising </a:t>
            </a:r>
            <a:r>
              <a:rPr lang="en-US" sz="2800" dirty="0"/>
              <a:t>the red flag</a:t>
            </a:r>
            <a:r>
              <a:rPr lang="en-US" sz="2800" dirty="0" smtClean="0"/>
              <a:t>.</a:t>
            </a:r>
            <a:endParaRPr lang="en-US" sz="2800" dirty="0"/>
          </a:p>
          <a:p>
            <a:pPr>
              <a:lnSpc>
                <a:spcPct val="90000"/>
              </a:lnSpc>
              <a:spcBef>
                <a:spcPts val="600"/>
              </a:spcBef>
              <a:spcAft>
                <a:spcPts val="600"/>
              </a:spcAft>
            </a:pPr>
            <a:r>
              <a:rPr lang="en-US" sz="2800" dirty="0"/>
              <a:t>Get your mail as soon as it arrives.</a:t>
            </a:r>
          </a:p>
        </p:txBody>
      </p:sp>
      <p:sp>
        <p:nvSpPr>
          <p:cNvPr id="21508" name="Text Box 4"/>
          <p:cNvSpPr txBox="1">
            <a:spLocks noChangeArrowheads="1"/>
          </p:cNvSpPr>
          <p:nvPr/>
        </p:nvSpPr>
        <p:spPr bwMode="auto">
          <a:xfrm>
            <a:off x="6477000" y="5867400"/>
            <a:ext cx="2286000" cy="457200"/>
          </a:xfrm>
          <a:prstGeom prst="rect">
            <a:avLst/>
          </a:prstGeom>
          <a:noFill/>
          <a:ln w="9525">
            <a:noFill/>
            <a:miter lim="800000"/>
            <a:headEnd/>
            <a:tailEnd/>
          </a:ln>
          <a:effectLst/>
        </p:spPr>
        <p:txBody>
          <a:bodyPr>
            <a:spAutoFit/>
          </a:bodyPr>
          <a:lstStyle/>
          <a:p>
            <a:pPr>
              <a:spcBef>
                <a:spcPct val="50000"/>
              </a:spcBef>
            </a:pPr>
            <a:endParaRPr lang="en-US" dirty="0"/>
          </a:p>
        </p:txBody>
      </p:sp>
      <p:pic>
        <p:nvPicPr>
          <p:cNvPr id="21509" name="Picture 5"/>
          <p:cNvPicPr>
            <a:picLocks noChangeAspect="1" noChangeArrowheads="1"/>
          </p:cNvPicPr>
          <p:nvPr/>
        </p:nvPicPr>
        <p:blipFill>
          <a:blip r:embed="rId2" cstate="print"/>
          <a:srcRect/>
          <a:stretch>
            <a:fillRect/>
          </a:stretch>
        </p:blipFill>
        <p:spPr bwMode="auto">
          <a:xfrm>
            <a:off x="6324600" y="4800600"/>
            <a:ext cx="2038350" cy="153555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10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descr="data:image/jpeg;base64,/9j/4AAQSkZJRgABAQAAAQABAAD/2wBDAAkGBwgHBgkIBwgKCgkLDRYPDQwMDRsUFRAWIB0iIiAdHx8kKDQsJCYxJx8fLT0tMTU3Ojo6Iys/RD84QzQ5Ojf/2wBDAQoKCg0MDRoPDxo3JR8lNzc3Nzc3Nzc3Nzc3Nzc3Nzc3Nzc3Nzc3Nzc3Nzc3Nzc3Nzc3Nzc3Nzc3Nzc3Nzc3Nzf/wAARCACDAMUDASIAAhEBAxEB/8QAHAAAAgIDAQEAAAAAAAAAAAAAAgMABAEFBgcI/8QAPBAAAgEDAgMGBAQFAgYDAAAAAQIDAAQRBSESMUEGE1FhcYEUIpGhBzJCsRUjUsHwYtEWJDNDgrJyouH/xAAaAQACAwEBAAAAAAAAAAAAAAAAAQIDBAUG/8QAJhEAAgIBBQAABgMAAAAAAAAAAAECEQMEEiExQQUTFCIyUSNx8P/aAAwDAQACEQMRAD8A5HFSiNCa7RzwKmKILmo21ACyKCjNYI2oAWedTFZxUoEAcDcnaiUAjIIPoaXdSLDbSO4JAUjA5knYVQ0u5M1wwCsBjLA8s1XKdTUSajcbNgw3ocUwihxVyRUwMVMUeKmKkiLAA3owKILRAeVOhAqKai0ccWd6Nl6U6AXWQM0YWmKlNAAqUfBRgUQUmmgAVazimBDRcNSoQsLUqwsTEcqlAUUTyocUzFYIrKXmOQpbb0ygNMBdYxR4rVazftbARRHEp3Y+AqM5KCthFOTotT3UMBw7/MTgKu5J9KRqF9Jp8nBd2F3AScDvoymfTNN/D7Q7jVO1tmbyKURwx/GjvUI41XHCRnGRxFa9hv8AT4ruNo7iFJ0YfMkq8SmsMtTLs1RwI8s7H6X/AMa63bWCFobOJxLfSnbEY/SD4tyH16V6Pr/YLTVEjaRYpbqvJ4ExkdMj9WPrSLOysNEhlhsIBaxSvxyKnJjjbPp09TXW6dr9i1pbQy3H87H8xmGAT5HoPWqllcp7rLniUY0eNapo95ppJmj4oekq7r7+HvWv4a961COCRGaa3jlQjmuCT/vXm2oaJoWpX00eianDbXCNwtaTDC5/0n/bNb8edNVIxTwtficbw0QWtpqWg6lpmTeWjrGP+6nzp9Ry98VQC5rUqfRnaaAApkcZY4A3o1jp6ERr8v5vGpAkJKMuzc6gXNMOWOWOTRKtNCYIWmIhJ8KJEyasqANgBQCFLFg0XAB0puKyF8aYxXD4VYt7YOQTyrKIM8quQ7DAxSbBIDuVGwqU/A61KjySOZxWcbVk71MYqokLIoSKYVoaYAhcsB0PWqvZHsjL2xvb+Zrgw2ts6d7IMZIZsFRn/Tnx3xVmXaNvSvSPwN0dY+zN/czjPxs7A74wBt/bPvWLWOqRq00U7b8NDrfbRdP1KSzht4JtOgZEjMJKOFAHJtx9qTZdq/jrorZ3qSF2wtpdgxsMnACvyJ6c81qPxM7NX3ZvV5blYV/hV1JmKVdwHIyQ3gSSxxy8+lH2FsI9KB1e+UNcmP8A5GE4Ywqf+4R/Weg6ZJrnarPDHj3SNmCLc6XJ2Ws2d1EkCStHFcMpM8Zk4hEegzjetLMs0dssiw96nEV7yJ+v9q29vod7rMzSXbyHr3UZ5D/UT1qhqkAhh+FtWmt0jbiw644jyGSRvzNcTHrsilfaf+7N89NCq9Qeh6jcyXMcVvK+G3Kt1A8+VbKa/jnUgrxb/MhUH7VyXeXVvI4k3YHDEcxjxo++ZmDAMc/qUgOPrsfQ118HxCHUuDDPTPtHW2l25jKwTkJ/QuwHsa19/pen6inEqxQSkhu8iUKTz5ryP71pkuriMgylWHRjlHFbO21PfE4R8dXGD9eR+1dGOX2JllBdSNFqultprorTJIHyVABBAHjVALmuh1eFdQne5ikCkL+STYYHhWnVa6eGW+JhyRqQtI8mmhMUaijC1aQFhKYFo1SmBKBCwuaNUpoSrKQArmhsaRWVcUxdhTlj8OVQrvSGL3NSmhNqlMDnAKyBRkACog2NUExTDnQ4J6Uwqc5NTFMCrdbBVFeyfhB8OnYi3ghkDSJJIZhnJVmPFg+xFeNXRxIB5V0X4b9ojomviGZ8Wd2irKCdlbo3t+x8qw6pbqNGB0e16xptnrOnz6ffxLJbTqVdT+4rznUOx8GiXK3qrdNb22GlSH+YSB+sDn5Eb46CvUMg8qr38EdzbvFISOIHDDmMj9vKufkxRyR2yRrhNwdxOCtO3Gnd0IdOUcKHGZUKHPodz61x3aHtE2o3eG4USMsVXGNzzO/pW51Ds3LZ9oYplYQTySFoGaMyxO3PblvzODy59Ks6xKGjKX8FtJnYC5i3P22rM9BFdMvWq4ujTaaW1SETmGWRAAgkVc4wBtkeAxVmXRp0BeFTInPCjDD2oLbVJdMtxFaaewtwSQlupcbnngZNOh7ZWvFwzZRh0bII/wA9KUvhykvy5COr9orpFxrgkMD0IpUmjQO4eJpbc4+bu/yn2I2rbNrmi3h4ppYg56lsH6imR3mjRJxfEW5B5F5gcfWs30GqxP8AimW/U4Z/kjUy262UKiVw3GpKkHBIz1FakrlyQMA9Ksy6HBc662qTa/K8chyyRBScDkoPFjh8sfvRTRRLM4t2ZogflZhuRXqNBFxhUnb9OPqmpStLgrKlMVKcsXlTVhNb7MlCVjPhTFSrCxgDeshfClY6FBKMA9KYEpgSiwFKpogm1NCUQSkOhQSpVgJtUosKOSxmoBwnIpnDUAxzqskC44hmhxgU3pigcbH0piNZcHMhPnVJ5Rb3+7YEa7nOMYJ3+1XZQWU45mlkW1125jjMS/BtKJWifBBRSzFSOoOMEeBrDndUzThPUT2x1TR7a20+5tV75baOVrmViAVb8qjbc7HPp6Z3Wk9sJL4ZmghCHYmNicVQEdv2xMsFxbGLuVCSQyx4xyOx5EcuR+hrUW3ZWPRbtriw1G7gCHeNwGjx4b4/386wNt8mqq7PRfhxf20c0Z+VvmHCeX/7Wl1Ts7bXeGulPGDs4JVvtsfeqsd+YuGS3e2WTmw3Xi89qsSXcl4B8Vcx4U8lVjn70KZHh8WaqfszqERLWGoxlf6JowM+4/2qoezt8yt8TaWkpI3ZJiufqMfat6mlwSKHW4fHXgjOf/agl0+2iHCiXbZ2+WCQ59wanHK2+ULal0crJ2Ti48yaTc+H8m4T+2KpT9mIkyY0u0ON1ktS3/2U111xpEghxa99btnLSXEcmOHyGedUotPjtl4Lu+aVgc8UWU2/8pKsU1fQttdHD3ekGElnDcKgk8JZG9gy8/etpaxtMq8MbgkflPMetFrdxbW7gxXM8ty8owHdCIVz1Cb+QyabAwMIMf5nGXbmc/0+WK06eT3VBFOZKrZDHwNwnGRzwc0YO2MVhU8qaqV0DKLCk0xY6YEpgSlYxYUeFEFpyx0ax0rChIjoxHT1SjAosaQkR1KeBUpWM4xE3rLJuTUDYpyEMMUqArd3WZIHa0uJFA4YwOL3OBTmUg8qtNHw9mr2U83uIlX0GT/npSk6QkrZy7LzrS/xGXSe1Bu41VniIAVxldxXW6jDiOz+ThDW4I8/mbf7Vx3bCFYdedE+XCKdznfArFqWqSNGJOz2LsIvxekTzG4YJ3z95JI4YkseLOffb0rbDtNp0Vx3dlJaSC3Yd4JZo41K/qOW3OOfrXz9FrV2mnR6al0YYEdpAFGAzHqx5k9B4CtfPPNIeFpEYA5wNwTWN8s02fQeqfir2atmJs7O5vSeZh4FX65rnrj8X75i38O0G0jH6TcTPIfcAAfevHPipgdyp9RTP4lOAAVjwPAGjaR4PU2/EftLeqY5b+2tFYYJtLXDJ55Yt+1aC/1vXr2bEnanVJRyxHIYR7hSBXEtqFwcYwPc1lb66yDkHBpjOgumaRu7l1O8uJAfmEjlwPcmgtIBExHGyqOWEXGa0x1O5/oRc8yBUTUpUTKn5/6ic0Cpnb6dobahIoM9ygz8zkqFA+n2FdXbWUdnEtvCWZEyFZjkt5mtB+HV619osiyuWlhmKnPPB3H9/pXWrHXS00IxhuXbMmVtypiljpix0eCP053xtTo1HFgggir9xWoilSmrHmnBcchRhSaVjoSExRhKaEo1SlY6EhaMJTQnlRBKVjoVwVKeEqUtyFR58fm6VFBDDnTBGTuKYiHGcE+GBnNWOcU+WR2t+DIuF1AbY9KxaxPd/wAKgX5zPLJIVJwMcX9lU/enxWx4irIHl5d1nZf/AJkf+o9z0oezXeXGoaSAjd3BbqknAuAOJGPI8hlqyyyqUml4XKDS5J23sPhLWIghVFqYQFGCSA2T9f3ryTU5pr+/uLtj/wBZyyhjuF6A+gxXpvbbWvib+KLiRhgRIo6A7sT55JH0rybuXE7QjiLqxXA8qyZHdF8F2GkLg5OKhV99lp5024xvkf8AkKrtBIvNnHrmq6ZLgEwudzw/WsGB+mKNIpGxwljnrvRtazCPi7wFv6FOTS5HwJED89qz3Lf1L9ajpLGNy48jS+J+rGimBmVHUDiO3TehXcgVkgkbnNRQV3G9PkLPSfwpsZVhvb3K9xKVjVQdyVzkn616FHETyFeT9ge1sOizNZ6gjfATuGLqMmJuRPpXssMsE8CS2zpJFIoZJEOQwPUGt+Ca2bV2ZskfutlUwqu55439Kyi4kwcbjB9qsMmfXpQcK/KeQ4huen+b1Y3XJFLwwBy8MZpyrkbVJbO57iOaEHhePiAIANVWaUSsHZwwGMHY/Ssz1cfC35DLgXHPYedQMmcCRMk4AJ61RO3PP0qZBOMZqueqk1wiUcP7LjrcqcCNSf8ASck+3Ok99OziNQwcnAHDjelTLPJA0cN1JCWGOJRnHoDtRNxxxoluWa5mPdQ53Pm/sPuaoeWb9LNkV4Eokl4jb3CzKrFC2SoyOeM8/UVK6OztksbdLeJPkQdB161Kq+ZL9ktsTzBBxOVQD5d24jwqo8Sa2FjbM5/ksygjecghmB6KP0jz5mmzW8KLayGS3jh7sO0YYKe8Y8yOZ2wM1u7c2dlp01/eE91bgMURSxIJxyHOrUt3MiN1wgtK0UvGQiCOJR+fFcn2M72x7Nz6j3TswuW4D1Kq5A9sn7V3una6uoM0VrFKqMGCM0WFHCN8715nrGqPY9hez1pauFnuLXvSQSOJmB3PuS3sKJN/0Co5O5uRc3LyMzMASFbPPfc+5rQ6qDb6q0sQ/PwyDHnz++aeLF1UDvQANhgml6hCRaQS8XE0RMZPjg8Q+xNRi+QZaM5fck4pEs3EBjDeWKxC6iMZHLY0MgR24lNSEAzMPldhg7Ec8UABQkcWF6edC4wxrAw4IByfCkA5ieAqMEelIMETrkcSnyrIT5QM7+FFwkdKaAqtbsOR4h5UKgZxvnPKr2CeVWBEh/QA3Wpx5YpOilLBxL8owf3rf9jO2F12cnFtccU+nM3zRZ3jJ5lP7jrWuFv14qCezifccXF+9WtVzEqi30z3/Tb601OxivLGZZraUZDr+xHQjwqXIMQZkHzEcv6tv3rxLs12hvey96ZbUd7bOQZrVmwreYPQ+f1r2ns/rGndpbaCexfi4pFEkb4DxnmQfA7c6cs1wd9jjCpG/wBIn7+yViVJEYTCjqDg/cGq2oN3zSJBbxyFG+bOc7jp7eFNtx8Bfy254irKZUJ6Efmz7nPvVrREVbaSZwCJGYlj1A+UfYVz12ajlWBVsMMEetTO+9dXc6ZDeZfgCgDC45n/AD/BXO61bppCGS4kbgEbOTw7ADHM8snIxUhARrxuF4gq4yWPQdT7Ve7PQfEzSakyERkd3bKf0oOvqTk1zLanNeWkkNrp12wmxl8hMrzxv0PWnrea53axhI7eNV2VpicD0FAUd5xBdi4HvUrhfhdVl+dtQgU+Cwj+9SkFHPKBxYwN232rogzTdnr2GRmMZMeQCQfzDqN6lStGMrkbvstaw28MwiVhku3zOW3I35mvDdanldNFVpGKrp8aqCdgOCPYfU1KlRydhHo1c0j8P5jTCAdPnBH6gffBqVKhAkxGnse7AzsVGazMoIBIqVKsIi1AK7+FIIAfIG9SpSYDQN6JuVSpQgMLVpN0U9cVKlWQ7Iy6CX84HQ86yxIO1SpVxWKkAMgBHMHNWuyV9dab2p06WxneF3uEjbh5MrHBBB51KlZ59stifRWrKDPaMebNhj4jBpmmsTBZRk/J3WeHp0qVKy+lzNwAOEetVNXRZNNuBIoYcJO48KlSpsichEoYEEbAbAbVi4Ud3y+npUqUl0TNVJczLwhX/SOgqVKlQA//2Q=="/>
          <p:cNvSpPr>
            <a:spLocks noChangeAspect="1" noChangeArrowheads="1"/>
          </p:cNvSpPr>
          <p:nvPr/>
        </p:nvSpPr>
        <p:spPr bwMode="auto">
          <a:xfrm>
            <a:off x="0" y="-604838"/>
            <a:ext cx="1857375" cy="12382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48132" name="AutoShape 4" descr="data:image/jpeg;base64,/9j/4AAQSkZJRgABAQAAAQABAAD/2wBDAAkGBwgHBgkIBwgKCgkLDRYPDQwMDRsUFRAWIB0iIiAdHx8kKDQsJCYxJx8fLT0tMTU3Ojo6Iys/RD84QzQ5Ojf/2wBDAQoKCg0MDRoPDxo3JR8lNzc3Nzc3Nzc3Nzc3Nzc3Nzc3Nzc3Nzc3Nzc3Nzc3Nzc3Nzc3Nzc3Nzc3Nzc3Nzc3Nzf/wAARCACDAMUDASIAAhEBAxEB/8QAHAAAAgIDAQEAAAAAAAAAAAAAAgMABAEFBgcI/8QAPBAAAgEDAgMGBAQFAgYDAAAAAQIDAAQRBSESMUEGE1FhcYEUIpGhBzJCsRUjUsHwYtEWJDNDgrJyouH/xAAaAQACAwEBAAAAAAAAAAAAAAAAAQIDBAUG/8QAJhEAAgIBBQAABgMAAAAAAAAAAAECEQMEEiExQQUTFCIyUSNx8P/aAAwDAQACEQMRAD8A5HFSiNCa7RzwKmKILmo21ACyKCjNYI2oAWedTFZxUoEAcDcnaiUAjIIPoaXdSLDbSO4JAUjA5knYVQ0u5M1wwCsBjLA8s1XKdTUSajcbNgw3ocUwihxVyRUwMVMUeKmKkiLAA3owKILRAeVOhAqKai0ccWd6Nl6U6AXWQM0YWmKlNAAqUfBRgUQUmmgAVazimBDRcNSoQsLUqwsTEcqlAUUTyocUzFYIrKXmOQpbb0ygNMBdYxR4rVazftbARRHEp3Y+AqM5KCthFOTotT3UMBw7/MTgKu5J9KRqF9Jp8nBd2F3AScDvoymfTNN/D7Q7jVO1tmbyKURwx/GjvUI41XHCRnGRxFa9hv8AT4ruNo7iFJ0YfMkq8SmsMtTLs1RwI8s7H6X/AMa63bWCFobOJxLfSnbEY/SD4tyH16V6Pr/YLTVEjaRYpbqvJ4ExkdMj9WPrSLOysNEhlhsIBaxSvxyKnJjjbPp09TXW6dr9i1pbQy3H87H8xmGAT5HoPWqllcp7rLniUY0eNapo95ppJmj4oekq7r7+HvWv4a961COCRGaa3jlQjmuCT/vXm2oaJoWpX00eianDbXCNwtaTDC5/0n/bNb8edNVIxTwtficbw0QWtpqWg6lpmTeWjrGP+6nzp9Ry98VQC5rUqfRnaaAApkcZY4A3o1jp6ERr8v5vGpAkJKMuzc6gXNMOWOWOTRKtNCYIWmIhJ8KJEyasqANgBQCFLFg0XAB0puKyF8aYxXD4VYt7YOQTyrKIM8quQ7DAxSbBIDuVGwqU/A61KjySOZxWcbVk71MYqokLIoSKYVoaYAhcsB0PWqvZHsjL2xvb+Zrgw2ts6d7IMZIZsFRn/Tnx3xVmXaNvSvSPwN0dY+zN/czjPxs7A74wBt/bPvWLWOqRq00U7b8NDrfbRdP1KSzht4JtOgZEjMJKOFAHJtx9qTZdq/jrorZ3qSF2wtpdgxsMnACvyJ6c81qPxM7NX3ZvV5blYV/hV1JmKVdwHIyQ3gSSxxy8+lH2FsI9KB1e+UNcmP8A5GE4Ywqf+4R/Weg6ZJrnarPDHj3SNmCLc6XJ2Ws2d1EkCStHFcMpM8Zk4hEegzjetLMs0dssiw96nEV7yJ+v9q29vod7rMzSXbyHr3UZ5D/UT1qhqkAhh+FtWmt0jbiw644jyGSRvzNcTHrsilfaf+7N89NCq9Qeh6jcyXMcVvK+G3Kt1A8+VbKa/jnUgrxb/MhUH7VyXeXVvI4k3YHDEcxjxo++ZmDAMc/qUgOPrsfQ118HxCHUuDDPTPtHW2l25jKwTkJ/QuwHsa19/pen6inEqxQSkhu8iUKTz5ryP71pkuriMgylWHRjlHFbO21PfE4R8dXGD9eR+1dGOX2JllBdSNFqultprorTJIHyVABBAHjVALmuh1eFdQne5ikCkL+STYYHhWnVa6eGW+JhyRqQtI8mmhMUaijC1aQFhKYFo1SmBKBCwuaNUpoSrKQArmhsaRWVcUxdhTlj8OVQrvSGL3NSmhNqlMDnAKyBRkACog2NUExTDnQ4J6Uwqc5NTFMCrdbBVFeyfhB8OnYi3ghkDSJJIZhnJVmPFg+xFeNXRxIB5V0X4b9ojomviGZ8Wd2irKCdlbo3t+x8qw6pbqNGB0e16xptnrOnz6ffxLJbTqVdT+4rznUOx8GiXK3qrdNb22GlSH+YSB+sDn5Eb46CvUMg8qr38EdzbvFISOIHDDmMj9vKufkxRyR2yRrhNwdxOCtO3Gnd0IdOUcKHGZUKHPodz61x3aHtE2o3eG4USMsVXGNzzO/pW51Ds3LZ9oYplYQTySFoGaMyxO3PblvzODy59Ks6xKGjKX8FtJnYC5i3P22rM9BFdMvWq4ujTaaW1SETmGWRAAgkVc4wBtkeAxVmXRp0BeFTInPCjDD2oLbVJdMtxFaaewtwSQlupcbnngZNOh7ZWvFwzZRh0bII/wA9KUvhykvy5COr9orpFxrgkMD0IpUmjQO4eJpbc4+bu/yn2I2rbNrmi3h4ppYg56lsH6imR3mjRJxfEW5B5F5gcfWs30GqxP8AimW/U4Z/kjUy262UKiVw3GpKkHBIz1FakrlyQMA9Ksy6HBc662qTa/K8chyyRBScDkoPFjh8sfvRTRRLM4t2ZogflZhuRXqNBFxhUnb9OPqmpStLgrKlMVKcsXlTVhNb7MlCVjPhTFSrCxgDeshfClY6FBKMA9KYEpgSiwFKpogm1NCUQSkOhQSpVgJtUosKOSxmoBwnIpnDUAxzqskC44hmhxgU3pigcbH0piNZcHMhPnVJ5Rb3+7YEa7nOMYJ3+1XZQWU45mlkW1125jjMS/BtKJWifBBRSzFSOoOMEeBrDndUzThPUT2x1TR7a20+5tV75baOVrmViAVb8qjbc7HPp6Z3Wk9sJL4ZmghCHYmNicVQEdv2xMsFxbGLuVCSQyx4xyOx5EcuR+hrUW3ZWPRbtriw1G7gCHeNwGjx4b4/386wNt8mqq7PRfhxf20c0Z+VvmHCeX/7Wl1Ts7bXeGulPGDs4JVvtsfeqsd+YuGS3e2WTmw3Xi89qsSXcl4B8Vcx4U8lVjn70KZHh8WaqfszqERLWGoxlf6JowM+4/2qoezt8yt8TaWkpI3ZJiufqMfat6mlwSKHW4fHXgjOf/agl0+2iHCiXbZ2+WCQ59wanHK2+ULal0crJ2Ti48yaTc+H8m4T+2KpT9mIkyY0u0ON1ktS3/2U111xpEghxa99btnLSXEcmOHyGedUotPjtl4Lu+aVgc8UWU2/8pKsU1fQttdHD3ekGElnDcKgk8JZG9gy8/etpaxtMq8MbgkflPMetFrdxbW7gxXM8ty8owHdCIVz1Cb+QyabAwMIMf5nGXbmc/0+WK06eT3VBFOZKrZDHwNwnGRzwc0YO2MVhU8qaqV0DKLCk0xY6YEpgSlYxYUeFEFpyx0ax0rChIjoxHT1SjAosaQkR1KeBUpWM4xE3rLJuTUDYpyEMMUqArd3WZIHa0uJFA4YwOL3OBTmUg8qtNHw9mr2U83uIlX0GT/npSk6QkrZy7LzrS/xGXSe1Bu41VniIAVxldxXW6jDiOz+ThDW4I8/mbf7Vx3bCFYdedE+XCKdznfArFqWqSNGJOz2LsIvxekTzG4YJ3z95JI4YkseLOffb0rbDtNp0Vx3dlJaSC3Yd4JZo41K/qOW3OOfrXz9FrV2mnR6al0YYEdpAFGAzHqx5k9B4CtfPPNIeFpEYA5wNwTWN8s02fQeqfir2atmJs7O5vSeZh4FX65rnrj8X75i38O0G0jH6TcTPIfcAAfevHPipgdyp9RTP4lOAAVjwPAGjaR4PU2/EftLeqY5b+2tFYYJtLXDJ55Yt+1aC/1vXr2bEnanVJRyxHIYR7hSBXEtqFwcYwPc1lb66yDkHBpjOgumaRu7l1O8uJAfmEjlwPcmgtIBExHGyqOWEXGa0x1O5/oRc8yBUTUpUTKn5/6ic0Cpnb6dobahIoM9ygz8zkqFA+n2FdXbWUdnEtvCWZEyFZjkt5mtB+HV619osiyuWlhmKnPPB3H9/pXWrHXS00IxhuXbMmVtypiljpix0eCP053xtTo1HFgggir9xWoilSmrHmnBcchRhSaVjoSExRhKaEo1SlY6EhaMJTQnlRBKVjoVwVKeEqUtyFR58fm6VFBDDnTBGTuKYiHGcE+GBnNWOcU+WR2t+DIuF1AbY9KxaxPd/wAKgX5zPLJIVJwMcX9lU/enxWx4irIHl5d1nZf/AJkf+o9z0oezXeXGoaSAjd3BbqknAuAOJGPI8hlqyyyqUml4XKDS5J23sPhLWIghVFqYQFGCSA2T9f3ryTU5pr+/uLtj/wBZyyhjuF6A+gxXpvbbWvib+KLiRhgRIo6A7sT55JH0rybuXE7QjiLqxXA8qyZHdF8F2GkLg5OKhV99lp5024xvkf8AkKrtBIvNnHrmq6ZLgEwudzw/WsGB+mKNIpGxwljnrvRtazCPi7wFv6FOTS5HwJED89qz3Lf1L9ajpLGNy48jS+J+rGimBmVHUDiO3TehXcgVkgkbnNRQV3G9PkLPSfwpsZVhvb3K9xKVjVQdyVzkn616FHETyFeT9ge1sOizNZ6gjfATuGLqMmJuRPpXssMsE8CS2zpJFIoZJEOQwPUGt+Ca2bV2ZskfutlUwqu55439Kyi4kwcbjB9qsMmfXpQcK/KeQ4huen+b1Y3XJFLwwBy8MZpyrkbVJbO57iOaEHhePiAIANVWaUSsHZwwGMHY/Ssz1cfC35DLgXHPYedQMmcCRMk4AJ61RO3PP0qZBOMZqueqk1wiUcP7LjrcqcCNSf8ASck+3Ok99OziNQwcnAHDjelTLPJA0cN1JCWGOJRnHoDtRNxxxoluWa5mPdQ53Pm/sPuaoeWb9LNkV4Eokl4jb3CzKrFC2SoyOeM8/UVK6OztksbdLeJPkQdB161Kq+ZL9ktsTzBBxOVQD5d24jwqo8Sa2FjbM5/ksygjecghmB6KP0jz5mmzW8KLayGS3jh7sO0YYKe8Y8yOZ2wM1u7c2dlp01/eE91bgMURSxIJxyHOrUt3MiN1wgtK0UvGQiCOJR+fFcn2M72x7Nz6j3TswuW4D1Kq5A9sn7V3una6uoM0VrFKqMGCM0WFHCN8715nrGqPY9hez1pauFnuLXvSQSOJmB3PuS3sKJN/0Co5O5uRc3LyMzMASFbPPfc+5rQ6qDb6q0sQ/PwyDHnz++aeLF1UDvQANhgml6hCRaQS8XE0RMZPjg8Q+xNRi+QZaM5fck4pEs3EBjDeWKxC6iMZHLY0MgR24lNSEAzMPldhg7Ec8UABQkcWF6edC4wxrAw4IByfCkA5ieAqMEelIMETrkcSnyrIT5QM7+FFwkdKaAqtbsOR4h5UKgZxvnPKr2CeVWBEh/QA3Wpx5YpOilLBxL8owf3rf9jO2F12cnFtccU+nM3zRZ3jJ5lP7jrWuFv14qCezifccXF+9WtVzEqi30z3/Tb601OxivLGZZraUZDr+xHQjwqXIMQZkHzEcv6tv3rxLs12hvey96ZbUd7bOQZrVmwreYPQ+f1r2ns/rGndpbaCexfi4pFEkb4DxnmQfA7c6cs1wd9jjCpG/wBIn7+yViVJEYTCjqDg/cGq2oN3zSJBbxyFG+bOc7jp7eFNtx8Bfy254irKZUJ6Efmz7nPvVrREVbaSZwCJGYlj1A+UfYVz12ajlWBVsMMEetTO+9dXc6ZDeZfgCgDC45n/AD/BXO61bppCGS4kbgEbOTw7ADHM8snIxUhARrxuF4gq4yWPQdT7Ve7PQfEzSakyERkd3bKf0oOvqTk1zLanNeWkkNrp12wmxl8hMrzxv0PWnrea53axhI7eNV2VpicD0FAUd5xBdi4HvUrhfhdVl+dtQgU+Cwj+9SkFHPKBxYwN232rogzTdnr2GRmMZMeQCQfzDqN6lStGMrkbvstaw28MwiVhku3zOW3I35mvDdanldNFVpGKrp8aqCdgOCPYfU1KlRydhHo1c0j8P5jTCAdPnBH6gffBqVKhAkxGnse7AzsVGazMoIBIqVKsIi1AK7+FIIAfIG9SpSYDQN6JuVSpQgMLVpN0U9cVKlWQ7Iy6CX84HQ86yxIO1SpVxWKkAMgBHMHNWuyV9dab2p06WxneF3uEjbh5MrHBBB51KlZ59stifRWrKDPaMebNhj4jBpmmsTBZRk/J3WeHp0qVKy+lzNwAOEetVNXRZNNuBIoYcJO48KlSpsichEoYEEbAbAbVi4Ud3y+npUqUl0TNVJczLwhX/SOgqVKlQA//2Q=="/>
          <p:cNvSpPr>
            <a:spLocks noChangeAspect="1" noChangeArrowheads="1"/>
          </p:cNvSpPr>
          <p:nvPr/>
        </p:nvSpPr>
        <p:spPr bwMode="auto">
          <a:xfrm>
            <a:off x="0" y="-604838"/>
            <a:ext cx="1857375" cy="12382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48134" name="AutoShape 6" descr="data:image/jpeg;base64,/9j/4AAQSkZJRgABAQAAAQABAAD/2wBDAAkGBwgHBgkIBwgKCgkLDRYPDQwMDRsUFRAWIB0iIiAdHx8kKDQsJCYxJx8fLT0tMTU3Ojo6Iys/RD84QzQ5Ojf/2wBDAQoKCg0MDRoPDxo3JR8lNzc3Nzc3Nzc3Nzc3Nzc3Nzc3Nzc3Nzc3Nzc3Nzc3Nzc3Nzc3Nzc3Nzc3Nzc3Nzc3Nzf/wAARCACDAMUDASIAAhEBAxEB/8QAHAAAAgIDAQEAAAAAAAAAAAAAAgMABAEFBgcI/8QAPBAAAgEDAgMGBAQFAgYDAAAAAQIDAAQRBSESMUEGE1FhcYEUIpGhBzJCsRUjUsHwYtEWJDNDgrJyouH/xAAaAQACAwEBAAAAAAAAAAAAAAAAAQIDBAUG/8QAJhEAAgIBBQAABgMAAAAAAAAAAAECEQMEEiExQQUTFCIyUSNx8P/aAAwDAQACEQMRAD8A5HFSiNCa7RzwKmKILmo21ACyKCjNYI2oAWedTFZxUoEAcDcnaiUAjIIPoaXdSLDbSO4JAUjA5knYVQ0u5M1wwCsBjLA8s1XKdTUSajcbNgw3ocUwihxVyRUwMVMUeKmKkiLAA3owKILRAeVOhAqKai0ccWd6Nl6U6AXWQM0YWmKlNAAqUfBRgUQUmmgAVazimBDRcNSoQsLUqwsTEcqlAUUTyocUzFYIrKXmOQpbb0ygNMBdYxR4rVazftbARRHEp3Y+AqM5KCthFOTotT3UMBw7/MTgKu5J9KRqF9Jp8nBd2F3AScDvoymfTNN/D7Q7jVO1tmbyKURwx/GjvUI41XHCRnGRxFa9hv8AT4ruNo7iFJ0YfMkq8SmsMtTLs1RwI8s7H6X/AMa63bWCFobOJxLfSnbEY/SD4tyH16V6Pr/YLTVEjaRYpbqvJ4ExkdMj9WPrSLOysNEhlhsIBaxSvxyKnJjjbPp09TXW6dr9i1pbQy3H87H8xmGAT5HoPWqllcp7rLniUY0eNapo95ppJmj4oekq7r7+HvWv4a961COCRGaa3jlQjmuCT/vXm2oaJoWpX00eianDbXCNwtaTDC5/0n/bNb8edNVIxTwtficbw0QWtpqWg6lpmTeWjrGP+6nzp9Ry98VQC5rUqfRnaaAApkcZY4A3o1jp6ERr8v5vGpAkJKMuzc6gXNMOWOWOTRKtNCYIWmIhJ8KJEyasqANgBQCFLFg0XAB0puKyF8aYxXD4VYt7YOQTyrKIM8quQ7DAxSbBIDuVGwqU/A61KjySOZxWcbVk71MYqokLIoSKYVoaYAhcsB0PWqvZHsjL2xvb+Zrgw2ts6d7IMZIZsFRn/Tnx3xVmXaNvSvSPwN0dY+zN/czjPxs7A74wBt/bPvWLWOqRq00U7b8NDrfbRdP1KSzht4JtOgZEjMJKOFAHJtx9qTZdq/jrorZ3qSF2wtpdgxsMnACvyJ6c81qPxM7NX3ZvV5blYV/hV1JmKVdwHIyQ3gSSxxy8+lH2FsI9KB1e+UNcmP8A5GE4Ywqf+4R/Weg6ZJrnarPDHj3SNmCLc6XJ2Ws2d1EkCStHFcMpM8Zk4hEegzjetLMs0dssiw96nEV7yJ+v9q29vod7rMzSXbyHr3UZ5D/UT1qhqkAhh+FtWmt0jbiw644jyGSRvzNcTHrsilfaf+7N89NCq9Qeh6jcyXMcVvK+G3Kt1A8+VbKa/jnUgrxb/MhUH7VyXeXVvI4k3YHDEcxjxo++ZmDAMc/qUgOPrsfQ118HxCHUuDDPTPtHW2l25jKwTkJ/QuwHsa19/pen6inEqxQSkhu8iUKTz5ryP71pkuriMgylWHRjlHFbO21PfE4R8dXGD9eR+1dGOX2JllBdSNFqultprorTJIHyVABBAHjVALmuh1eFdQne5ikCkL+STYYHhWnVa6eGW+JhyRqQtI8mmhMUaijC1aQFhKYFo1SmBKBCwuaNUpoSrKQArmhsaRWVcUxdhTlj8OVQrvSGL3NSmhNqlMDnAKyBRkACog2NUExTDnQ4J6Uwqc5NTFMCrdbBVFeyfhB8OnYi3ghkDSJJIZhnJVmPFg+xFeNXRxIB5V0X4b9ojomviGZ8Wd2irKCdlbo3t+x8qw6pbqNGB0e16xptnrOnz6ffxLJbTqVdT+4rznUOx8GiXK3qrdNb22GlSH+YSB+sDn5Eb46CvUMg8qr38EdzbvFISOIHDDmMj9vKufkxRyR2yRrhNwdxOCtO3Gnd0IdOUcKHGZUKHPodz61x3aHtE2o3eG4USMsVXGNzzO/pW51Ds3LZ9oYplYQTySFoGaMyxO3PblvzODy59Ks6xKGjKX8FtJnYC5i3P22rM9BFdMvWq4ujTaaW1SETmGWRAAgkVc4wBtkeAxVmXRp0BeFTInPCjDD2oLbVJdMtxFaaewtwSQlupcbnngZNOh7ZWvFwzZRh0bII/wA9KUvhykvy5COr9orpFxrgkMD0IpUmjQO4eJpbc4+bu/yn2I2rbNrmi3h4ppYg56lsH6imR3mjRJxfEW5B5F5gcfWs30GqxP8AimW/U4Z/kjUy262UKiVw3GpKkHBIz1FakrlyQMA9Ksy6HBc662qTa/K8chyyRBScDkoPFjh8sfvRTRRLM4t2ZogflZhuRXqNBFxhUnb9OPqmpStLgrKlMVKcsXlTVhNb7MlCVjPhTFSrCxgDeshfClY6FBKMA9KYEpgSiwFKpogm1NCUQSkOhQSpVgJtUosKOSxmoBwnIpnDUAxzqskC44hmhxgU3pigcbH0piNZcHMhPnVJ5Rb3+7YEa7nOMYJ3+1XZQWU45mlkW1125jjMS/BtKJWifBBRSzFSOoOMEeBrDndUzThPUT2x1TR7a20+5tV75baOVrmViAVb8qjbc7HPp6Z3Wk9sJL4ZmghCHYmNicVQEdv2xMsFxbGLuVCSQyx4xyOx5EcuR+hrUW3ZWPRbtriw1G7gCHeNwGjx4b4/386wNt8mqq7PRfhxf20c0Z+VvmHCeX/7Wl1Ts7bXeGulPGDs4JVvtsfeqsd+YuGS3e2WTmw3Xi89qsSXcl4B8Vcx4U8lVjn70KZHh8WaqfszqERLWGoxlf6JowM+4/2qoezt8yt8TaWkpI3ZJiufqMfat6mlwSKHW4fHXgjOf/agl0+2iHCiXbZ2+WCQ59wanHK2+ULal0crJ2Ti48yaTc+H8m4T+2KpT9mIkyY0u0ON1ktS3/2U111xpEghxa99btnLSXEcmOHyGedUotPjtl4Lu+aVgc8UWU2/8pKsU1fQttdHD3ekGElnDcKgk8JZG9gy8/etpaxtMq8MbgkflPMetFrdxbW7gxXM8ty8owHdCIVz1Cb+QyabAwMIMf5nGXbmc/0+WK06eT3VBFOZKrZDHwNwnGRzwc0YO2MVhU8qaqV0DKLCk0xY6YEpgSlYxYUeFEFpyx0ax0rChIjoxHT1SjAosaQkR1KeBUpWM4xE3rLJuTUDYpyEMMUqArd3WZIHa0uJFA4YwOL3OBTmUg8qtNHw9mr2U83uIlX0GT/npSk6QkrZy7LzrS/xGXSe1Bu41VniIAVxldxXW6jDiOz+ThDW4I8/mbf7Vx3bCFYdedE+XCKdznfArFqWqSNGJOz2LsIvxekTzG4YJ3z95JI4YkseLOffb0rbDtNp0Vx3dlJaSC3Yd4JZo41K/qOW3OOfrXz9FrV2mnR6al0YYEdpAFGAzHqx5k9B4CtfPPNIeFpEYA5wNwTWN8s02fQeqfir2atmJs7O5vSeZh4FX65rnrj8X75i38O0G0jH6TcTPIfcAAfevHPipgdyp9RTP4lOAAVjwPAGjaR4PU2/EftLeqY5b+2tFYYJtLXDJ55Yt+1aC/1vXr2bEnanVJRyxHIYR7hSBXEtqFwcYwPc1lb66yDkHBpjOgumaRu7l1O8uJAfmEjlwPcmgtIBExHGyqOWEXGa0x1O5/oRc8yBUTUpUTKn5/6ic0Cpnb6dobahIoM9ygz8zkqFA+n2FdXbWUdnEtvCWZEyFZjkt5mtB+HV619osiyuWlhmKnPPB3H9/pXWrHXS00IxhuXbMmVtypiljpix0eCP053xtTo1HFgggir9xWoilSmrHmnBcchRhSaVjoSExRhKaEo1SlY6EhaMJTQnlRBKVjoVwVKeEqUtyFR58fm6VFBDDnTBGTuKYiHGcE+GBnNWOcU+WR2t+DIuF1AbY9KxaxPd/wAKgX5zPLJIVJwMcX9lU/enxWx4irIHl5d1nZf/AJkf+o9z0oezXeXGoaSAjd3BbqknAuAOJGPI8hlqyyyqUml4XKDS5J23sPhLWIghVFqYQFGCSA2T9f3ryTU5pr+/uLtj/wBZyyhjuF6A+gxXpvbbWvib+KLiRhgRIo6A7sT55JH0rybuXE7QjiLqxXA8qyZHdF8F2GkLg5OKhV99lp5024xvkf8AkKrtBIvNnHrmq6ZLgEwudzw/WsGB+mKNIpGxwljnrvRtazCPi7wFv6FOTS5HwJED89qz3Lf1L9ajpLGNy48jS+J+rGimBmVHUDiO3TehXcgVkgkbnNRQV3G9PkLPSfwpsZVhvb3K9xKVjVQdyVzkn616FHETyFeT9ge1sOizNZ6gjfATuGLqMmJuRPpXssMsE8CS2zpJFIoZJEOQwPUGt+Ca2bV2ZskfutlUwqu55439Kyi4kwcbjB9qsMmfXpQcK/KeQ4huen+b1Y3XJFLwwBy8MZpyrkbVJbO57iOaEHhePiAIANVWaUSsHZwwGMHY/Ssz1cfC35DLgXHPYedQMmcCRMk4AJ61RO3PP0qZBOMZqueqk1wiUcP7LjrcqcCNSf8ASck+3Ok99OziNQwcnAHDjelTLPJA0cN1JCWGOJRnHoDtRNxxxoluWa5mPdQ53Pm/sPuaoeWb9LNkV4Eokl4jb3CzKrFC2SoyOeM8/UVK6OztksbdLeJPkQdB161Kq+ZL9ktsTzBBxOVQD5d24jwqo8Sa2FjbM5/ksygjecghmB6KP0jz5mmzW8KLayGS3jh7sO0YYKe8Y8yOZ2wM1u7c2dlp01/eE91bgMURSxIJxyHOrUt3MiN1wgtK0UvGQiCOJR+fFcn2M72x7Nz6j3TswuW4D1Kq5A9sn7V3una6uoM0VrFKqMGCM0WFHCN8715nrGqPY9hez1pauFnuLXvSQSOJmB3PuS3sKJN/0Co5O5uRc3LyMzMASFbPPfc+5rQ6qDb6q0sQ/PwyDHnz++aeLF1UDvQANhgml6hCRaQS8XE0RMZPjg8Q+xNRi+QZaM5fck4pEs3EBjDeWKxC6iMZHLY0MgR24lNSEAzMPldhg7Ec8UABQkcWF6edC4wxrAw4IByfCkA5ieAqMEelIMETrkcSnyrIT5QM7+FFwkdKaAqtbsOR4h5UKgZxvnPKr2CeVWBEh/QA3Wpx5YpOilLBxL8owf3rf9jO2F12cnFtccU+nM3zRZ3jJ5lP7jrWuFv14qCezifccXF+9WtVzEqi30z3/Tb601OxivLGZZraUZDr+xHQjwqXIMQZkHzEcv6tv3rxLs12hvey96ZbUd7bOQZrVmwreYPQ+f1r2ns/rGndpbaCexfi4pFEkb4DxnmQfA7c6cs1wd9jjCpG/wBIn7+yViVJEYTCjqDg/cGq2oN3zSJBbxyFG+bOc7jp7eFNtx8Bfy254irKZUJ6Efmz7nPvVrREVbaSZwCJGYlj1A+UfYVz12ajlWBVsMMEetTO+9dXc6ZDeZfgCgDC45n/AD/BXO61bppCGS4kbgEbOTw7ADHM8snIxUhARrxuF4gq4yWPQdT7Ve7PQfEzSakyERkd3bKf0oOvqTk1zLanNeWkkNrp12wmxl8hMrzxv0PWnrea53axhI7eNV2VpicD0FAUd5xBdi4HvUrhfhdVl+dtQgU+Cwj+9SkFHPKBxYwN232rogzTdnr2GRmMZMeQCQfzDqN6lStGMrkbvstaw28MwiVhku3zOW3I35mvDdanldNFVpGKrp8aqCdgOCPYfU1KlRydhHo1c0j8P5jTCAdPnBH6gffBqVKhAkxGnse7AzsVGazMoIBIqVKsIi1AK7+FIIAfIG9SpSYDQN6JuVSpQgMLVpN0U9cVKlWQ7Iy6CX84HQ86yxIO1SpVxWKkAMgBHMHNWuyV9dab2p06WxneF3uEjbh5MrHBBB51KlZ59stifRWrKDPaMebNhj4jBpmmsTBZRk/J3WeHp0qVKy+lzNwAOEetVNXRZNNuBIoYcJO48KlSpsichEoYEEbAbAbVi4Ud3y+npUqUl0TNVJczLwhX/SOgqVKlQA//2Q=="/>
          <p:cNvSpPr>
            <a:spLocks noChangeAspect="1" noChangeArrowheads="1"/>
          </p:cNvSpPr>
          <p:nvPr/>
        </p:nvSpPr>
        <p:spPr bwMode="auto">
          <a:xfrm>
            <a:off x="0" y="-604838"/>
            <a:ext cx="1857375" cy="12382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48136" name="Picture 8" descr="http://t0.gstatic.com/images?q=tbn:ANd9GcTGQfI6EhpVdPia7UPa8jewzDiHy6bUoSCom0CatJt64AXFH-c"/>
          <p:cNvPicPr>
            <a:picLocks noChangeAspect="1" noChangeArrowheads="1"/>
          </p:cNvPicPr>
          <p:nvPr/>
        </p:nvPicPr>
        <p:blipFill>
          <a:blip r:embed="rId2" cstate="print"/>
          <a:srcRect/>
          <a:stretch>
            <a:fillRect/>
          </a:stretch>
        </p:blipFill>
        <p:spPr bwMode="auto">
          <a:xfrm>
            <a:off x="0" y="1828800"/>
            <a:ext cx="9144000" cy="5029200"/>
          </a:xfrm>
          <a:prstGeom prst="rect">
            <a:avLst/>
          </a:prstGeom>
          <a:noFill/>
        </p:spPr>
      </p:pic>
      <p:sp>
        <p:nvSpPr>
          <p:cNvPr id="6" name="TextBox 5"/>
          <p:cNvSpPr txBox="1"/>
          <p:nvPr/>
        </p:nvSpPr>
        <p:spPr>
          <a:xfrm>
            <a:off x="685800" y="0"/>
            <a:ext cx="7467600" cy="769441"/>
          </a:xfrm>
          <a:prstGeom prst="rect">
            <a:avLst/>
          </a:prstGeom>
          <a:noFill/>
        </p:spPr>
        <p:txBody>
          <a:bodyPr wrap="square" rtlCol="0">
            <a:spAutoFit/>
          </a:bodyPr>
          <a:lstStyle/>
          <a:p>
            <a:pPr algn="ctr"/>
            <a:r>
              <a:rPr lang="en-US" sz="4400" b="1" dirty="0" smtClean="0">
                <a:solidFill>
                  <a:schemeClr val="accent6">
                    <a:lumMod val="75000"/>
                  </a:schemeClr>
                </a:solidFill>
              </a:rPr>
              <a:t>Eliminating Junk </a:t>
            </a:r>
            <a:r>
              <a:rPr lang="en-US" sz="4400" b="1" dirty="0">
                <a:solidFill>
                  <a:schemeClr val="accent6">
                    <a:lumMod val="75000"/>
                  </a:schemeClr>
                </a:solidFill>
              </a:rPr>
              <a:t>M</a:t>
            </a:r>
            <a:r>
              <a:rPr lang="en-US" sz="4400" b="1" dirty="0" smtClean="0">
                <a:solidFill>
                  <a:schemeClr val="accent6">
                    <a:lumMod val="75000"/>
                  </a:schemeClr>
                </a:solidFill>
              </a:rPr>
              <a:t>ail</a:t>
            </a:r>
            <a:endParaRPr lang="en-US" sz="4400" b="1" dirty="0">
              <a:solidFill>
                <a:schemeClr val="accent6">
                  <a:lumMod val="75000"/>
                </a:schemeClr>
              </a:solidFill>
            </a:endParaRPr>
          </a:p>
        </p:txBody>
      </p:sp>
      <p:sp>
        <p:nvSpPr>
          <p:cNvPr id="7" name="TextBox 6"/>
          <p:cNvSpPr txBox="1"/>
          <p:nvPr/>
        </p:nvSpPr>
        <p:spPr>
          <a:xfrm>
            <a:off x="685800" y="685800"/>
            <a:ext cx="7467600" cy="1200329"/>
          </a:xfrm>
          <a:prstGeom prst="rect">
            <a:avLst/>
          </a:prstGeom>
          <a:noFill/>
        </p:spPr>
        <p:txBody>
          <a:bodyPr wrap="square" rtlCol="0">
            <a:spAutoFit/>
          </a:bodyPr>
          <a:lstStyle/>
          <a:p>
            <a:r>
              <a:rPr lang="en-US" sz="2400" dirty="0" smtClean="0"/>
              <a:t>Contact the Direct Marketing Association P. O. Box 643 Carmel, NY. 10512 </a:t>
            </a:r>
            <a:r>
              <a:rPr lang="en-US" sz="2400" b="1" dirty="0" smtClean="0">
                <a:solidFill>
                  <a:srgbClr val="0070C0"/>
                </a:solidFill>
                <a:hlinkClick r:id="rId3"/>
              </a:rPr>
              <a:t>www.dmachoice.org</a:t>
            </a:r>
            <a:r>
              <a:rPr lang="en-US" sz="2400" dirty="0" smtClean="0">
                <a:solidFill>
                  <a:srgbClr val="0070C0"/>
                </a:solidFill>
              </a:rPr>
              <a:t> </a:t>
            </a:r>
            <a:r>
              <a:rPr lang="en-US" sz="2400" dirty="0" smtClean="0"/>
              <a:t>to stop most junk mail and unsolicited offers.</a:t>
            </a:r>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124374"/>
            <a:ext cx="7391400" cy="1143000"/>
          </a:xfrm>
        </p:spPr>
        <p:txBody>
          <a:bodyPr/>
          <a:lstStyle/>
          <a:p>
            <a:r>
              <a:rPr lang="en-US" b="1" dirty="0"/>
              <a:t>Social Security Cards</a:t>
            </a:r>
          </a:p>
        </p:txBody>
      </p:sp>
      <p:sp>
        <p:nvSpPr>
          <p:cNvPr id="20483" name="Rectangle 3"/>
          <p:cNvSpPr>
            <a:spLocks noGrp="1" noChangeArrowheads="1"/>
          </p:cNvSpPr>
          <p:nvPr>
            <p:ph idx="1"/>
          </p:nvPr>
        </p:nvSpPr>
        <p:spPr>
          <a:xfrm>
            <a:off x="457200" y="1371600"/>
            <a:ext cx="8229600" cy="4525963"/>
          </a:xfrm>
        </p:spPr>
        <p:txBody>
          <a:bodyPr>
            <a:normAutofit/>
          </a:bodyPr>
          <a:lstStyle/>
          <a:p>
            <a:pPr>
              <a:lnSpc>
                <a:spcPts val="4000"/>
              </a:lnSpc>
              <a:spcBef>
                <a:spcPts val="600"/>
              </a:spcBef>
              <a:spcAft>
                <a:spcPts val="600"/>
              </a:spcAft>
            </a:pPr>
            <a:r>
              <a:rPr lang="en-US" sz="2800" dirty="0"/>
              <a:t>Don’t ever carry them with you.</a:t>
            </a:r>
          </a:p>
          <a:p>
            <a:pPr>
              <a:spcBef>
                <a:spcPts val="600"/>
              </a:spcBef>
              <a:spcAft>
                <a:spcPts val="600"/>
              </a:spcAft>
            </a:pPr>
            <a:r>
              <a:rPr lang="en-US" sz="2800" dirty="0"/>
              <a:t>Only give the number to your </a:t>
            </a:r>
            <a:r>
              <a:rPr lang="en-US" sz="2800" dirty="0" smtClean="0"/>
              <a:t>employer or the Social Security Administration - </a:t>
            </a:r>
            <a:r>
              <a:rPr lang="en-US" sz="2800" dirty="0"/>
              <a:t>no one else needs it!</a:t>
            </a:r>
          </a:p>
          <a:p>
            <a:pPr>
              <a:spcBef>
                <a:spcPts val="600"/>
              </a:spcBef>
              <a:spcAft>
                <a:spcPts val="600"/>
              </a:spcAft>
            </a:pPr>
            <a:r>
              <a:rPr lang="en-US" sz="2800" dirty="0"/>
              <a:t>Immediately contact the Social Security Administration if you believe your number has been compromised and used to obtain goods, services, etc.</a:t>
            </a:r>
          </a:p>
          <a:p>
            <a:pPr>
              <a:lnSpc>
                <a:spcPts val="4000"/>
              </a:lnSpc>
              <a:spcBef>
                <a:spcPts val="600"/>
              </a:spcBef>
              <a:spcAft>
                <a:spcPts val="600"/>
              </a:spcAft>
            </a:pPr>
            <a:r>
              <a:rPr lang="en-US" sz="2800" dirty="0"/>
              <a:t>Do not have your SSN printed on your checks!</a:t>
            </a:r>
          </a:p>
          <a:p>
            <a:endParaRPr lang="en-US" sz="2800" dirty="0"/>
          </a:p>
        </p:txBody>
      </p:sp>
      <p:sp>
        <p:nvSpPr>
          <p:cNvPr id="20484" name="Text Box 4"/>
          <p:cNvSpPr txBox="1">
            <a:spLocks noChangeArrowheads="1"/>
          </p:cNvSpPr>
          <p:nvPr/>
        </p:nvSpPr>
        <p:spPr bwMode="auto">
          <a:xfrm>
            <a:off x="6781800" y="2057400"/>
            <a:ext cx="1371600" cy="457200"/>
          </a:xfrm>
          <a:prstGeom prst="rect">
            <a:avLst/>
          </a:prstGeom>
          <a:noFill/>
          <a:ln w="9525">
            <a:noFill/>
            <a:miter lim="800000"/>
            <a:headEnd/>
            <a:tailEnd/>
          </a:ln>
          <a:effectLst/>
        </p:spPr>
        <p:txBody>
          <a:bodyPr>
            <a:spAutoFit/>
          </a:bodyPr>
          <a:lstStyle/>
          <a:p>
            <a:pPr>
              <a:spcBef>
                <a:spcPct val="50000"/>
              </a:spcBef>
            </a:pPr>
            <a:endParaRPr lang="en-US" dirty="0"/>
          </a:p>
        </p:txBody>
      </p:sp>
      <p:pic>
        <p:nvPicPr>
          <p:cNvPr id="20485" name="Picture 5"/>
          <p:cNvPicPr>
            <a:picLocks noChangeAspect="1" noChangeArrowheads="1"/>
          </p:cNvPicPr>
          <p:nvPr/>
        </p:nvPicPr>
        <p:blipFill>
          <a:blip r:embed="rId2" cstate="print"/>
          <a:srcRect/>
          <a:stretch>
            <a:fillRect/>
          </a:stretch>
        </p:blipFill>
        <p:spPr bwMode="auto">
          <a:xfrm>
            <a:off x="6248400" y="5135563"/>
            <a:ext cx="2438400" cy="14478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66700" y="228600"/>
            <a:ext cx="8610600" cy="685800"/>
          </a:xfrm>
        </p:spPr>
        <p:txBody>
          <a:bodyPr>
            <a:noAutofit/>
          </a:bodyPr>
          <a:lstStyle/>
          <a:p>
            <a:r>
              <a:rPr lang="en-US" sz="3800" b="1" dirty="0" smtClean="0"/>
              <a:t>Protect </a:t>
            </a:r>
            <a:r>
              <a:rPr lang="en-US" sz="3800" dirty="0" smtClean="0"/>
              <a:t>Y</a:t>
            </a:r>
            <a:r>
              <a:rPr lang="en-US" sz="3800" b="1" dirty="0" smtClean="0"/>
              <a:t>ourself - Credit </a:t>
            </a:r>
            <a:r>
              <a:rPr lang="en-US" sz="3800" b="1" dirty="0"/>
              <a:t>and </a:t>
            </a:r>
            <a:r>
              <a:rPr lang="en-US" sz="3800" b="1" dirty="0" smtClean="0"/>
              <a:t>Debit </a:t>
            </a:r>
            <a:r>
              <a:rPr lang="en-US" sz="3800" dirty="0"/>
              <a:t>C</a:t>
            </a:r>
            <a:r>
              <a:rPr lang="en-US" sz="3800" b="1" dirty="0" smtClean="0"/>
              <a:t>ards</a:t>
            </a:r>
            <a:endParaRPr lang="en-US" sz="3800" b="1" dirty="0"/>
          </a:p>
        </p:txBody>
      </p:sp>
      <p:sp>
        <p:nvSpPr>
          <p:cNvPr id="19459" name="Rectangle 3"/>
          <p:cNvSpPr>
            <a:spLocks noGrp="1" noChangeArrowheads="1"/>
          </p:cNvSpPr>
          <p:nvPr>
            <p:ph idx="1"/>
          </p:nvPr>
        </p:nvSpPr>
        <p:spPr>
          <a:xfrm>
            <a:off x="457200" y="1066800"/>
            <a:ext cx="8229600" cy="5059363"/>
          </a:xfrm>
        </p:spPr>
        <p:txBody>
          <a:bodyPr>
            <a:normAutofit/>
          </a:bodyPr>
          <a:lstStyle/>
          <a:p>
            <a:pPr>
              <a:lnSpc>
                <a:spcPct val="90000"/>
              </a:lnSpc>
              <a:spcBef>
                <a:spcPts val="600"/>
              </a:spcBef>
              <a:spcAft>
                <a:spcPts val="600"/>
              </a:spcAft>
            </a:pPr>
            <a:r>
              <a:rPr lang="en-US" dirty="0"/>
              <a:t>If your bank statements don’t come on time- call and inquire why.</a:t>
            </a:r>
          </a:p>
          <a:p>
            <a:pPr>
              <a:lnSpc>
                <a:spcPct val="90000"/>
              </a:lnSpc>
              <a:spcBef>
                <a:spcPts val="600"/>
              </a:spcBef>
              <a:spcAft>
                <a:spcPts val="600"/>
              </a:spcAft>
            </a:pPr>
            <a:r>
              <a:rPr lang="en-US" dirty="0"/>
              <a:t>Limit the number of credit cards you carry.</a:t>
            </a:r>
          </a:p>
          <a:p>
            <a:pPr>
              <a:lnSpc>
                <a:spcPct val="90000"/>
              </a:lnSpc>
              <a:spcBef>
                <a:spcPts val="600"/>
              </a:spcBef>
              <a:spcAft>
                <a:spcPts val="600"/>
              </a:spcAft>
            </a:pPr>
            <a:r>
              <a:rPr lang="en-US" dirty="0"/>
              <a:t>Understand debit cards and consider a cash card instead.</a:t>
            </a:r>
          </a:p>
          <a:p>
            <a:pPr>
              <a:lnSpc>
                <a:spcPct val="90000"/>
              </a:lnSpc>
              <a:spcBef>
                <a:spcPts val="600"/>
              </a:spcBef>
              <a:spcAft>
                <a:spcPts val="600"/>
              </a:spcAft>
            </a:pPr>
            <a:r>
              <a:rPr lang="en-US" dirty="0"/>
              <a:t>Do not pick easy passwords/PIN numbers.</a:t>
            </a:r>
          </a:p>
          <a:p>
            <a:pPr>
              <a:lnSpc>
                <a:spcPct val="90000"/>
              </a:lnSpc>
              <a:spcBef>
                <a:spcPts val="600"/>
              </a:spcBef>
              <a:spcAft>
                <a:spcPts val="600"/>
              </a:spcAft>
            </a:pPr>
            <a:r>
              <a:rPr lang="en-US" dirty="0"/>
              <a:t>Print “check ID” in the signature box with a permanent marker</a:t>
            </a:r>
            <a:r>
              <a:rPr lang="en-US" dirty="0" smtClean="0"/>
              <a:t>.</a:t>
            </a:r>
          </a:p>
          <a:p>
            <a:pPr>
              <a:lnSpc>
                <a:spcPct val="90000"/>
              </a:lnSpc>
              <a:spcBef>
                <a:spcPts val="600"/>
              </a:spcBef>
              <a:spcAft>
                <a:spcPts val="600"/>
              </a:spcAft>
            </a:pPr>
            <a:r>
              <a:rPr lang="en-US" dirty="0" smtClean="0"/>
              <a:t>Look out for card service scams</a:t>
            </a:r>
          </a:p>
          <a:p>
            <a:pPr>
              <a:lnSpc>
                <a:spcPct val="90000"/>
              </a:lnSpc>
              <a:buNone/>
            </a:pPr>
            <a:r>
              <a:rPr lang="en-US" sz="1400" b="1" dirty="0">
                <a:hlinkClick r:id="rId2"/>
              </a:rPr>
              <a:t>http://</a:t>
            </a:r>
            <a:r>
              <a:rPr lang="en-US" sz="1400" b="1" dirty="0" smtClean="0">
                <a:hlinkClick r:id="rId2"/>
              </a:rPr>
              <a:t>www.ag.state.mn.us/Brochures/pubCardServicesScams.pdf</a:t>
            </a:r>
            <a:r>
              <a:rPr lang="en-US" sz="1400" b="1" dirty="0" smtClean="0"/>
              <a:t> </a:t>
            </a:r>
            <a:endParaRPr lang="en-US" sz="1400" b="1" dirty="0"/>
          </a:p>
          <a:p>
            <a:pPr>
              <a:lnSpc>
                <a:spcPct val="90000"/>
              </a:lnSpc>
            </a:pPr>
            <a:endParaRPr lang="en-US" dirty="0"/>
          </a:p>
          <a:p>
            <a:pPr>
              <a:lnSpc>
                <a:spcPct val="90000"/>
              </a:lnSpc>
            </a:pPr>
            <a:endParaRPr lang="en-US" dirty="0"/>
          </a:p>
        </p:txBody>
      </p:sp>
      <p:pic>
        <p:nvPicPr>
          <p:cNvPr id="5124" name="Picture 4" descr="http://t2.gstatic.com/images?q=tbn:ANd9GcSEFQvCn881IEYtgXjR0b8DGJucr9194OQ58UxitsbHx7VN6JIbIw"/>
          <p:cNvPicPr>
            <a:picLocks noChangeAspect="1" noChangeArrowheads="1"/>
          </p:cNvPicPr>
          <p:nvPr/>
        </p:nvPicPr>
        <p:blipFill>
          <a:blip r:embed="rId3" cstate="print"/>
          <a:srcRect/>
          <a:stretch>
            <a:fillRect/>
          </a:stretch>
        </p:blipFill>
        <p:spPr bwMode="auto">
          <a:xfrm>
            <a:off x="5922268" y="4419600"/>
            <a:ext cx="2564507" cy="170656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 calcmode="lin" valueType="num">
                                      <p:cBhvr additive="base">
                                        <p:cTn id="37"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59">
                                            <p:txEl>
                                              <p:pRg st="6" end="6"/>
                                            </p:txEl>
                                          </p:spTgt>
                                        </p:tgtEl>
                                        <p:attrNameLst>
                                          <p:attrName>style.visibility</p:attrName>
                                        </p:attrNameLst>
                                      </p:cBhvr>
                                      <p:to>
                                        <p:strVal val="visible"/>
                                      </p:to>
                                    </p:set>
                                    <p:anim calcmode="lin" valueType="num">
                                      <p:cBhvr additive="base">
                                        <p:cTn id="43"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Telemarketing Fraud</a:t>
            </a:r>
            <a:endParaRPr lang="en-US" b="1" dirty="0"/>
          </a:p>
        </p:txBody>
      </p:sp>
      <p:sp>
        <p:nvSpPr>
          <p:cNvPr id="3" name="Content Placeholder 2"/>
          <p:cNvSpPr>
            <a:spLocks noGrp="1"/>
          </p:cNvSpPr>
          <p:nvPr>
            <p:ph idx="1"/>
          </p:nvPr>
        </p:nvSpPr>
        <p:spPr/>
        <p:txBody>
          <a:bodyPr>
            <a:normAutofit fontScale="85000" lnSpcReduction="10000"/>
          </a:bodyPr>
          <a:lstStyle/>
          <a:p>
            <a:pPr lvl="0"/>
            <a:r>
              <a:rPr lang="en-US" b="1" dirty="0" smtClean="0"/>
              <a:t>What seems too good to be true usually is:</a:t>
            </a:r>
            <a:r>
              <a:rPr lang="en-US" dirty="0" smtClean="0"/>
              <a:t> Ask to receive the “unbelievable deal” or the “amazing prize offer” in writing so you can read it carefully before making a commitment. </a:t>
            </a:r>
          </a:p>
          <a:p>
            <a:pPr lvl="0">
              <a:buNone/>
            </a:pPr>
            <a:endParaRPr lang="en-US" dirty="0" smtClean="0"/>
          </a:p>
          <a:p>
            <a:pPr lvl="0"/>
            <a:r>
              <a:rPr lang="en-US" b="1" dirty="0" smtClean="0"/>
              <a:t>Never give out your personal information:</a:t>
            </a:r>
            <a:r>
              <a:rPr lang="en-US" dirty="0" smtClean="0"/>
              <a:t> Whether over the phone or Internet, unless </a:t>
            </a:r>
            <a:r>
              <a:rPr lang="en-US" u="sng" dirty="0" smtClean="0"/>
              <a:t>you</a:t>
            </a:r>
            <a:r>
              <a:rPr lang="en-US" dirty="0" smtClean="0"/>
              <a:t> have initiated the contact. Legitimate business callers will </a:t>
            </a:r>
            <a:r>
              <a:rPr lang="en-US" u="sng" dirty="0" smtClean="0"/>
              <a:t>never</a:t>
            </a:r>
            <a:r>
              <a:rPr lang="en-US" dirty="0" smtClean="0"/>
              <a:t> ask you for this information over the phone. </a:t>
            </a:r>
          </a:p>
          <a:p>
            <a:pPr lvl="0">
              <a:buNone/>
            </a:pPr>
            <a:endParaRPr lang="en-US" dirty="0" smtClean="0"/>
          </a:p>
          <a:p>
            <a:pPr lvl="0"/>
            <a:r>
              <a:rPr lang="en-US" b="1" dirty="0" smtClean="0"/>
              <a:t>Don’t give out personal information over the telephone: </a:t>
            </a:r>
          </a:p>
          <a:p>
            <a:pPr lvl="0">
              <a:buNone/>
            </a:pPr>
            <a:r>
              <a:rPr lang="en-US" dirty="0" smtClean="0"/>
              <a:t>If a caller asks you to pay for an offer in advance or asks for your credit card number or worse yet your Social Security number, tell the person </a:t>
            </a:r>
            <a:r>
              <a:rPr lang="en-US" i="1" dirty="0" smtClean="0"/>
              <a:t>no.</a:t>
            </a:r>
            <a:r>
              <a:rPr lang="en-US" dirty="0" smtClean="0"/>
              <a: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116541"/>
            <a:ext cx="1676400" cy="120700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2"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2"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b="1" dirty="0" smtClean="0"/>
              <a:t>Phone Scams to Watch </a:t>
            </a:r>
            <a:r>
              <a:rPr lang="en-US" dirty="0"/>
              <a:t>O</a:t>
            </a:r>
            <a:r>
              <a:rPr lang="en-US" b="1" dirty="0" smtClean="0"/>
              <a:t>ut </a:t>
            </a:r>
            <a:r>
              <a:rPr lang="en-US" dirty="0"/>
              <a:t>F</a:t>
            </a:r>
            <a:r>
              <a:rPr lang="en-US" b="1" dirty="0" smtClean="0"/>
              <a:t>or</a:t>
            </a:r>
            <a:endParaRPr lang="en-US" b="1" dirty="0"/>
          </a:p>
        </p:txBody>
      </p:sp>
      <p:sp>
        <p:nvSpPr>
          <p:cNvPr id="3" name="Content Placeholder 2"/>
          <p:cNvSpPr>
            <a:spLocks noGrp="1"/>
          </p:cNvSpPr>
          <p:nvPr>
            <p:ph idx="1"/>
          </p:nvPr>
        </p:nvSpPr>
        <p:spPr>
          <a:xfrm>
            <a:off x="457200" y="1084729"/>
            <a:ext cx="8229600" cy="5638800"/>
          </a:xfrm>
        </p:spPr>
        <p:txBody>
          <a:bodyPr>
            <a:normAutofit lnSpcReduction="10000"/>
          </a:bodyPr>
          <a:lstStyle/>
          <a:p>
            <a:pPr>
              <a:buNone/>
            </a:pPr>
            <a:r>
              <a:rPr lang="en-US" dirty="0" smtClean="0"/>
              <a:t>Callers often pressure you into taking quick action on a “great deal” or to avoid an imminent consequence. </a:t>
            </a:r>
          </a:p>
          <a:p>
            <a:pPr>
              <a:buNone/>
            </a:pPr>
            <a:endParaRPr lang="en-US" sz="1200" dirty="0" smtClean="0"/>
          </a:p>
          <a:p>
            <a:pPr>
              <a:buNone/>
            </a:pPr>
            <a:r>
              <a:rPr lang="en-US" b="1" dirty="0" smtClean="0"/>
              <a:t>Common tactics include:</a:t>
            </a:r>
          </a:p>
          <a:p>
            <a:pPr>
              <a:spcBef>
                <a:spcPts val="600"/>
              </a:spcBef>
              <a:spcAft>
                <a:spcPts val="600"/>
              </a:spcAft>
            </a:pPr>
            <a:r>
              <a:rPr lang="en-US" dirty="0" smtClean="0"/>
              <a:t>You </a:t>
            </a:r>
            <a:r>
              <a:rPr lang="en-US" i="1" dirty="0" smtClean="0"/>
              <a:t>must act now </a:t>
            </a:r>
            <a:r>
              <a:rPr lang="en-US" dirty="0" smtClean="0"/>
              <a:t>or the offer will expire.</a:t>
            </a:r>
          </a:p>
          <a:p>
            <a:pPr>
              <a:spcBef>
                <a:spcPts val="600"/>
              </a:spcBef>
              <a:spcAft>
                <a:spcPts val="600"/>
              </a:spcAft>
            </a:pPr>
            <a:r>
              <a:rPr lang="en-US" dirty="0" smtClean="0"/>
              <a:t>You must act now or you will be arrested and or prosecuted (IRS Scam)</a:t>
            </a:r>
          </a:p>
          <a:p>
            <a:pPr>
              <a:spcBef>
                <a:spcPts val="600"/>
              </a:spcBef>
              <a:spcAft>
                <a:spcPts val="600"/>
              </a:spcAft>
            </a:pPr>
            <a:r>
              <a:rPr lang="en-US" dirty="0" smtClean="0"/>
              <a:t>You </a:t>
            </a:r>
            <a:r>
              <a:rPr lang="en-US" i="1" dirty="0" smtClean="0"/>
              <a:t>must send in money </a:t>
            </a:r>
            <a:r>
              <a:rPr lang="en-US" dirty="0" smtClean="0"/>
              <a:t>or have a check picked up    by a courier.</a:t>
            </a:r>
          </a:p>
          <a:p>
            <a:pPr>
              <a:spcBef>
                <a:spcPts val="600"/>
              </a:spcBef>
              <a:spcAft>
                <a:spcPts val="600"/>
              </a:spcAft>
            </a:pPr>
            <a:r>
              <a:rPr lang="en-US" dirty="0" smtClean="0"/>
              <a:t>You </a:t>
            </a:r>
            <a:r>
              <a:rPr lang="en-US" i="1" dirty="0" smtClean="0"/>
              <a:t>can’t afford to miss </a:t>
            </a:r>
            <a:r>
              <a:rPr lang="en-US" dirty="0" smtClean="0"/>
              <a:t>this one-time offer.</a:t>
            </a:r>
          </a:p>
          <a:p>
            <a:pPr>
              <a:spcBef>
                <a:spcPts val="600"/>
              </a:spcBef>
              <a:spcAft>
                <a:spcPts val="600"/>
              </a:spcAft>
            </a:pPr>
            <a:r>
              <a:rPr lang="en-US" dirty="0" smtClean="0"/>
              <a:t>You </a:t>
            </a:r>
            <a:r>
              <a:rPr lang="en-US" i="1" dirty="0" smtClean="0"/>
              <a:t>don’t need to check out </a:t>
            </a:r>
            <a:r>
              <a:rPr lang="en-US" dirty="0" smtClean="0"/>
              <a:t>this company,                     we’re famous.</a:t>
            </a:r>
            <a:endParaRPr lang="en-US" dirty="0"/>
          </a:p>
        </p:txBody>
      </p:sp>
      <p:pic>
        <p:nvPicPr>
          <p:cNvPr id="31746" name="Picture 2" descr="http://t0.gstatic.com/images?q=tbn:ANd9GcSqI7U6TRZICPJguTi10R6QWCVhIN6gqwYDEzwe-b3WbR34ue4dhw"/>
          <p:cNvPicPr>
            <a:picLocks noChangeAspect="1" noChangeArrowheads="1"/>
          </p:cNvPicPr>
          <p:nvPr/>
        </p:nvPicPr>
        <p:blipFill>
          <a:blip r:embed="rId2" cstate="print"/>
          <a:srcRect/>
          <a:stretch>
            <a:fillRect/>
          </a:stretch>
        </p:blipFill>
        <p:spPr bwMode="auto">
          <a:xfrm>
            <a:off x="7086600" y="5286143"/>
            <a:ext cx="1724435" cy="118292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Preying on Grandpa/Grandma</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This scam always entails a call or an email from either a crook posing as your  grandchild or someone claiming to be helping your  grandchild. It goes like this.</a:t>
            </a:r>
          </a:p>
          <a:p>
            <a:pPr>
              <a:buNone/>
            </a:pPr>
            <a:endParaRPr lang="en-US" b="1" dirty="0" smtClean="0"/>
          </a:p>
          <a:p>
            <a:pPr>
              <a:buNone/>
            </a:pPr>
            <a:r>
              <a:rPr lang="en-US" b="1" dirty="0" smtClean="0"/>
              <a:t>Criminal: </a:t>
            </a:r>
            <a:r>
              <a:rPr lang="en-US" dirty="0" smtClean="0"/>
              <a:t>“Grandma, do you know who this is?</a:t>
            </a:r>
          </a:p>
          <a:p>
            <a:pPr>
              <a:buNone/>
            </a:pPr>
            <a:endParaRPr lang="en-US" b="1" dirty="0" smtClean="0"/>
          </a:p>
          <a:p>
            <a:pPr>
              <a:buNone/>
            </a:pPr>
            <a:r>
              <a:rPr lang="en-US" b="1" dirty="0" smtClean="0"/>
              <a:t>Senior: </a:t>
            </a:r>
            <a:r>
              <a:rPr lang="en-US" dirty="0" smtClean="0"/>
              <a:t>“Joey?”  “Susie?”  </a:t>
            </a:r>
          </a:p>
          <a:p>
            <a:pPr>
              <a:buNone/>
            </a:pPr>
            <a:endParaRPr lang="en-US" b="1" dirty="0" smtClean="0"/>
          </a:p>
          <a:p>
            <a:pPr>
              <a:buNone/>
            </a:pPr>
            <a:r>
              <a:rPr lang="en-US" b="1" dirty="0" smtClean="0"/>
              <a:t>Criminal: </a:t>
            </a:r>
            <a:r>
              <a:rPr lang="en-US" dirty="0" smtClean="0"/>
              <a:t>“Yes, Grandma, it’s me. I’m in a jam in (Canada, Mexico or Europe) and I need you to send me money ASAP! Also, please don’t tell Mom or Dad as I’m too embarrassed. You’re the only one I can trust”.</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en-US" dirty="0"/>
              <a:t>t</a:t>
            </a:r>
            <a:r>
              <a:rPr lang="en-US" dirty="0" smtClean="0"/>
              <a:t>o do </a:t>
            </a:r>
            <a:r>
              <a:rPr lang="en-US" dirty="0"/>
              <a:t>A</a:t>
            </a:r>
            <a:r>
              <a:rPr lang="en-US" dirty="0" smtClean="0"/>
              <a:t>bout the </a:t>
            </a:r>
            <a:r>
              <a:rPr lang="en-US" b="1" dirty="0" smtClean="0"/>
              <a:t>Grandma/Grandpa Scam</a:t>
            </a:r>
            <a:endParaRPr lang="en-US" b="1" dirty="0"/>
          </a:p>
        </p:txBody>
      </p:sp>
      <p:sp>
        <p:nvSpPr>
          <p:cNvPr id="3" name="Content Placeholder 2"/>
          <p:cNvSpPr>
            <a:spLocks noGrp="1"/>
          </p:cNvSpPr>
          <p:nvPr>
            <p:ph idx="1"/>
          </p:nvPr>
        </p:nvSpPr>
        <p:spPr>
          <a:xfrm>
            <a:off x="381000" y="1371600"/>
            <a:ext cx="8229600" cy="5029200"/>
          </a:xfrm>
        </p:spPr>
        <p:txBody>
          <a:bodyPr>
            <a:normAutofit lnSpcReduction="10000"/>
          </a:bodyPr>
          <a:lstStyle/>
          <a:p>
            <a:pPr>
              <a:spcBef>
                <a:spcPts val="600"/>
              </a:spcBef>
              <a:spcAft>
                <a:spcPts val="600"/>
              </a:spcAft>
            </a:pPr>
            <a:r>
              <a:rPr lang="en-US" dirty="0" smtClean="0"/>
              <a:t>This is terrifying to hear, but don’t fall for it!  </a:t>
            </a:r>
          </a:p>
          <a:p>
            <a:pPr>
              <a:spcBef>
                <a:spcPts val="600"/>
              </a:spcBef>
              <a:spcAft>
                <a:spcPts val="600"/>
              </a:spcAft>
            </a:pPr>
            <a:r>
              <a:rPr lang="en-US" dirty="0" smtClean="0"/>
              <a:t>Ask for a return phone number and other identifying information from the caller. </a:t>
            </a:r>
          </a:p>
          <a:p>
            <a:pPr>
              <a:spcBef>
                <a:spcPts val="600"/>
              </a:spcBef>
              <a:spcAft>
                <a:spcPts val="600"/>
              </a:spcAft>
            </a:pPr>
            <a:r>
              <a:rPr lang="en-US" dirty="0" smtClean="0"/>
              <a:t>Never give out a bank or credit card number!</a:t>
            </a:r>
          </a:p>
          <a:p>
            <a:pPr>
              <a:spcBef>
                <a:spcPts val="600"/>
              </a:spcBef>
              <a:spcAft>
                <a:spcPts val="600"/>
              </a:spcAft>
            </a:pPr>
            <a:r>
              <a:rPr lang="en-US" dirty="0" smtClean="0"/>
              <a:t>Verify that it is your grandchild by calling the parents or  asking the “grandchild” questions about the family that only the real person would know. </a:t>
            </a:r>
          </a:p>
          <a:p>
            <a:pPr>
              <a:spcBef>
                <a:spcPts val="600"/>
              </a:spcBef>
              <a:spcAft>
                <a:spcPts val="600"/>
              </a:spcAft>
            </a:pPr>
            <a:r>
              <a:rPr lang="en-US" dirty="0" smtClean="0"/>
              <a:t>Refuse to send money through wire or overnight delivery.</a:t>
            </a:r>
          </a:p>
          <a:p>
            <a:pPr>
              <a:spcBef>
                <a:spcPts val="600"/>
              </a:spcBef>
              <a:spcAft>
                <a:spcPts val="600"/>
              </a:spcAft>
            </a:pPr>
            <a:r>
              <a:rPr lang="en-US" dirty="0" smtClean="0"/>
              <a:t>Call the police when you suspect this is a scam.</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b="1" dirty="0" smtClean="0"/>
              <a:t>Tips </a:t>
            </a:r>
            <a:r>
              <a:rPr lang="en-US" dirty="0"/>
              <a:t>F</a:t>
            </a:r>
            <a:r>
              <a:rPr lang="en-US" b="1" dirty="0" smtClean="0"/>
              <a:t>or Avoiding </a:t>
            </a:r>
            <a:r>
              <a:rPr lang="en-US" dirty="0"/>
              <a:t>A</a:t>
            </a:r>
            <a:r>
              <a:rPr lang="en-US" b="1" dirty="0" smtClean="0"/>
              <a:t>ny </a:t>
            </a:r>
            <a:r>
              <a:rPr lang="en-US" dirty="0"/>
              <a:t>S</a:t>
            </a:r>
            <a:r>
              <a:rPr lang="en-US" b="1" dirty="0" smtClean="0"/>
              <a:t>cam</a:t>
            </a:r>
            <a:endParaRPr lang="en-US" b="1" dirty="0"/>
          </a:p>
        </p:txBody>
      </p:sp>
      <p:sp>
        <p:nvSpPr>
          <p:cNvPr id="3" name="Content Placeholder 2"/>
          <p:cNvSpPr>
            <a:spLocks noGrp="1"/>
          </p:cNvSpPr>
          <p:nvPr>
            <p:ph idx="1"/>
          </p:nvPr>
        </p:nvSpPr>
        <p:spPr>
          <a:xfrm>
            <a:off x="457200" y="838200"/>
            <a:ext cx="8229600" cy="5638800"/>
          </a:xfrm>
        </p:spPr>
        <p:txBody>
          <a:bodyPr>
            <a:normAutofit fontScale="92500" lnSpcReduction="10000"/>
          </a:bodyPr>
          <a:lstStyle/>
          <a:p>
            <a:pPr>
              <a:buNone/>
            </a:pPr>
            <a:endParaRPr lang="en-US" b="1" dirty="0" smtClean="0"/>
          </a:p>
          <a:p>
            <a:pPr>
              <a:lnSpc>
                <a:spcPct val="110000"/>
              </a:lnSpc>
              <a:spcBef>
                <a:spcPts val="600"/>
              </a:spcBef>
              <a:spcAft>
                <a:spcPts val="600"/>
              </a:spcAft>
            </a:pPr>
            <a:r>
              <a:rPr lang="en-US" b="1" u="sng" dirty="0" smtClean="0"/>
              <a:t>Who called who</a:t>
            </a:r>
            <a:r>
              <a:rPr lang="en-US" b="1" dirty="0" smtClean="0"/>
              <a:t>?  </a:t>
            </a:r>
            <a:r>
              <a:rPr lang="en-US" dirty="0" smtClean="0"/>
              <a:t>Be suspicious and on alert if they called or contacted you.</a:t>
            </a:r>
          </a:p>
          <a:p>
            <a:pPr>
              <a:lnSpc>
                <a:spcPct val="110000"/>
              </a:lnSpc>
              <a:spcBef>
                <a:spcPts val="600"/>
              </a:spcBef>
              <a:spcAft>
                <a:spcPts val="600"/>
              </a:spcAft>
            </a:pPr>
            <a:r>
              <a:rPr lang="en-US" b="1" dirty="0" smtClean="0"/>
              <a:t>Always</a:t>
            </a:r>
            <a:r>
              <a:rPr lang="en-US" dirty="0" smtClean="0"/>
              <a:t> ask for written materials about any offer or charity.</a:t>
            </a:r>
          </a:p>
          <a:p>
            <a:pPr>
              <a:lnSpc>
                <a:spcPct val="110000"/>
              </a:lnSpc>
              <a:spcBef>
                <a:spcPts val="600"/>
              </a:spcBef>
              <a:spcAft>
                <a:spcPts val="600"/>
              </a:spcAft>
            </a:pPr>
            <a:r>
              <a:rPr lang="en-US" b="1" dirty="0" smtClean="0"/>
              <a:t>Verify</a:t>
            </a:r>
            <a:r>
              <a:rPr lang="en-US" dirty="0" smtClean="0"/>
              <a:t> if you get offers for investments, check out the offer with a reputable financial advisor.</a:t>
            </a:r>
          </a:p>
          <a:p>
            <a:pPr>
              <a:lnSpc>
                <a:spcPct val="110000"/>
              </a:lnSpc>
              <a:spcBef>
                <a:spcPts val="600"/>
              </a:spcBef>
              <a:spcAft>
                <a:spcPts val="600"/>
              </a:spcAft>
            </a:pPr>
            <a:r>
              <a:rPr lang="en-US" b="1" dirty="0" smtClean="0"/>
              <a:t>Before</a:t>
            </a:r>
            <a:r>
              <a:rPr lang="en-US" dirty="0" smtClean="0"/>
              <a:t> giving to a charity, ask what percentage of your donation goes to “overhead”. Never give out bank account numbers or social security numbers.</a:t>
            </a:r>
          </a:p>
          <a:p>
            <a:pPr>
              <a:lnSpc>
                <a:spcPct val="110000"/>
              </a:lnSpc>
              <a:spcBef>
                <a:spcPts val="600"/>
              </a:spcBef>
              <a:spcAft>
                <a:spcPts val="600"/>
              </a:spcAft>
            </a:pPr>
            <a:r>
              <a:rPr lang="en-US" b="1" dirty="0" smtClean="0"/>
              <a:t>Never</a:t>
            </a:r>
            <a:r>
              <a:rPr lang="en-US" dirty="0" smtClean="0"/>
              <a:t> pay for a “free prize” despite warnings that a    deposit or fee is necessary to win.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Common Types of Elder </a:t>
            </a:r>
            <a:r>
              <a:rPr lang="en-US" dirty="0"/>
              <a:t>Abuse</a:t>
            </a:r>
          </a:p>
        </p:txBody>
      </p:sp>
      <p:sp>
        <p:nvSpPr>
          <p:cNvPr id="3" name="Content Placeholder 2"/>
          <p:cNvSpPr>
            <a:spLocks noGrp="1"/>
          </p:cNvSpPr>
          <p:nvPr>
            <p:ph idx="1"/>
          </p:nvPr>
        </p:nvSpPr>
        <p:spPr>
          <a:xfrm>
            <a:off x="457200" y="1524000"/>
            <a:ext cx="8229600" cy="5105400"/>
          </a:xfrm>
        </p:spPr>
        <p:txBody>
          <a:bodyPr>
            <a:normAutofit fontScale="77500" lnSpcReduction="20000"/>
          </a:bodyPr>
          <a:lstStyle/>
          <a:p>
            <a:pPr>
              <a:buNone/>
            </a:pPr>
            <a:endParaRPr lang="en-US" sz="3400" dirty="0" smtClean="0"/>
          </a:p>
          <a:p>
            <a:pPr>
              <a:spcBef>
                <a:spcPts val="600"/>
              </a:spcBef>
              <a:spcAft>
                <a:spcPts val="600"/>
              </a:spcAft>
            </a:pPr>
            <a:r>
              <a:rPr lang="en-US" sz="3500" b="1" dirty="0" smtClean="0"/>
              <a:t>Physical abuse. </a:t>
            </a:r>
            <a:r>
              <a:rPr lang="en-US" sz="3500" dirty="0" smtClean="0"/>
              <a:t>Use of physical force that may result in bodily injury, physical pain, or impairment. </a:t>
            </a:r>
          </a:p>
          <a:p>
            <a:pPr>
              <a:spcBef>
                <a:spcPts val="600"/>
              </a:spcBef>
              <a:spcAft>
                <a:spcPts val="600"/>
              </a:spcAft>
            </a:pPr>
            <a:r>
              <a:rPr lang="en-US" sz="3500" b="1" dirty="0" smtClean="0"/>
              <a:t>Sexual Abuse. </a:t>
            </a:r>
            <a:r>
              <a:rPr lang="en-US" sz="3500" dirty="0" smtClean="0"/>
              <a:t>Non-consensual sexual contact of any kind with an elderly person. </a:t>
            </a:r>
          </a:p>
          <a:p>
            <a:pPr>
              <a:spcBef>
                <a:spcPts val="600"/>
              </a:spcBef>
              <a:spcAft>
                <a:spcPts val="600"/>
              </a:spcAft>
            </a:pPr>
            <a:r>
              <a:rPr lang="en-US" sz="3500" b="1" dirty="0" smtClean="0"/>
              <a:t>Emotional abuse. </a:t>
            </a:r>
            <a:r>
              <a:rPr lang="en-US" sz="3500" dirty="0" smtClean="0"/>
              <a:t>Infliction of anguish, pain, or distress through verbal or non-verbal acts. </a:t>
            </a:r>
          </a:p>
          <a:p>
            <a:pPr>
              <a:spcBef>
                <a:spcPts val="600"/>
              </a:spcBef>
              <a:spcAft>
                <a:spcPts val="600"/>
              </a:spcAft>
            </a:pPr>
            <a:r>
              <a:rPr lang="en-US" sz="3500" b="1" dirty="0" smtClean="0"/>
              <a:t>Neglect. </a:t>
            </a:r>
            <a:r>
              <a:rPr lang="en-US" sz="3500" dirty="0" smtClean="0"/>
              <a:t>Refusal, or failure, to fulfill any part of a person’s obligations or duties to an elderly person. </a:t>
            </a:r>
          </a:p>
          <a:p>
            <a:pPr>
              <a:spcBef>
                <a:spcPts val="600"/>
              </a:spcBef>
              <a:spcAft>
                <a:spcPts val="600"/>
              </a:spcAft>
            </a:pPr>
            <a:r>
              <a:rPr lang="en-US" sz="3500" b="1" dirty="0" smtClean="0"/>
              <a:t>Financial/Material </a:t>
            </a:r>
            <a:r>
              <a:rPr lang="en-US" sz="3500" b="1" dirty="0"/>
              <a:t>E</a:t>
            </a:r>
            <a:r>
              <a:rPr lang="en-US" sz="3500" b="1" dirty="0" smtClean="0"/>
              <a:t>xploitation</a:t>
            </a:r>
            <a:r>
              <a:rPr lang="en-US" sz="3500" b="1" dirty="0"/>
              <a:t>. </a:t>
            </a:r>
            <a:r>
              <a:rPr lang="en-US" sz="3500" dirty="0"/>
              <a:t>Illegal or improper use of an elder's identity, funds, property, or assets</a:t>
            </a:r>
            <a:r>
              <a:rPr lang="en-US" sz="3500" dirty="0" smtClean="0"/>
              <a: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rmAutofit fontScale="90000"/>
          </a:bodyPr>
          <a:lstStyle/>
          <a:p>
            <a:r>
              <a:rPr lang="en-US" dirty="0" smtClean="0"/>
              <a:t>National Do Not Call Registry</a:t>
            </a:r>
            <a:endParaRPr lang="en-US" b="1" dirty="0"/>
          </a:p>
        </p:txBody>
      </p:sp>
      <p:sp>
        <p:nvSpPr>
          <p:cNvPr id="3" name="Content Placeholder 2"/>
          <p:cNvSpPr>
            <a:spLocks noGrp="1"/>
          </p:cNvSpPr>
          <p:nvPr>
            <p:ph idx="1"/>
          </p:nvPr>
        </p:nvSpPr>
        <p:spPr>
          <a:xfrm>
            <a:off x="381000" y="1066800"/>
            <a:ext cx="8305800" cy="5638800"/>
          </a:xfrm>
        </p:spPr>
        <p:txBody>
          <a:bodyPr>
            <a:normAutofit fontScale="32500" lnSpcReduction="20000"/>
          </a:bodyPr>
          <a:lstStyle/>
          <a:p>
            <a:pPr>
              <a:buNone/>
            </a:pPr>
            <a:r>
              <a:rPr lang="en-US" sz="7400" dirty="0" smtClean="0"/>
              <a:t>Scammers sometimes call claiming to represent the </a:t>
            </a:r>
            <a:r>
              <a:rPr lang="en-US" sz="7400" b="1" dirty="0" smtClean="0"/>
              <a:t>National Do Not Call Registry</a:t>
            </a:r>
            <a:r>
              <a:rPr lang="en-US" sz="7400" dirty="0" smtClean="0"/>
              <a:t>. The caller will offer to sign you up for the Registry. These calls are </a:t>
            </a:r>
            <a:r>
              <a:rPr lang="en-US" sz="7400" u="sng" dirty="0" smtClean="0"/>
              <a:t>not</a:t>
            </a:r>
            <a:r>
              <a:rPr lang="en-US" sz="7400" dirty="0" smtClean="0"/>
              <a:t> coming from the Registry or the Federal Trade Commission, thus you should not respond to these calls. </a:t>
            </a:r>
          </a:p>
          <a:p>
            <a:pPr>
              <a:buNone/>
            </a:pPr>
            <a:endParaRPr lang="en-US" sz="2500" dirty="0" smtClean="0"/>
          </a:p>
          <a:p>
            <a:r>
              <a:rPr lang="en-US" sz="7400" b="1" dirty="0" smtClean="0"/>
              <a:t>Steps you can take to protect yourself:</a:t>
            </a:r>
          </a:p>
          <a:p>
            <a:pPr lvl="1">
              <a:lnSpc>
                <a:spcPts val="2000"/>
              </a:lnSpc>
              <a:buClrTx/>
              <a:buFont typeface="Arial" panose="020B0604020202020204" pitchFamily="34" charset="0"/>
              <a:buChar char="•"/>
            </a:pPr>
            <a:r>
              <a:rPr lang="en-US" sz="6200" dirty="0" smtClean="0"/>
              <a:t>To add your number to the Do Not Call Registry, call </a:t>
            </a:r>
            <a:r>
              <a:rPr lang="en-US" sz="6200" b="1" dirty="0" smtClean="0"/>
              <a:t>888-382-1222</a:t>
            </a:r>
            <a:r>
              <a:rPr lang="en-US" sz="6200" dirty="0" smtClean="0"/>
              <a:t> from the phone you wish to register.</a:t>
            </a:r>
          </a:p>
          <a:p>
            <a:pPr lvl="1">
              <a:lnSpc>
                <a:spcPts val="2000"/>
              </a:lnSpc>
              <a:buClrTx/>
              <a:buFont typeface="Arial" panose="020B0604020202020204" pitchFamily="34" charset="0"/>
              <a:buChar char="•"/>
            </a:pPr>
            <a:r>
              <a:rPr lang="en-US" sz="6200" dirty="0" smtClean="0"/>
              <a:t>If you wish to register your phone number via the internet, go to </a:t>
            </a:r>
            <a:r>
              <a:rPr lang="en-US" sz="6200" dirty="0" smtClean="0">
                <a:hlinkClick r:id="rId2"/>
              </a:rPr>
              <a:t>www.donotcall.gov/</a:t>
            </a:r>
            <a:r>
              <a:rPr lang="en-US" sz="6200" dirty="0" smtClean="0"/>
              <a:t>.</a:t>
            </a:r>
          </a:p>
          <a:p>
            <a:pPr lvl="1">
              <a:lnSpc>
                <a:spcPts val="2000"/>
              </a:lnSpc>
              <a:buClrTx/>
              <a:buFont typeface="Arial" panose="020B0604020202020204" pitchFamily="34" charset="0"/>
              <a:buChar char="•"/>
            </a:pPr>
            <a:r>
              <a:rPr lang="en-US" sz="6200" b="1" dirty="0" smtClean="0"/>
              <a:t>Your registration will not expire. </a:t>
            </a:r>
            <a:r>
              <a:rPr lang="en-US" sz="6200" dirty="0" smtClean="0"/>
              <a:t>Telephone numbers placed on the National Do Not Call Registry will remain on it permanently due to the Do-Not-Call Improvement Act of 2007.</a:t>
            </a:r>
          </a:p>
          <a:p>
            <a:pPr>
              <a:buNone/>
            </a:pPr>
            <a:endParaRPr lang="en-US" sz="6000" dirty="0" smtClean="0"/>
          </a:p>
          <a:p>
            <a:r>
              <a:rPr lang="en-US" sz="7400" b="1" dirty="0" smtClean="0"/>
              <a:t>Some calls are still permitted:</a:t>
            </a:r>
          </a:p>
          <a:p>
            <a:pPr lvl="1">
              <a:lnSpc>
                <a:spcPct val="120000"/>
              </a:lnSpc>
              <a:buClrTx/>
              <a:buFont typeface="Arial" panose="020B0604020202020204" pitchFamily="34" charset="0"/>
              <a:buChar char="•"/>
            </a:pPr>
            <a:r>
              <a:rPr lang="en-US" sz="6200" dirty="0" smtClean="0"/>
              <a:t>Political organizations</a:t>
            </a:r>
          </a:p>
          <a:p>
            <a:pPr lvl="1">
              <a:lnSpc>
                <a:spcPct val="120000"/>
              </a:lnSpc>
              <a:buClrTx/>
              <a:buFont typeface="Arial" panose="020B0604020202020204" pitchFamily="34" charset="0"/>
              <a:buChar char="•"/>
            </a:pPr>
            <a:r>
              <a:rPr lang="en-US" sz="6200" dirty="0" smtClean="0"/>
              <a:t>Charities</a:t>
            </a:r>
          </a:p>
          <a:p>
            <a:pPr lvl="1">
              <a:lnSpc>
                <a:spcPct val="120000"/>
              </a:lnSpc>
              <a:buClrTx/>
              <a:buFont typeface="Arial" panose="020B0604020202020204" pitchFamily="34" charset="0"/>
              <a:buChar char="•"/>
            </a:pPr>
            <a:r>
              <a:rPr lang="en-US" sz="6200" dirty="0" smtClean="0"/>
              <a:t>Telephone surveyors</a:t>
            </a:r>
          </a:p>
          <a:p>
            <a:pPr lvl="1">
              <a:lnSpc>
                <a:spcPct val="120000"/>
              </a:lnSpc>
              <a:buClrTx/>
              <a:buFont typeface="Arial" panose="020B0604020202020204" pitchFamily="34" charset="0"/>
              <a:buChar char="•"/>
            </a:pPr>
            <a:r>
              <a:rPr lang="en-US" sz="6200" dirty="0" smtClean="0"/>
              <a:t>Companies with which you have an existing business relationship.</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A Popular </a:t>
            </a:r>
            <a:r>
              <a:rPr lang="en-US" dirty="0"/>
              <a:t>E</a:t>
            </a:r>
            <a:r>
              <a:rPr lang="en-US" dirty="0" smtClean="0"/>
              <a:t>mail Scam</a:t>
            </a:r>
            <a:r>
              <a:rPr lang="en-US" dirty="0"/>
              <a:t> </a:t>
            </a:r>
            <a:r>
              <a:rPr lang="en-US" dirty="0" smtClean="0"/>
              <a:t>- Phishing</a:t>
            </a:r>
            <a:endParaRPr lang="en-US" dirty="0"/>
          </a:p>
        </p:txBody>
      </p:sp>
      <p:sp>
        <p:nvSpPr>
          <p:cNvPr id="3" name="TextBox 2"/>
          <p:cNvSpPr txBox="1"/>
          <p:nvPr/>
        </p:nvSpPr>
        <p:spPr>
          <a:xfrm>
            <a:off x="685800" y="1219200"/>
            <a:ext cx="7315200" cy="4401205"/>
          </a:xfrm>
          <a:prstGeom prst="rect">
            <a:avLst/>
          </a:prstGeom>
          <a:noFill/>
        </p:spPr>
        <p:txBody>
          <a:bodyPr wrap="square" rtlCol="0">
            <a:spAutoFit/>
          </a:bodyPr>
          <a:lstStyle/>
          <a:p>
            <a:pPr>
              <a:buClr>
                <a:schemeClr val="accent1"/>
              </a:buClr>
              <a:buFont typeface="Arial" pitchFamily="34" charset="0"/>
              <a:buChar char="•"/>
            </a:pPr>
            <a:r>
              <a:rPr lang="en-US" sz="2800" dirty="0" smtClean="0"/>
              <a:t> You get an email from what appears to be a company with whom you regularly do business</a:t>
            </a:r>
          </a:p>
          <a:p>
            <a:pPr>
              <a:buClr>
                <a:schemeClr val="accent1"/>
              </a:buClr>
            </a:pPr>
            <a:r>
              <a:rPr lang="en-US" sz="2800" dirty="0" smtClean="0"/>
              <a:t>(Wells Fargo, Ebay, Amazon, etc.).</a:t>
            </a:r>
          </a:p>
          <a:p>
            <a:pPr>
              <a:buClr>
                <a:schemeClr val="accent1"/>
              </a:buClr>
            </a:pPr>
            <a:endParaRPr lang="en-US" sz="2800" dirty="0" smtClean="0"/>
          </a:p>
          <a:p>
            <a:pPr>
              <a:buClr>
                <a:schemeClr val="accent1"/>
              </a:buClr>
              <a:buFont typeface="Arial" pitchFamily="34" charset="0"/>
              <a:buChar char="•"/>
            </a:pPr>
            <a:r>
              <a:rPr lang="en-US" sz="2800" dirty="0" smtClean="0"/>
              <a:t> You are asked to update your membership information or your account will be closed.</a:t>
            </a:r>
          </a:p>
          <a:p>
            <a:pPr>
              <a:buClr>
                <a:schemeClr val="accent1"/>
              </a:buClr>
            </a:pPr>
            <a:endParaRPr lang="en-US" sz="2800" dirty="0" smtClean="0"/>
          </a:p>
          <a:p>
            <a:pPr>
              <a:buClr>
                <a:schemeClr val="accent1"/>
              </a:buClr>
              <a:buFont typeface="Arial" pitchFamily="34" charset="0"/>
              <a:buChar char="•"/>
            </a:pPr>
            <a:r>
              <a:rPr lang="en-US" sz="2800" u="sng" dirty="0" smtClean="0"/>
              <a:t> Or</a:t>
            </a:r>
            <a:r>
              <a:rPr lang="en-US" sz="2800" dirty="0" smtClean="0"/>
              <a:t> , you are advised that your account has been compromised and you need to verify your account number and password.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143000" y="533400"/>
            <a:ext cx="6248400" cy="457200"/>
          </a:xfrm>
          <a:prstGeom prst="rect">
            <a:avLst/>
          </a:prstGeom>
          <a:noFill/>
          <a:ln w="9525">
            <a:noFill/>
            <a:miter lim="800000"/>
            <a:headEnd/>
            <a:tailEnd/>
          </a:ln>
          <a:effectLst/>
        </p:spPr>
        <p:txBody>
          <a:bodyPr>
            <a:spAutoFit/>
          </a:bodyPr>
          <a:lstStyle/>
          <a:p>
            <a:pPr>
              <a:spcBef>
                <a:spcPct val="50000"/>
              </a:spcBef>
            </a:pPr>
            <a:endParaRPr lang="en-US" dirty="0"/>
          </a:p>
        </p:txBody>
      </p:sp>
      <p:pic>
        <p:nvPicPr>
          <p:cNvPr id="26627" name="Picture 2" descr="Zig zag"/>
          <p:cNvPicPr>
            <a:picLocks noChangeAspect="1" noChangeArrowheads="1"/>
          </p:cNvPicPr>
          <p:nvPr/>
        </p:nvPicPr>
        <p:blipFill>
          <a:blip r:embed="rId2" cstate="print"/>
          <a:srcRect l="13000" t="16667" r="5000" b="10001"/>
          <a:stretch>
            <a:fillRect/>
          </a:stretch>
        </p:blipFill>
        <p:spPr bwMode="auto">
          <a:xfrm>
            <a:off x="533400" y="228600"/>
            <a:ext cx="8171645" cy="6172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38200"/>
          </a:xfrm>
        </p:spPr>
        <p:txBody>
          <a:bodyPr/>
          <a:lstStyle/>
          <a:p>
            <a:r>
              <a:rPr lang="en-US" b="1" dirty="0" smtClean="0"/>
              <a:t>Other Email Scams</a:t>
            </a:r>
            <a:endParaRPr lang="en-US" b="1" dirty="0"/>
          </a:p>
        </p:txBody>
      </p:sp>
      <p:sp>
        <p:nvSpPr>
          <p:cNvPr id="3" name="Content Placeholder 2"/>
          <p:cNvSpPr>
            <a:spLocks noGrp="1"/>
          </p:cNvSpPr>
          <p:nvPr>
            <p:ph idx="1"/>
          </p:nvPr>
        </p:nvSpPr>
        <p:spPr>
          <a:xfrm>
            <a:off x="381000" y="1219200"/>
            <a:ext cx="8229600" cy="4525963"/>
          </a:xfrm>
        </p:spPr>
        <p:txBody>
          <a:bodyPr/>
          <a:lstStyle/>
          <a:p>
            <a:pPr>
              <a:spcBef>
                <a:spcPts val="600"/>
              </a:spcBef>
              <a:spcAft>
                <a:spcPts val="600"/>
              </a:spcAft>
            </a:pPr>
            <a:r>
              <a:rPr lang="en-US" dirty="0" smtClean="0"/>
              <a:t>You get a frantic email from  a trusted friend telling you they are in dire need of funds as they are in a hospital/jail/custody in another country.</a:t>
            </a:r>
          </a:p>
          <a:p>
            <a:pPr>
              <a:spcBef>
                <a:spcPts val="600"/>
              </a:spcBef>
              <a:spcAft>
                <a:spcPts val="600"/>
              </a:spcAft>
            </a:pPr>
            <a:r>
              <a:rPr lang="en-US" dirty="0" smtClean="0"/>
              <a:t>Look for a friend’s name and an urgent request to wire transfer money to him or her.</a:t>
            </a:r>
          </a:p>
          <a:p>
            <a:pPr>
              <a:spcBef>
                <a:spcPts val="600"/>
              </a:spcBef>
              <a:spcAft>
                <a:spcPts val="600"/>
              </a:spcAft>
            </a:pPr>
            <a:r>
              <a:rPr lang="en-US" dirty="0" smtClean="0"/>
              <a:t>Very likely your friend’s email was compromised by crooks.   </a:t>
            </a:r>
            <a:endParaRPr lang="en-US" dirty="0"/>
          </a:p>
        </p:txBody>
      </p:sp>
      <p:pic>
        <p:nvPicPr>
          <p:cNvPr id="15362" name="Picture 2" descr="http://t2.gstatic.com/images?q=tbn:ANd9GcS7WIrGr2qQTj-hzTOXYAbr99A6B4BKga22-dty2FIzi1R4PdJb"/>
          <p:cNvPicPr>
            <a:picLocks noChangeAspect="1" noChangeArrowheads="1"/>
          </p:cNvPicPr>
          <p:nvPr/>
        </p:nvPicPr>
        <p:blipFill>
          <a:blip r:embed="rId2" cstate="print"/>
          <a:srcRect/>
          <a:stretch>
            <a:fillRect/>
          </a:stretch>
        </p:blipFill>
        <p:spPr bwMode="auto">
          <a:xfrm>
            <a:off x="2819400" y="4267200"/>
            <a:ext cx="3352800" cy="23050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04800"/>
            <a:ext cx="8458200" cy="685800"/>
          </a:xfrm>
        </p:spPr>
        <p:txBody>
          <a:bodyPr>
            <a:normAutofit fontScale="90000"/>
          </a:bodyPr>
          <a:lstStyle/>
          <a:p>
            <a:r>
              <a:rPr lang="en-US" b="1" spc="-100" dirty="0" smtClean="0"/>
              <a:t>Scam Mailings and Charity </a:t>
            </a:r>
            <a:r>
              <a:rPr lang="en-US" spc="-100" dirty="0"/>
              <a:t>R</a:t>
            </a:r>
            <a:r>
              <a:rPr lang="en-US" b="1" spc="-100" dirty="0" smtClean="0"/>
              <a:t>equests</a:t>
            </a:r>
            <a:endParaRPr lang="en-US" b="1" spc="-100" dirty="0"/>
          </a:p>
        </p:txBody>
      </p:sp>
      <p:sp>
        <p:nvSpPr>
          <p:cNvPr id="3" name="Content Placeholder 2"/>
          <p:cNvSpPr>
            <a:spLocks noGrp="1"/>
          </p:cNvSpPr>
          <p:nvPr>
            <p:ph idx="1"/>
          </p:nvPr>
        </p:nvSpPr>
        <p:spPr>
          <a:xfrm>
            <a:off x="381000" y="1295400"/>
            <a:ext cx="8229600" cy="4525963"/>
          </a:xfrm>
        </p:spPr>
        <p:txBody>
          <a:bodyPr>
            <a:normAutofit lnSpcReduction="10000"/>
          </a:bodyPr>
          <a:lstStyle/>
          <a:p>
            <a:r>
              <a:rPr lang="en-US" sz="2400" dirty="0" smtClean="0"/>
              <a:t>Sorry, you did not win a sweepstakes prize because </a:t>
            </a:r>
            <a:r>
              <a:rPr lang="en-US" sz="2400" b="1" dirty="0" smtClean="0"/>
              <a:t>you cannot win a contest you did not enter.</a:t>
            </a:r>
            <a:r>
              <a:rPr lang="en-US" sz="2400" dirty="0" smtClean="0"/>
              <a:t>  These are always bogus!</a:t>
            </a:r>
          </a:p>
          <a:p>
            <a:pPr>
              <a:buNone/>
            </a:pPr>
            <a:endParaRPr lang="en-US" sz="2400" dirty="0" smtClean="0"/>
          </a:p>
          <a:p>
            <a:r>
              <a:rPr lang="en-US" sz="2400" dirty="0" smtClean="0"/>
              <a:t>Foreign lotteries are illegal.  You will be told you won but need to pay the tax on the prize, etc. Remember, </a:t>
            </a:r>
            <a:r>
              <a:rPr lang="en-US" sz="2400" b="1" dirty="0" smtClean="0"/>
              <a:t>You can’t win a prize if you did not enter</a:t>
            </a:r>
            <a:r>
              <a:rPr lang="en-US" sz="2400" dirty="0" smtClean="0"/>
              <a:t>.</a:t>
            </a:r>
          </a:p>
          <a:p>
            <a:pPr>
              <a:buNone/>
            </a:pPr>
            <a:endParaRPr lang="en-US" sz="2400" dirty="0" smtClean="0"/>
          </a:p>
          <a:p>
            <a:r>
              <a:rPr lang="en-US" sz="2400" b="1" dirty="0" smtClean="0"/>
              <a:t>Bogus charities</a:t>
            </a:r>
            <a:r>
              <a:rPr lang="en-US" sz="2400" dirty="0" smtClean="0"/>
              <a:t>. Be wary of the emotional appeal for a worthy sounding charity.  Tell them to send you something in the mail and then call the Minnesota Attorney General’s Charity watchdog group at 651-296-3353 or go online at: </a:t>
            </a:r>
            <a:r>
              <a:rPr lang="en-US" sz="2400" dirty="0" smtClean="0">
                <a:solidFill>
                  <a:srgbClr val="A09265"/>
                </a:solidFill>
                <a:hlinkClick r:id="rId2"/>
              </a:rPr>
              <a:t>www.ag.state.mn.us/Charities/CharitySearch.asp</a:t>
            </a:r>
            <a:r>
              <a:rPr lang="en-US" sz="2400" dirty="0" smtClean="0">
                <a:solidFill>
                  <a:srgbClr val="A09265"/>
                </a:solidFill>
              </a:rPr>
              <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07" y="228600"/>
            <a:ext cx="8229600" cy="914400"/>
          </a:xfrm>
        </p:spPr>
        <p:txBody>
          <a:bodyPr/>
          <a:lstStyle/>
          <a:p>
            <a:r>
              <a:rPr lang="en-US" b="1" dirty="0" smtClean="0"/>
              <a:t>Advance Fee Schemes</a:t>
            </a:r>
            <a:endParaRPr lang="en-US" dirty="0"/>
          </a:p>
        </p:txBody>
      </p:sp>
      <p:sp>
        <p:nvSpPr>
          <p:cNvPr id="3" name="Content Placeholder 2"/>
          <p:cNvSpPr>
            <a:spLocks noGrp="1"/>
          </p:cNvSpPr>
          <p:nvPr>
            <p:ph idx="1"/>
          </p:nvPr>
        </p:nvSpPr>
        <p:spPr>
          <a:xfrm>
            <a:off x="482138" y="1295400"/>
            <a:ext cx="8229600" cy="4525963"/>
          </a:xfrm>
        </p:spPr>
        <p:txBody>
          <a:bodyPr>
            <a:normAutofit/>
          </a:bodyPr>
          <a:lstStyle/>
          <a:p>
            <a:pPr>
              <a:spcBef>
                <a:spcPts val="600"/>
              </a:spcBef>
              <a:spcAft>
                <a:spcPts val="600"/>
              </a:spcAft>
            </a:pPr>
            <a:r>
              <a:rPr lang="en-US" dirty="0" smtClean="0"/>
              <a:t>You are asked to pay money  in anticipation of receiving something of greater value—such as a loan, contract, investment, or gift.</a:t>
            </a:r>
          </a:p>
          <a:p>
            <a:pPr>
              <a:spcBef>
                <a:spcPts val="600"/>
              </a:spcBef>
              <a:spcAft>
                <a:spcPts val="600"/>
              </a:spcAft>
            </a:pPr>
            <a:r>
              <a:rPr lang="en-US" dirty="0" smtClean="0"/>
              <a:t>You will receive little or nothing in return.</a:t>
            </a:r>
          </a:p>
          <a:p>
            <a:pPr>
              <a:spcBef>
                <a:spcPts val="600"/>
              </a:spcBef>
              <a:spcAft>
                <a:spcPts val="600"/>
              </a:spcAft>
            </a:pPr>
            <a:r>
              <a:rPr lang="en-US" dirty="0" smtClean="0"/>
              <a:t>The variety of advance fee schemes is limited only by the imagination of the con artists who offer them. They may involve the sale of products or services, the offering of investments, lottery winnings, “found money,” or many other “opportunities”.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Nigerian Letter or Email </a:t>
            </a:r>
            <a:r>
              <a:rPr lang="en-US" dirty="0"/>
              <a:t>S</a:t>
            </a:r>
            <a:r>
              <a:rPr lang="en-US" b="1" dirty="0" smtClean="0"/>
              <a:t>cams</a:t>
            </a:r>
            <a:endParaRPr lang="en-US" b="1" dirty="0"/>
          </a:p>
        </p:txBody>
      </p:sp>
      <p:sp>
        <p:nvSpPr>
          <p:cNvPr id="3" name="Content Placeholder 2"/>
          <p:cNvSpPr>
            <a:spLocks noGrp="1"/>
          </p:cNvSpPr>
          <p:nvPr>
            <p:ph idx="1"/>
          </p:nvPr>
        </p:nvSpPr>
        <p:spPr/>
        <p:txBody>
          <a:bodyPr>
            <a:normAutofit/>
          </a:bodyPr>
          <a:lstStyle/>
          <a:p>
            <a:pPr>
              <a:spcBef>
                <a:spcPts val="600"/>
              </a:spcBef>
              <a:spcAft>
                <a:spcPts val="600"/>
              </a:spcAft>
            </a:pPr>
            <a:r>
              <a:rPr lang="en-US" dirty="0" smtClean="0"/>
              <a:t>If you receive a letter from Nigeria (or some other country such as Bulgaria or Albania) asking you to send personal or banking information, do not reply in any manner. Send the letter to the U.S. Secret Service, your local FBI office, or the U.S. Postal Inspection Service. </a:t>
            </a:r>
          </a:p>
          <a:p>
            <a:pPr>
              <a:spcBef>
                <a:spcPts val="600"/>
              </a:spcBef>
              <a:spcAft>
                <a:spcPts val="600"/>
              </a:spcAft>
            </a:pPr>
            <a:r>
              <a:rPr lang="en-US" dirty="0" smtClean="0"/>
              <a:t>Do not believe the promise of large sums of money for your cooperation.</a:t>
            </a:r>
          </a:p>
          <a:p>
            <a:pPr>
              <a:spcBef>
                <a:spcPts val="600"/>
              </a:spcBef>
              <a:spcAft>
                <a:spcPts val="600"/>
              </a:spcAft>
            </a:pPr>
            <a:r>
              <a:rPr lang="en-US" dirty="0" smtClean="0"/>
              <a:t>Guard your account information carefully.</a:t>
            </a:r>
          </a:p>
          <a:p>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304800"/>
            <a:ext cx="8458200" cy="655638"/>
          </a:xfrm>
        </p:spPr>
        <p:txBody>
          <a:bodyPr>
            <a:normAutofit fontScale="90000"/>
          </a:bodyPr>
          <a:lstStyle/>
          <a:p>
            <a:r>
              <a:rPr lang="en-US" b="1" dirty="0" smtClean="0"/>
              <a:t>Tips </a:t>
            </a:r>
            <a:r>
              <a:rPr lang="en-US" dirty="0" smtClean="0"/>
              <a:t>to A</a:t>
            </a:r>
            <a:r>
              <a:rPr lang="en-US" b="1" dirty="0" smtClean="0"/>
              <a:t>void </a:t>
            </a:r>
            <a:r>
              <a:rPr lang="en-US" dirty="0"/>
              <a:t>H</a:t>
            </a:r>
            <a:r>
              <a:rPr lang="en-US" b="1" dirty="0" smtClean="0"/>
              <a:t>ealth </a:t>
            </a:r>
            <a:r>
              <a:rPr lang="en-US" dirty="0"/>
              <a:t>C</a:t>
            </a:r>
            <a:r>
              <a:rPr lang="en-US" b="1" dirty="0" smtClean="0"/>
              <a:t>are </a:t>
            </a:r>
            <a:r>
              <a:rPr lang="en-US" dirty="0"/>
              <a:t>S</a:t>
            </a:r>
            <a:r>
              <a:rPr lang="en-US" b="1" dirty="0" smtClean="0"/>
              <a:t>cams</a:t>
            </a:r>
            <a:endParaRPr lang="en-US" b="1" dirty="0"/>
          </a:p>
        </p:txBody>
      </p:sp>
      <p:sp>
        <p:nvSpPr>
          <p:cNvPr id="3" name="Content Placeholder 2"/>
          <p:cNvSpPr>
            <a:spLocks noGrp="1"/>
          </p:cNvSpPr>
          <p:nvPr>
            <p:ph idx="1"/>
          </p:nvPr>
        </p:nvSpPr>
        <p:spPr>
          <a:xfrm>
            <a:off x="381000" y="1143000"/>
            <a:ext cx="8229600" cy="4525963"/>
          </a:xfrm>
        </p:spPr>
        <p:txBody>
          <a:bodyPr>
            <a:normAutofit/>
          </a:bodyPr>
          <a:lstStyle/>
          <a:p>
            <a:pPr>
              <a:spcBef>
                <a:spcPts val="600"/>
              </a:spcBef>
              <a:spcAft>
                <a:spcPts val="600"/>
              </a:spcAft>
            </a:pPr>
            <a:r>
              <a:rPr lang="en-US" dirty="0" smtClean="0"/>
              <a:t>Never sign a blank insurance claim form.</a:t>
            </a:r>
          </a:p>
          <a:p>
            <a:pPr>
              <a:spcBef>
                <a:spcPts val="600"/>
              </a:spcBef>
              <a:spcAft>
                <a:spcPts val="600"/>
              </a:spcAft>
            </a:pPr>
            <a:r>
              <a:rPr lang="en-US" dirty="0" smtClean="0"/>
              <a:t>Never give blanket authorization to a medical provider to bill for services rendered.</a:t>
            </a:r>
          </a:p>
          <a:p>
            <a:pPr>
              <a:spcBef>
                <a:spcPts val="600"/>
              </a:spcBef>
              <a:spcAft>
                <a:spcPts val="600"/>
              </a:spcAft>
            </a:pPr>
            <a:r>
              <a:rPr lang="en-US" dirty="0" smtClean="0"/>
              <a:t>Do not do business with door-to-door or phone sales reps who tell you that services or equipment are free.</a:t>
            </a:r>
          </a:p>
          <a:p>
            <a:pPr>
              <a:spcBef>
                <a:spcPts val="600"/>
              </a:spcBef>
              <a:spcAft>
                <a:spcPts val="600"/>
              </a:spcAft>
            </a:pPr>
            <a:r>
              <a:rPr lang="en-US" dirty="0" smtClean="0"/>
              <a:t>Give your Medicare number or insurance information only to those who have provided you with medical services.</a:t>
            </a:r>
            <a:endParaRPr lang="en-US" dirty="0"/>
          </a:p>
        </p:txBody>
      </p:sp>
      <p:sp>
        <p:nvSpPr>
          <p:cNvPr id="26626" name="AutoShape 2" descr="data:image/jpeg;base64,/9j/4AAQSkZJRgABAQAAAQABAAD/2wBDAAkGBwgHBgkIBwgKCgkLDRYPDQwMDRsUFRAWIB0iIiAdHx8kKDQsJCYxJx8fLT0tMTU3Ojo6Iys/RD84QzQ5Ojf/2wBDAQoKCg0MDRoPDxo3JR8lNzc3Nzc3Nzc3Nzc3Nzc3Nzc3Nzc3Nzc3Nzc3Nzc3Nzc3Nzc3Nzc3Nzc3Nzc3Nzc3Nzf/wAARCACFAMQDASIAAhEBAxEB/8QAGwAAAgIDAQAAAAAAAAAAAAAAAAUEBgECAwf/xABJEAABAwMCAgUHCAYIBgMAAAABAgMEAAUREiEGMRMiQVHRFBVVYYGRkwcWF1NUcZSyIzI0UnLSJEJigpKhseEzNUV0osFjZPD/xAAaAQEBAAMBAQAAAAAAAAAAAAAAAQIEBQMG/8QALhEBAAEBBQUIAgMBAAAAAAAAAAERAgMEBaESFFFSYRMhIzFBU3Gx0eEVM4HB/9oADAMBAAIRAxEAPwD0vjO+rskFT6EKKG9JdKCAohStICc7Ak7k9w7zVMHykwh/065/jz41beL7K/xAxNt0V1tpxbTCwpwHA0uKPZ91Ur6KLwf+pQP8K687U2q9zqYKzgpu/Hnvr1/4k/STC9HXP8efGj6SYXo+5/jz41G+ie8ekoH+FdH0T3j0lA/wrqVttzs8r4/aT9JML0dc/wAefGj6SYXo65/jz40rl/JzNhyo8aTeICHZAWpsdG5uEDKt/uqAzwiX2C+zeI7jIb6QuohvlCU6dXWVjA276sReT6HZ5Xx+1j+kmF6Ouf48+NH0kwvR1z/Hnxqv/MxQQVLvcNsgkFDkd1CwdsDSRnJ1JwMb52zXZPAj6jFT56ghclwtNoWy4lWsDJSQRlJ+/FKXnA2Mr46ydfSTC9HXP8efGj6SYXo65/jz41XBwgopBF3j9YAtjyN/Lm+MoGnrDOBtnmKbR/kuu0hlDzdxiBKhkBxlxCvaCMikxeR6HZ5Xx+036SYXo+5/jz41sj5RYzjgbatd2ccUcJQ3NUpR+4A5qJ9FF49JQP8AAurHwjws3bkuREPAvoP9KktjBUrOQlOeSeY9maWduZeN/wDx13ZrYjanhWUd/iedHZLzvDN+CBzIlqUR94BJpb9JMHmLdc/xyvGnc+RGXLRDsjTweU4GjJBKjgkAkA9wOc9wyBjell74Icv8xa4brEWeyrTJK0nS+MbKwO319oO/Ks7di1ZisS1sPeYS3a2b2xTrWUf6SYXo+5/jz40fSTC9HXP8efGlsn5Np8V1LT92gIWptbiR0azlKMaj7NQ99RY/AsiQpwNXaMUNpKlumK8GxgZPXI0/51hS8n0b/Z5Xx+zz6SYXo65/jz40fSTC9HXP8efGkrPAUmRHD7F3hvILHTgNMOqUUcshIGScjlzrmxwS88y68m8REttN9KorjPJ6mcZGRuM91KXnA2Mr4/Z99JML0dc/x58aPpJhej7n+PPjSd7gGQxPTAdvdvTJUMhBbc32J7u4GuKOCXFpKk3qEUAA6+gd0nONgcYJ3GRnIpS84GxlfH7PvpJhejrn+PPjR9JML0dc/wAefGkMrgl2I840/eIgU1q6QpjPKDYGMlRAwAMjc7Vs/wADOMLlIdv1sSYhQH+qvqa8ac/fkUpecDYyvjrJ59JML0dc/wAefGtHPlLiJQVJgXNBA2UJucew5B9opM5wM606W13uDlKylWlh1QRg4JUQMJGdsnaukP5Opt0S4mLc45SARrVGeSlQ3HVUQAeXYaUvKVomxlfH7euW+YXmT5SAl1BAJAwFAgKB9xHtzRUVLZbddbV1igpTn7kJor0irheXkzdrpHs0mVOlhZaQwyk6E5O61Af60r+kWyfuS/hf7124wt0m7R50OElKnltMEBSsDZxRO/3VSPmHxD9nY+MPCurgcPg7y6mb+1Sa8XNxV9iLFul3ZrHwuP0i2T6uX8L/AHo+kWyfuS/hf71TvmHxD9nY+MPCj5h8Q/ZmPjCt3c8s59WvvON5NP2d3zimwXd2O4tyc0plKkpKWQdlFOe3tCSP71K03OwIZfZbkSgl5pTZUqGCtIKSnqnVtz7jXD5icQ/ZmPjCj5h8Q/Z2PjDwrKMNlsRTtNU3jGcmia/ebFJkiVImXAyQtK0uIjJSElOnRgZ5DT289R9VbTL9ZpzyX5lwuq3UBJbKWEpShQcC84HMZSjbuT99QPmHxB9nY+MPCj5h8Q5/Z2PjDwq7tl3uax+DecbyaJCrlw50Mdtt2aktgaiqPqDhCwsZBV6sbd9WGDx7ZYsRtgiSdAxlEfSPYMmqt8w+Ifs7Hxh4UfMPiD7Ox8YeFS1hcutd03msfg3nG8mi4fSJZP3Jfwv965RpEa5lbrU11mLKV0rSwrSAobaVgYO2+dxVUHAnEOf2dj4w8KnWvhjiu2LJjNx9CiCppboKVHv9R251r32EwUWPBvIr1l63WJxO14lju+DywIeYXOmofjw2dkoUtolCgP3MkHGMjHMEY3xk9nOJIdplOzrj0n9KVpZQhsFelOBk+rl7SaiOQ+J8LLVogIcc/WWqQVDP3e6kEzg/imdIU/LQ066rYqLw2HYAMbAdwrXuMNdWrdb68iI+Xvf4i3Fnw7M1+DW9cUcN3eSw7KRKUlph5oNqjgjK9PW58xp2+80tRd7IiPIjplSg1I2cUIg6QpONQ1asYIGOXbUb5h8QZ/4DHxv9qPmHxD9nY+MPCuhGGy2IpF5r+mnvOM5NDG3cR2m2Si7DnTtCirKXowWcKWVkZ1DtJ7O31Vzdu/DTzCW3lTFlMTydC1RgSg6irUN+e+PZUL5h8Q/Z2PjDwo+YfEP2dj448Kbtl3uax+DecbyaGdw4g4fnXF+Wt6egus9EAlgZQcDCgc8wRUfzvw/o0+Uzx+jCQW4yUkkAAFWDhQBSCMjPrqJ8xOIfs7Hxh4UfMPiD7Ox8YeFXdsu9zX9G8Yzk0THrvw9I8oXJkTlvvocBcDGkJWojrAA8hpGxzWBd7D5QHlzLksqcK30KYSUudcLxjs/VA7dqifMPiH7Ox8YeFHzD4h+zMfGHhTdsu9zWDecbyaJ0C+2a3KcVDuFzQXVK6QqjpUpSCsqCQTyIBKc93Pfepdl4sstnDgC33Gz3RAlR3J3Orfn3Ck3zD4h+zMfGFYVwHxCUkeTsb/8AzDwqThsup/ZrC7zjeXR6MpeuS+tI2UpJGf4E0UJBS66lQ3BSD/gTRXzkx1diPLvT2/8AnD4/+s3+ZdTcUqlSDFuMh0NqcIYZGhJwTlahUb5xx/1ktLU2NJ1jYYKgFHf90EKPqpETIfYoxSm33lMxSwGFN6UFWFbqOPViiNd/KJbUdDOdaNZWlWoJG3Mgc9+2lJG1zdmNXGB5OVKYUXA60lI62EEjKjy3AH/ukFyud9E54MsymWw2P0YbCy2MDKhgEEjfGFHu09tOE35C5HQ9Dg9KUZKttioZ5f2f86w1xAlxxtvydSVKSFEKVyzuOQ32wc1lFY9EJ4NxvhmNpdEpxIeKWEdCAJDOpwa1q04SdIQeadyNt65y51+Xc5TTRmMtLktKQA0FBpCA2VpyAQdRXjt5KwdqsCb1qS0VMaC630gK1aQBvscjntWpvyA4pCGFkhQQCMkFWvSRsD2EHbv9VWs18iivs3C5qguqekzUuiUgKKEqUQ302DhPRgDq9xVtW4nXrogS7N6DkXvJ/wBIGi8QF6dP62jHZy3xVnt1wMxekMLbw0lwlR7Dy/0V92KYU26ehRSp90urKoKoKbjIjxyp+StccJU62V6QkgjP6utQwNR0pyN940iVxCy1KdS7KIUmWWjgH9V0BsBOjq9Xkd8jsNX6ipFunoUVoTpLViQ6lxxTrktpla1KKi2lbiUlQJSnkCTy2qQmXc2XrmFMuyQh8JZ0JSkIQW0nO5GrBJ5EmnTjaXUKQ4hK0KGClQyDW9TaKKJHufECmWysytW5bwxkOufo8IUdAwnde+ByO+1TYNxvvkswpjyJT3Qgp6RCUBl/C9SBkDUkEIAxk78zVuoq7fQopjVwu3RRevNU6JASUlkFLyNSdRz0Y5AnY6e05OKl2q43UJmkxpU5KV5YWsJaP6gJBCgn+tkYAOO89loopNroUUiJcrsHorciVLbeDjnSB2GNGkOKGTpBycYCUgjlkk5Ge0B+6zo8Xo585JdlaQpbCULQ0EhSi4CjGSQQMctY3yKuNYIzTb6FC6wyXZdvLj5ypL7rYVj9ZKXFJB9oAplitW0JbQEISEpGwAGAK2rCfNRisEbGs0HkaBO9tNlYOOuPyJoof/bZX8Y/ImiiUhKSAbxIzy8mb/Muk3Fd9RbJdsiRpDCX3ZzQfaVgqDCg5lWOzJQd/UaZS5aINxkyHUqKEsMg6RuMrUM+zOahrmW+4uB5y2JkKbCm0OONoJAUoowCewke41YiVeeL+Ua7Is7c+Oll53zglS0JaAPkio6nsY/eSEqGe3Qe+nPye8UXm+3FkTlZYMdpxXRIaSjUpsKIOVa85zyBFWZqRYn5CSmBFLzQCSohsFsJyjnns1KG3YT37xYtw4YYeZkw4UNt1IKEuNhsKQAdIAweWMew0pIr/EfFt0tV5uwZXGdYiyVtNxFMjKgISnwrVzzrTj7jUJzjHiBcqPFafYfPlaWy40y0FLSqMh3bWoJGkqPby7zV7Q9ZS8m5CFF8tkZyvDfSFONyVE9wAqPIVwqGIkd2Db+ieU4ttott4SoDc47zgD2ilJFlQlKkJJAO3dW2hPcO+krHEtvcC0tnBbS6SnUkYCFacc+3mPV3VlXE1v6B51LgUGQglIWnJKlFOOfMEb0pIdBIByKzSQ8RxSFrbQ640nm4nGnGEnI/xD3GpDd3SqQ0yphxCnQCCcbZKgPy02Z9QzooHKo06WIjSVlCl5VjCcdxOd+zaoJNFKxeW+jQ6WXA246GkHbrKJIH+dNMilAUUUUBRRRQFFFFAUUUUBQeRooPI0Cd/wDbZX8Y/Imih/8AbZX8Y/ImigR8RcXRrNdLily1XWUtiIggswVrbURqUOuNsbjfs37qpNyhlcmzzeIhGu70xpp11lSVJYbQ4822ENISQOr0udStRPqzXq7zzce4ynHslsRmwQBnOVrHKqTK4Wjx3ocuwz2mmUuqEaFcIyZDDSwdXUOoKQNSQcBRAI2G1WKiquuW/StlvhfhtL7oQ6y4qBlDbam5C9Kk6sqP9HxqBH6/LbdvxM1w3DtMV61cL2XytzUXhIgEoQEx3HiByznRjIJxnt5VKNmu0llUdKeF3W33NTiTbHsasKGTlzbbV7D66lSoPEt6joiT3OGn2G+s2h62vEDqdn6T91WPuJFKSFkCPw6eIXI9w4YsotymnVt9DAKnGy30QOcZ1ZLvYBjHbUaZHtDcqahnhjh7oluKahlUDdspeQ0VL362decDTjGPXTqDG4jbnKuEN/hluTJCAuQi3O5Oo6UgkOHnpA9gzWj9r4hW9NU+OGi4/nylSrY8SsJwST+k5DKTn7qUkJGxaRKihfC3DxaDQEhIhYUtwpdOUnPVTlrkQefOmnDEPheVFkeeuG7MH2ndKFRrfhCk9A28c51aSNeNzvimTfCvEqHIzrfzTC4zfRsKFud6icEYHX7lEe099dGOGuKo9ukW+OvhVuHIBDzCbe8EuZSEnP6TfYAfcAKgr/CVkiXaxSbvZVRbTeIbih/Q8mI4ChKwFNqJGClSQojByD3V6NwpMZu/DtuuSIqGBKYQ6WwnASTvt7arzXA82b0qL9dGvI5ASJMG1x/Jm3wBgBa8lZGMDAI2FXVhpthlDLKEoabSEoSkYCQBgAUqOgrm+028jQ62haeelQyK6VxlSERmwtzkpQSNwNz6ztQeVq4tviLUZyIkBKpV2EJsC2LIKS642SD0n6RXVGwx3duaze/lGvttkXyElmEZMVptUIuMKT0hS0l18KTrzkJVkAcu0mrpJtnD0iC1a34Da4jT63m2iv8AVc1FSlDrZzqWT371obJw8/lQtAd6VpYWUHVlKmw2QSFf1kICfZ2VaSK/N47uDNwvcZpVuUIrLaoqUhSl6wptLvSDPLLm33U5Rf7q7x8uzNpaFvajsuuFMVS1ErC+a9YCBlI5pOa6ybRw07DCJlpCW1hZ6NxJyrpFJKhsf6xCTjPZ6jW0G08OxHmLrCt56fOlDiFqWrYE79YjABVt66UkWiilnnqKVlKNbmFaVFCeXVKvdgH2gipkOSiWwl5r9RXLcH/SpSR3ooooCiiigKDyNFB5GgTv/tsr+MfkTRQ/+2yv4x+RNFB3U029dJLbyErQqM3lKhkHrLqscY8SNcOz2oKICHAqI5KbVhZPSBaEYOnkCFnc9wq1I/5w/wD9s3+ZdU3j662i38RxGLtbumTJt76FSfKFI0p1JUG8AYypSUgHOffQRzxjJBkuxbDHcGHCyEKUVhLL/QLUpITk4CioBO+Nqwni9x252+IxaYchL8eO8TFdWvAcK0FSVBOClIQCdWNtuykdiulru9xdbc4XbiuPMKkSNVxdJZWl5w4bARhKukaCicp378VP4c4qgwyw5830xFyYjaFBqap3+jCO7IRzSOt+uD6znJpUS4/Fr6DbZb1tgoivWVV1WrpVlbaG0glIGME5Vt7aZcP8Tm8XC0xpdtjtPS25a39Ks9G40pCSB3g5HuFV6ZOgQ+FGZlz4W6NDUZEKKyi4laXYamw6vCtIOUpQcgjJ07E5qw2KyWC43e4mNbVRFW2UA0uPKWkK6RttxRCUkAA5GRuDj10qLwP8qzWAMVmgrHF/E67AXEsMIecbt0icoKJAKWtA0+0rHuNK2uOpKfNwkwWkpkSi244lS9PRFbaEuIykE5U6kb45K32rHyivQmZJXKimVos05bzPSFAcYHRak5G4JVowRyANKH71Z75KtLt44ejuPvPmGHvKStLLaVI0usqKQTlbiE5ASc94FBOb+UCe+9dmmIMMrgMynRrdWnUGXejIPV3zscpyByNPeJ77ItHDDM5yLGkTnVoS3H6UpQpRBUQCd8hIUfZVHe4htyfPaYvDjbyoMaf0wNzX/wAEyf02rqdVS1AKSN+RGRjewcdzo7PDthdvdhhzFOSUhMV6SostL6Jw5JCCVjSCMFPMg9lBZrTc2rjMkMpbb6NDLTzK0HOtt1Od/wC8lXLsxTMRGApKg0nUnl6qqHyeqZU9LDTJjpMOEqNHLmstRi11UqV2nX0u/aMVdqDguMyvTrZQrQcpyORxj/QkVVeOL0nh2NGSxbmJKOjfkKS64RpQ0jKtOx3IOB2Vcao/ynSrfGYhm4WkXDQl94gyVM6WUIBcGwOrIwNB2PaaVEiNdmY12ntXdm2RoUVDRElCiMLdKwlCsjngn/H66VjjmZGiXl2NaGVMwGn3WUiSRlLTq21asj+xkAd+PXTK1XKNAvV5RcYkG3sLU1IelqnFaVrX1G0qC0pCVaUDYE/+6rD91tbUbix1HDC3GlMSOkDc85ebS64h0kHAaBUFK6uSc8s7UqLlxPxULPZJ8qE2zMnQo6X3ope0FtChkKOx22OB20u4i46esl4lxFwmSyy2dCnXShS1Bsr1ZI06dtPPOakca3a2x+FLoh2GLj0cQGVBZkJQ4hpSdio5ylO3Pc9wNIuLrvZUcTT4tysqZikxlJKVTSlThLRVkNHqhOkFPSZznagkM/KLIVItjDsJhC5Lq0PlZcT0YDzbYykp1IJ6QEawN8D+sDXogryGPdLKuTYkOWFkPuyXVLeeuTuxS+0nOpSMuEq0KAWEjqDflXr3bQZoPI0UHkaBO/8Atsr+MfkTRQ/+2yv4x+RNFBLb/wCcv/8AbN/mXUG+cLWq+SmZNyZU440kJQQsgABaV8v4kJ/zHbUwKSi7yFLUEpEVskk7DrLqV5Sx1f0zfWOE9Yb/AHUCGJwdaoUt6VE8paXIStLyUvq0uBSlrII7es4s+2uUPgSwxEtBth9YawE9I+peEhpTQTueWhRGPbVmQ4hYyhQUMA5BzW1BUx8nvDvQ9E7GekIzqKX3lL1HouiGcnfCBgd1MrRw5CtEtyRDclBToSHErfKkrKUJQCQeZ0pFOq1LiElKVKAKjhIJxk89vdQbUUUUCG+8Nx71MbdkqV0KoT8J9sHBW24UE4PYQUD3msXbhKz3eU3JnR1LdaaQ2ysLILQSsLBTjkcgb9tP60ddQygrdWlCBzUo4A9tBX3ODLK6h9C2XSH2ZDLn6QjUl9wOOe9Q9lTL1w/CvMeIzLL6REc6RlTLhQpKtJTzHqUaZeUx+jS50zehRwlWsYUe4GuoOaBFYOHWLJLkrjEBlTMeNHbGf0bLSTgKJJydSlnPcR3U9oooClHEHDtv4gQ0i4ocUGgsDo3CjKVDCknHMEdlN6KBfDtMSI/NfbbKlTHQ690h1AkJCRjPIAJG330tHBtnCbmnonim5NuNvpLyiAlalLWE/u5UtR276sVFAvuloiXS1ybbKbJjyWuhcKTpUU92edQLvwnab0+67cm3nQ62W1Nl5WgZSUkgdhwTuKf0UFaVwRZVvsPuIkLdacLinFPK1OnWhfXPaAptB/u1ZaKKAoPI0UHkaBO/+2yv4x+RNFD/AO2yv4x+RNFB0ktoduEpt1ehKozQ1bbHWrHP11EVAgoUtPnFxK+qHDlOdiNuW249tTXo6JNykNOglC47eR34Wo+FaN2WM244pC3ghZBU0CAnnnbbP+dWJoIxkwrFa50qMp2WiOz0vk7WFKwlP6qAO/njvNVKF8rTU272yA3w7do4mSUsKckM4CQQcEY5nOM+rJ7KvkG1tQX3HWVunXjKFEEDYDuz2DtqW6y26ptTjaVKaVqbKhnScEZHsJHtpI3G9UWO8/eOPbVOcC0wmWZ3krak7DQWm+lO2ylFTgH9kdmSKf319y3NqkKuMtIcWEtstoaO+M4BUnuBO5qvWu3u3q4oltXO5QFeTElodBrQVOBRGQgpwSN8d5oLh51iedBbA7ql9GXFNoSToT3qI2TnsB54OORrk7fbaxLER+W22+ohKUryAo6gnCSdj1iAcciRnnSOFwT5E+6/HvdxQ46886pQDeSXP1ieruoAAAnkAAKkS+EkSnU9LPeUyIjkToyy1nQspJwdP9ke0ClI4hlIv8Bi5G3F0uSkIDjiG056JJOAVHsyeXacGut3tjN2ihh9x1rSsLStogKSodoyCO09n+dJ08JFFyVcU3SQqUtpDTjjsdhRUEZ0qHUGFdY7/dtTVNvmJAzeJhx3ts7/APhQVrh4+U8ZXUPMtLYk29mSElKSlOpx1H/klCSfWKlsX1FlgT0PMuvCPOdYitIUNTiQkLxlRAASCRkkAACtIXCFwgykSYvEMkOIaRGGtlshbKc6Qvq7qBUo52G/KpPzTX0AbVd5ill5x5ay0z11LSUqyNPLCth6hvtUE5/iW2MMwlmQHFTlaIzbQ1qdO+cAd2Dk8himkd5EhlDzZyhaQoH1VW3+EOm8kW7dJDj8ZS1JW6w0sKKx1gQU7jl29gpo1bJbaAgXeVgcsNMgD1AaNhVDSil3kEz0vL+G1/JR5BM9Ly/htfyUp1DGil3kEz0vL+G1/JR5BM9Ly/htfyUp1DGil3kEz0vL+E1/JR5BM9MS/hNfyU/0MaKXeQTPS8v4bX8lHkEz0vL+G1/JSnUMaDyNLvIJnpeX8Nr+SjyCZ6YlfCa/kqUHB/8AbZX8Y/ImisOftckAlRCwCf7iaKCZOjFakyWXOifZSQFachSTzSR2jYfdj76Vef5H1TPuPjRRQHn+R9Sz7j40ef5H1LPuPjRRQRLjPVcGQ2802kpVqQtI3Se/fbkSMeutLXKXbUr0Jbcccx0i1JxnGcAAbAbk47yT20UUE7z/ACPqWfcfGjz/ACPqWfcfGiigPP8AI+pZ9x8aPP8AI+pZ9x8aKKA8/wAj6ln3Hxo8/wAj6ln3HxoooDz/ACPqWfcfGjz/ACPqWfcfGiigPP8AI+pZ9x8aPP8AI+pZ9x8aKKA8/wAj6ln3Hxo8/wAj6ln3HxoooDz/ACPqWfcfGjz/ACPqWfcfGiigPP8AI+pZ9x8aPP8AI+pZ9x8aKKA8/wAj6ln3HxrLd6lSFhlKGUKXsFFJIB+7O9FFA6iRhHaKSouLUoqW4oDKlHt//dgFFFFB/9k="/>
          <p:cNvSpPr>
            <a:spLocks noChangeAspect="1" noChangeArrowheads="1"/>
          </p:cNvSpPr>
          <p:nvPr/>
        </p:nvSpPr>
        <p:spPr bwMode="auto">
          <a:xfrm>
            <a:off x="0" y="-557213"/>
            <a:ext cx="1638300" cy="11144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6628" name="Picture 4" descr="http://t1.gstatic.com/images?q=tbn:ANd9GcTEEM8H4IAI7ABUBAHj2M9dfzIsYE3yRLpICO59eqFTomJ3I-ZP"/>
          <p:cNvPicPr>
            <a:picLocks noChangeAspect="1" noChangeArrowheads="1"/>
          </p:cNvPicPr>
          <p:nvPr/>
        </p:nvPicPr>
        <p:blipFill>
          <a:blip r:embed="rId2" cstate="print"/>
          <a:srcRect/>
          <a:stretch>
            <a:fillRect/>
          </a:stretch>
        </p:blipFill>
        <p:spPr bwMode="auto">
          <a:xfrm>
            <a:off x="5334000" y="5105400"/>
            <a:ext cx="2786634" cy="1752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Types of </a:t>
            </a:r>
            <a:br>
              <a:rPr lang="en-US" b="1" dirty="0" smtClean="0"/>
            </a:br>
            <a:r>
              <a:rPr lang="en-US" b="1" dirty="0" smtClean="0"/>
              <a:t>Health Care Fraud</a:t>
            </a:r>
            <a:endParaRPr lang="en-US" b="1"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a:spcBef>
                <a:spcPts val="600"/>
              </a:spcBef>
              <a:spcAft>
                <a:spcPts val="600"/>
              </a:spcAft>
            </a:pPr>
            <a:r>
              <a:rPr lang="en-US" dirty="0" smtClean="0"/>
              <a:t>“Free” equipment offers.  Your insurance company will get billed for the product. </a:t>
            </a:r>
          </a:p>
          <a:p>
            <a:pPr>
              <a:spcBef>
                <a:spcPts val="600"/>
              </a:spcBef>
              <a:spcAft>
                <a:spcPts val="600"/>
              </a:spcAft>
            </a:pPr>
            <a:r>
              <a:rPr lang="en-US" dirty="0" smtClean="0"/>
              <a:t>Manufacturers offer “free” use of equipment in exchange for your Medicare #. Fraudulent doctors either approve the device or the MD’s signature is forged sticking you with an unnecessary medical device.</a:t>
            </a:r>
          </a:p>
          <a:p>
            <a:pPr>
              <a:spcBef>
                <a:spcPts val="600"/>
              </a:spcBef>
              <a:spcAft>
                <a:spcPts val="600"/>
              </a:spcAft>
            </a:pPr>
            <a:r>
              <a:rPr lang="en-US" dirty="0" smtClean="0"/>
              <a:t>“Rolling labs” are unnecessary and sometimes fake “medical” tests are offered at retirement homes, shopping malls, etc. and are billed to your insurance.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Autofit/>
          </a:bodyPr>
          <a:lstStyle/>
          <a:p>
            <a:r>
              <a:rPr lang="en-US" sz="4300" b="1" spc="-100" dirty="0" smtClean="0"/>
              <a:t>Social Security and Medicare </a:t>
            </a:r>
            <a:r>
              <a:rPr lang="en-US" sz="4300" spc="-100" dirty="0"/>
              <a:t>S</a:t>
            </a:r>
            <a:r>
              <a:rPr lang="en-US" sz="4300" b="1" spc="-100" dirty="0" smtClean="0"/>
              <a:t>cams</a:t>
            </a:r>
            <a:endParaRPr lang="en-US" sz="4300" b="1" spc="-100" dirty="0"/>
          </a:p>
        </p:txBody>
      </p:sp>
      <p:sp>
        <p:nvSpPr>
          <p:cNvPr id="3" name="Content Placeholder 2"/>
          <p:cNvSpPr>
            <a:spLocks noGrp="1"/>
          </p:cNvSpPr>
          <p:nvPr>
            <p:ph idx="1"/>
          </p:nvPr>
        </p:nvSpPr>
        <p:spPr>
          <a:xfrm>
            <a:off x="473825" y="1295400"/>
            <a:ext cx="8229600" cy="4525963"/>
          </a:xfrm>
        </p:spPr>
        <p:txBody>
          <a:bodyPr>
            <a:normAutofit/>
          </a:bodyPr>
          <a:lstStyle/>
          <a:p>
            <a:pPr>
              <a:spcBef>
                <a:spcPts val="600"/>
              </a:spcBef>
              <a:spcAft>
                <a:spcPts val="600"/>
              </a:spcAft>
            </a:pPr>
            <a:r>
              <a:rPr lang="en-US" dirty="0" smtClean="0"/>
              <a:t>You get a call from someone claiming to be from Social Security Administration or Medicare.</a:t>
            </a:r>
          </a:p>
          <a:p>
            <a:pPr>
              <a:spcBef>
                <a:spcPts val="600"/>
              </a:spcBef>
              <a:spcAft>
                <a:spcPts val="600"/>
              </a:spcAft>
            </a:pPr>
            <a:r>
              <a:rPr lang="en-US" dirty="0" smtClean="0"/>
              <a:t>They advise that new benefit cards are being distributed and your file must be updated to be eligible for new or expanded benefits.</a:t>
            </a:r>
          </a:p>
          <a:p>
            <a:pPr>
              <a:spcBef>
                <a:spcPts val="600"/>
              </a:spcBef>
              <a:spcAft>
                <a:spcPts val="600"/>
              </a:spcAft>
            </a:pPr>
            <a:r>
              <a:rPr lang="en-US" dirty="0" smtClean="0"/>
              <a:t>Crook asks for your social security number to “verify” your account or ask for personal banking information, etc. </a:t>
            </a:r>
          </a:p>
          <a:p>
            <a:pPr>
              <a:spcBef>
                <a:spcPts val="600"/>
              </a:spcBef>
              <a:spcAft>
                <a:spcPts val="600"/>
              </a:spcAft>
            </a:pPr>
            <a:r>
              <a:rPr lang="en-US" dirty="0" smtClean="0"/>
              <a:t>Just say “No thank you.” and hang up.</a:t>
            </a:r>
          </a:p>
          <a:p>
            <a:pPr>
              <a:buNone/>
            </a:pPr>
            <a:endParaRPr lang="en-US" dirty="0" smtClean="0"/>
          </a:p>
          <a:p>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8740"/>
            <a:ext cx="7772400" cy="3082365"/>
          </a:xfrm>
        </p:spPr>
        <p:txBody>
          <a:bodyPr/>
          <a:lstStyle/>
          <a:p>
            <a:r>
              <a:rPr lang="en-US" dirty="0" smtClean="0"/>
              <a:t>Your Identity </a:t>
            </a:r>
            <a:br>
              <a:rPr lang="en-US" dirty="0" smtClean="0"/>
            </a:br>
            <a:r>
              <a:rPr lang="en-US" dirty="0" smtClean="0"/>
              <a:t>Personal Information</a:t>
            </a:r>
            <a:br>
              <a:rPr lang="en-US" dirty="0" smtClean="0"/>
            </a:br>
            <a:r>
              <a:rPr lang="en-US" dirty="0" smtClean="0"/>
              <a:t>Financial Information</a:t>
            </a:r>
            <a:endParaRPr lang="en-US" dirty="0"/>
          </a:p>
        </p:txBody>
      </p:sp>
      <p:sp>
        <p:nvSpPr>
          <p:cNvPr id="3" name="Text Placeholder 2"/>
          <p:cNvSpPr>
            <a:spLocks noGrp="1"/>
          </p:cNvSpPr>
          <p:nvPr>
            <p:ph type="body" idx="1"/>
          </p:nvPr>
        </p:nvSpPr>
        <p:spPr>
          <a:xfrm>
            <a:off x="609600" y="228600"/>
            <a:ext cx="7772400" cy="1219200"/>
          </a:xfrm>
        </p:spPr>
        <p:txBody>
          <a:bodyPr>
            <a:noAutofit/>
          </a:bodyPr>
          <a:lstStyle/>
          <a:p>
            <a:r>
              <a:rPr lang="en-US" sz="3600" dirty="0" smtClean="0"/>
              <a:t>Ingredients Needed by Criminals</a:t>
            </a:r>
          </a:p>
          <a:p>
            <a:r>
              <a:rPr lang="en-US" sz="3600" b="1" u="sng" dirty="0" smtClean="0"/>
              <a:t>What You Need to Protect</a:t>
            </a:r>
            <a:r>
              <a:rPr lang="en-US" sz="3600" b="1" dirty="0" smtClean="0"/>
              <a:t> . . .</a:t>
            </a:r>
            <a:endParaRPr lang="en-US" sz="3600" b="1" u="sng"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1721223"/>
            <a:ext cx="2765612" cy="1843741"/>
          </a:xfrm>
          <a:prstGeom prst="rect">
            <a:avLst/>
          </a:prstGeom>
        </p:spPr>
      </p:pic>
    </p:spTree>
    <p:extLst>
      <p:ext uri="{BB962C8B-B14F-4D97-AF65-F5344CB8AC3E}">
        <p14:creationId xmlns:p14="http://schemas.microsoft.com/office/powerpoint/2010/main" val="133938794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Avoiding Medicare and </a:t>
            </a:r>
            <a:br>
              <a:rPr lang="en-US" b="1" dirty="0" smtClean="0"/>
            </a:br>
            <a:r>
              <a:rPr lang="en-US" b="1" dirty="0" smtClean="0"/>
              <a:t>Social Security Fraud</a:t>
            </a:r>
            <a:endParaRPr lang="en-US" b="1" dirty="0"/>
          </a:p>
        </p:txBody>
      </p:sp>
      <p:sp>
        <p:nvSpPr>
          <p:cNvPr id="3" name="Content Placeholder 2"/>
          <p:cNvSpPr>
            <a:spLocks noGrp="1"/>
          </p:cNvSpPr>
          <p:nvPr>
            <p:ph idx="1"/>
          </p:nvPr>
        </p:nvSpPr>
        <p:spPr/>
        <p:txBody>
          <a:bodyPr/>
          <a:lstStyle/>
          <a:p>
            <a:pPr>
              <a:spcBef>
                <a:spcPts val="600"/>
              </a:spcBef>
              <a:spcAft>
                <a:spcPts val="600"/>
              </a:spcAft>
            </a:pPr>
            <a:r>
              <a:rPr lang="en-US" dirty="0" smtClean="0"/>
              <a:t>Medicare and Social Security Administrations NEVER call you to give you a new card or to ask for personal information!</a:t>
            </a:r>
          </a:p>
          <a:p>
            <a:pPr>
              <a:spcBef>
                <a:spcPts val="600"/>
              </a:spcBef>
              <a:spcAft>
                <a:spcPts val="600"/>
              </a:spcAft>
            </a:pPr>
            <a:r>
              <a:rPr lang="en-US" dirty="0" smtClean="0"/>
              <a:t>Call the Center for Medicare and Medicaid Services at 1-800-633-4227or Social Security Administration at 800-772-1213 or</a:t>
            </a:r>
          </a:p>
          <a:p>
            <a:pPr>
              <a:spcBef>
                <a:spcPts val="600"/>
              </a:spcBef>
              <a:spcAft>
                <a:spcPts val="600"/>
              </a:spcAft>
            </a:pPr>
            <a:r>
              <a:rPr lang="en-US" dirty="0" smtClean="0"/>
              <a:t>FBI at 763-569-8000</a:t>
            </a:r>
            <a:endParaRPr lang="en-US" dirty="0"/>
          </a:p>
        </p:txBody>
      </p:sp>
      <p:pic>
        <p:nvPicPr>
          <p:cNvPr id="4" name="Picture 4" descr="http://t1.gstatic.com/images?q=tbn:ANd9GcRlMHuWYHe51CpX0mP3llw3RVrdkyYLqwLq9wk8oAeAT2KytuHN"/>
          <p:cNvPicPr>
            <a:picLocks noChangeAspect="1" noChangeArrowheads="1"/>
          </p:cNvPicPr>
          <p:nvPr/>
        </p:nvPicPr>
        <p:blipFill>
          <a:blip r:embed="rId2" cstate="print"/>
          <a:srcRect/>
          <a:stretch>
            <a:fillRect/>
          </a:stretch>
        </p:blipFill>
        <p:spPr bwMode="auto">
          <a:xfrm>
            <a:off x="3530138" y="4953000"/>
            <a:ext cx="2286000" cy="1752600"/>
          </a:xfrm>
          <a:prstGeom prst="rect">
            <a:avLst/>
          </a:prstGeom>
          <a:noFill/>
        </p:spPr>
      </p:pic>
      <p:pic>
        <p:nvPicPr>
          <p:cNvPr id="5" name="Picture 2" descr="http://www.todaysseniors.com/Images/medicare-supplemental-insurance.jpg"/>
          <p:cNvPicPr>
            <a:picLocks noChangeAspect="1" noChangeArrowheads="1"/>
          </p:cNvPicPr>
          <p:nvPr/>
        </p:nvPicPr>
        <p:blipFill>
          <a:blip r:embed="rId3" cstate="print"/>
          <a:srcRect/>
          <a:stretch>
            <a:fillRect/>
          </a:stretch>
        </p:blipFill>
        <p:spPr bwMode="auto">
          <a:xfrm>
            <a:off x="6108469" y="4953000"/>
            <a:ext cx="2286000" cy="173355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7772400" cy="914400"/>
          </a:xfrm>
        </p:spPr>
        <p:txBody>
          <a:bodyPr>
            <a:normAutofit/>
          </a:bodyPr>
          <a:lstStyle/>
          <a:p>
            <a:r>
              <a:rPr lang="en-US" b="1" dirty="0"/>
              <a:t>On-line </a:t>
            </a:r>
            <a:r>
              <a:rPr lang="en-US" b="1" dirty="0" smtClean="0"/>
              <a:t>Shopping</a:t>
            </a:r>
            <a:endParaRPr lang="en-US" b="1" dirty="0"/>
          </a:p>
        </p:txBody>
      </p:sp>
      <p:pic>
        <p:nvPicPr>
          <p:cNvPr id="29700" name="Picture 4"/>
          <p:cNvPicPr>
            <a:picLocks noGrp="1" noChangeAspect="1" noChangeArrowheads="1"/>
          </p:cNvPicPr>
          <p:nvPr>
            <p:ph type="body" idx="4294967295"/>
          </p:nvPr>
        </p:nvPicPr>
        <p:blipFill>
          <a:blip r:embed="rId2" cstate="print"/>
          <a:srcRect l="31111" t="32913" r="31111" b="37134"/>
          <a:stretch>
            <a:fillRect/>
          </a:stretch>
        </p:blipFill>
        <p:spPr>
          <a:xfrm>
            <a:off x="4052094" y="3200400"/>
            <a:ext cx="4697412" cy="3522663"/>
          </a:xfrm>
          <a:effectLst>
            <a:outerShdw dist="17961" dir="2700000" algn="ctr" rotWithShape="0">
              <a:srgbClr val="808080"/>
            </a:outerShdw>
          </a:effectLst>
        </p:spPr>
      </p:pic>
      <p:sp>
        <p:nvSpPr>
          <p:cNvPr id="22531" name="Text Box 3"/>
          <p:cNvSpPr txBox="1">
            <a:spLocks noChangeArrowheads="1"/>
          </p:cNvSpPr>
          <p:nvPr/>
        </p:nvSpPr>
        <p:spPr bwMode="auto">
          <a:xfrm>
            <a:off x="304800" y="914400"/>
            <a:ext cx="8001000" cy="2477601"/>
          </a:xfrm>
          <a:prstGeom prst="rect">
            <a:avLst/>
          </a:prstGeom>
          <a:noFill/>
          <a:ln w="9525">
            <a:noFill/>
            <a:miter lim="800000"/>
            <a:headEnd/>
            <a:tailEnd/>
          </a:ln>
          <a:effectLst/>
        </p:spPr>
        <p:txBody>
          <a:bodyPr wrap="square">
            <a:spAutoFit/>
          </a:bodyPr>
          <a:lstStyle/>
          <a:p>
            <a:pPr>
              <a:spcBef>
                <a:spcPct val="50000"/>
              </a:spcBef>
            </a:pPr>
            <a:r>
              <a:rPr lang="en-US" sz="3200" dirty="0"/>
              <a:t>Be safe when ordering on-line. Secure pages begin with “https” instead of “http”.  A picture of a lock in a locked position should appear in your browser.</a:t>
            </a:r>
          </a:p>
          <a:p>
            <a:pPr>
              <a:spcBef>
                <a:spcPct val="50000"/>
              </a:spcBef>
            </a:pPr>
            <a:endParaRPr lang="en-US" dirty="0"/>
          </a:p>
        </p:txBody>
      </p:sp>
      <p:sp>
        <p:nvSpPr>
          <p:cNvPr id="22532" name="Text Box 4"/>
          <p:cNvSpPr txBox="1">
            <a:spLocks noChangeArrowheads="1"/>
          </p:cNvSpPr>
          <p:nvPr/>
        </p:nvSpPr>
        <p:spPr bwMode="auto">
          <a:xfrm>
            <a:off x="2057400" y="4343400"/>
            <a:ext cx="4343400" cy="457200"/>
          </a:xfrm>
          <a:prstGeom prst="rect">
            <a:avLst/>
          </a:prstGeom>
          <a:noFill/>
          <a:ln w="9525">
            <a:noFill/>
            <a:miter lim="800000"/>
            <a:headEnd/>
            <a:tailEnd/>
          </a:ln>
          <a:effectLst/>
        </p:spPr>
        <p:txBody>
          <a:bodyPr>
            <a:spAutoFit/>
          </a:bodyPr>
          <a:lstStyle/>
          <a:p>
            <a:pPr>
              <a:spcBef>
                <a:spcPct val="5000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ppt_w</p:attrName>
                                        </p:attrNameLst>
                                      </p:cBhvr>
                                      <p:tavLst>
                                        <p:tav tm="0">
                                          <p:val>
                                            <p:fltVal val="0"/>
                                          </p:val>
                                        </p:tav>
                                        <p:tav tm="100000">
                                          <p:val>
                                            <p:strVal val="#ppt_w"/>
                                          </p:val>
                                        </p:tav>
                                      </p:tavLst>
                                    </p:anim>
                                    <p:anim calcmode="lin" valueType="num">
                                      <p:cBhvr>
                                        <p:cTn id="8" dur="1000" fill="hold"/>
                                        <p:tgtEl>
                                          <p:spTgt spid="29700"/>
                                        </p:tgtEl>
                                        <p:attrNameLst>
                                          <p:attrName>ppt_h</p:attrName>
                                        </p:attrNameLst>
                                      </p:cBhvr>
                                      <p:tavLst>
                                        <p:tav tm="0">
                                          <p:val>
                                            <p:fltVal val="0"/>
                                          </p:val>
                                        </p:tav>
                                        <p:tav tm="100000">
                                          <p:val>
                                            <p:strVal val="#ppt_h"/>
                                          </p:val>
                                        </p:tav>
                                      </p:tavLst>
                                    </p:anim>
                                    <p:anim calcmode="lin" valueType="num">
                                      <p:cBhvr>
                                        <p:cTn id="9" dur="1000" fill="hold"/>
                                        <p:tgtEl>
                                          <p:spTgt spid="297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7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2531"/>
                                        </p:tgtEl>
                                        <p:attrNameLst>
                                          <p:attrName>style.visibility</p:attrName>
                                        </p:attrNameLst>
                                      </p:cBhvr>
                                      <p:to>
                                        <p:strVal val="visible"/>
                                      </p:to>
                                    </p:set>
                                    <p:anim calcmode="lin" valueType="num">
                                      <p:cBhvr additive="base">
                                        <p:cTn id="15" dur="1000" fill="hold"/>
                                        <p:tgtEl>
                                          <p:spTgt spid="22531"/>
                                        </p:tgtEl>
                                        <p:attrNameLst>
                                          <p:attrName>ppt_x</p:attrName>
                                        </p:attrNameLst>
                                      </p:cBhvr>
                                      <p:tavLst>
                                        <p:tav tm="0">
                                          <p:val>
                                            <p:strVal val="#ppt_x"/>
                                          </p:val>
                                        </p:tav>
                                        <p:tav tm="100000">
                                          <p:val>
                                            <p:strVal val="#ppt_x"/>
                                          </p:val>
                                        </p:tav>
                                      </p:tavLst>
                                    </p:anim>
                                    <p:anim calcmode="lin" valueType="num">
                                      <p:cBhvr additive="base">
                                        <p:cTn id="16" dur="1000" fill="hold"/>
                                        <p:tgtEl>
                                          <p:spTgt spid="225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b="1" dirty="0" smtClean="0"/>
              <a:t>Reverse Mortgage Scams</a:t>
            </a:r>
            <a:endParaRPr lang="en-US" b="1" dirty="0"/>
          </a:p>
        </p:txBody>
      </p:sp>
      <p:sp>
        <p:nvSpPr>
          <p:cNvPr id="3" name="Content Placeholder 2"/>
          <p:cNvSpPr>
            <a:spLocks noGrp="1"/>
          </p:cNvSpPr>
          <p:nvPr>
            <p:ph idx="1"/>
          </p:nvPr>
        </p:nvSpPr>
        <p:spPr>
          <a:xfrm>
            <a:off x="533400" y="1295400"/>
            <a:ext cx="8229600" cy="4876800"/>
          </a:xfrm>
        </p:spPr>
        <p:txBody>
          <a:bodyPr>
            <a:normAutofit lnSpcReduction="10000"/>
          </a:bodyPr>
          <a:lstStyle/>
          <a:p>
            <a:pPr>
              <a:spcBef>
                <a:spcPts val="600"/>
              </a:spcBef>
              <a:spcAft>
                <a:spcPts val="600"/>
              </a:spcAft>
            </a:pPr>
            <a:r>
              <a:rPr lang="en-US" dirty="0" smtClean="0"/>
              <a:t>Legitimate reverse mortgages are insured by the Federal Housing Authority.  </a:t>
            </a:r>
          </a:p>
          <a:p>
            <a:pPr>
              <a:spcBef>
                <a:spcPts val="600"/>
              </a:spcBef>
              <a:spcAft>
                <a:spcPts val="600"/>
              </a:spcAft>
            </a:pPr>
            <a:r>
              <a:rPr lang="en-US" dirty="0" smtClean="0"/>
              <a:t>Don’t respond to unsolicited offers.</a:t>
            </a:r>
          </a:p>
          <a:p>
            <a:pPr>
              <a:spcBef>
                <a:spcPts val="600"/>
              </a:spcBef>
              <a:spcAft>
                <a:spcPts val="600"/>
              </a:spcAft>
            </a:pPr>
            <a:r>
              <a:rPr lang="en-US" dirty="0" smtClean="0"/>
              <a:t>Be suspicious of anyone who tells you that you can own a home with nothing down.</a:t>
            </a:r>
          </a:p>
          <a:p>
            <a:pPr>
              <a:spcBef>
                <a:spcPts val="600"/>
              </a:spcBef>
              <a:spcAft>
                <a:spcPts val="600"/>
              </a:spcAft>
            </a:pPr>
            <a:r>
              <a:rPr lang="en-US" dirty="0" smtClean="0"/>
              <a:t>Don’t ever sign anything you do not fully understand.</a:t>
            </a:r>
          </a:p>
          <a:p>
            <a:pPr>
              <a:spcBef>
                <a:spcPts val="600"/>
              </a:spcBef>
              <a:spcAft>
                <a:spcPts val="600"/>
              </a:spcAft>
            </a:pPr>
            <a:r>
              <a:rPr lang="en-US" dirty="0" smtClean="0"/>
              <a:t>Seek out your own reverse mortgage counselor or the Better Business Bureau or your family to discuss the offer with them before signing anything.</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Living Trusts</a:t>
            </a:r>
            <a:endParaRPr lang="en-US" b="1" dirty="0"/>
          </a:p>
        </p:txBody>
      </p:sp>
      <p:sp>
        <p:nvSpPr>
          <p:cNvPr id="3" name="Content Placeholder 2"/>
          <p:cNvSpPr>
            <a:spLocks noGrp="1"/>
          </p:cNvSpPr>
          <p:nvPr>
            <p:ph idx="1"/>
          </p:nvPr>
        </p:nvSpPr>
        <p:spPr>
          <a:xfrm>
            <a:off x="381000" y="1143000"/>
            <a:ext cx="8305800" cy="5181600"/>
          </a:xfrm>
        </p:spPr>
        <p:txBody>
          <a:bodyPr>
            <a:normAutofit lnSpcReduction="10000"/>
          </a:bodyPr>
          <a:lstStyle/>
          <a:p>
            <a:pPr>
              <a:spcBef>
                <a:spcPts val="600"/>
              </a:spcBef>
              <a:spcAft>
                <a:spcPts val="600"/>
              </a:spcAft>
            </a:pPr>
            <a:r>
              <a:rPr lang="en-US" dirty="0" smtClean="0"/>
              <a:t>Living trusts organize your finances and living wills (now called health care directives) declare your health care wishes.  Do not confuse the two!</a:t>
            </a:r>
          </a:p>
          <a:p>
            <a:pPr>
              <a:spcBef>
                <a:spcPts val="600"/>
              </a:spcBef>
              <a:spcAft>
                <a:spcPts val="600"/>
              </a:spcAft>
            </a:pPr>
            <a:r>
              <a:rPr lang="en-US" dirty="0" smtClean="0"/>
              <a:t>Be very careful when a salesperson asks for personal financial information so that they can evaluate whether a living trust is right for you.</a:t>
            </a:r>
          </a:p>
          <a:p>
            <a:pPr>
              <a:spcBef>
                <a:spcPts val="600"/>
              </a:spcBef>
              <a:spcAft>
                <a:spcPts val="600"/>
              </a:spcAft>
            </a:pPr>
            <a:r>
              <a:rPr lang="en-US" dirty="0" smtClean="0"/>
              <a:t>The sales pitch often claims to avoid probate costs or inheritance taxes.</a:t>
            </a:r>
          </a:p>
          <a:p>
            <a:pPr>
              <a:spcBef>
                <a:spcPts val="600"/>
              </a:spcBef>
              <a:spcAft>
                <a:spcPts val="600"/>
              </a:spcAft>
            </a:pPr>
            <a:r>
              <a:rPr lang="en-US" dirty="0" smtClean="0"/>
              <a:t>Seek advice from a licensed attorney if you have an interest in one, but be very wary of signing anything- especially when you may pay thousands of dollars for nothing more than legal forms.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dirty="0"/>
              <a:t>Credit Bureaus</a:t>
            </a:r>
          </a:p>
        </p:txBody>
      </p:sp>
      <p:sp>
        <p:nvSpPr>
          <p:cNvPr id="31747" name="Rectangle 3"/>
          <p:cNvSpPr>
            <a:spLocks noGrp="1" noChangeArrowheads="1"/>
          </p:cNvSpPr>
          <p:nvPr>
            <p:ph idx="1"/>
          </p:nvPr>
        </p:nvSpPr>
        <p:spPr/>
        <p:txBody>
          <a:bodyPr/>
          <a:lstStyle/>
          <a:p>
            <a:r>
              <a:rPr lang="en-US" sz="3600" dirty="0" smtClean="0"/>
              <a:t>Equifax </a:t>
            </a:r>
            <a:r>
              <a:rPr lang="en-US" sz="3600" dirty="0"/>
              <a:t>1-800-525-6285 </a:t>
            </a:r>
            <a:r>
              <a:rPr lang="en-US" sz="3600" dirty="0" smtClean="0"/>
              <a:t>	www.equifax.com</a:t>
            </a:r>
            <a:endParaRPr lang="en-US" sz="3600" dirty="0"/>
          </a:p>
          <a:p>
            <a:endParaRPr lang="en-US" sz="3600" dirty="0" smtClean="0"/>
          </a:p>
          <a:p>
            <a:r>
              <a:rPr lang="en-US" sz="3600" dirty="0" smtClean="0"/>
              <a:t>TransUnion </a:t>
            </a:r>
            <a:r>
              <a:rPr lang="en-US" sz="3600" dirty="0"/>
              <a:t>1-800-680-7289 </a:t>
            </a:r>
            <a:r>
              <a:rPr lang="en-US" sz="3600" dirty="0" smtClean="0"/>
              <a:t>	</a:t>
            </a:r>
            <a:r>
              <a:rPr lang="en-US" sz="3600" dirty="0" smtClean="0">
                <a:hlinkClick r:id="rId2"/>
              </a:rPr>
              <a:t>www.trans</a:t>
            </a:r>
            <a:r>
              <a:rPr lang="en-US" sz="3600" dirty="0" smtClean="0">
                <a:solidFill>
                  <a:srgbClr val="B2A989"/>
                </a:solidFill>
                <a:hlinkClick r:id="rId2"/>
              </a:rPr>
              <a:t>union.</a:t>
            </a:r>
            <a:r>
              <a:rPr lang="en-US" sz="3600" dirty="0" smtClean="0">
                <a:hlinkClick r:id="rId2"/>
              </a:rPr>
              <a:t>com</a:t>
            </a:r>
            <a:endParaRPr lang="en-US" sz="3600" dirty="0" smtClean="0"/>
          </a:p>
          <a:p>
            <a:pPr indent="0">
              <a:buNone/>
            </a:pPr>
            <a:endParaRPr lang="en-US" sz="3600" dirty="0" smtClean="0"/>
          </a:p>
          <a:p>
            <a:r>
              <a:rPr lang="en-US" sz="3600" dirty="0" smtClean="0"/>
              <a:t>Your personal bank will conduct one</a:t>
            </a:r>
          </a:p>
          <a:p>
            <a:pPr indent="0">
              <a:buNone/>
            </a:pPr>
            <a:r>
              <a:rPr lang="en-US" sz="3600" dirty="0"/>
              <a:t>	</a:t>
            </a:r>
            <a:r>
              <a:rPr lang="en-US" sz="3600" dirty="0" smtClean="0"/>
              <a:t>free credit report per year.</a:t>
            </a:r>
            <a:endParaRPr lang="en-US" sz="3600" dirty="0"/>
          </a:p>
          <a:p>
            <a:pPr>
              <a:buFontTx/>
              <a:buNone/>
            </a:pP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762000"/>
          </a:xfrm>
        </p:spPr>
        <p:txBody>
          <a:bodyPr>
            <a:normAutofit fontScale="90000"/>
          </a:bodyPr>
          <a:lstStyle/>
          <a:p>
            <a:r>
              <a:rPr lang="en-US" b="1" dirty="0"/>
              <a:t>More </a:t>
            </a:r>
            <a:r>
              <a:rPr lang="en-US" b="1" dirty="0" smtClean="0"/>
              <a:t>Information</a:t>
            </a:r>
            <a:endParaRPr lang="en-US" b="1" dirty="0"/>
          </a:p>
        </p:txBody>
      </p:sp>
      <p:sp>
        <p:nvSpPr>
          <p:cNvPr id="30723" name="Rectangle 3"/>
          <p:cNvSpPr>
            <a:spLocks noGrp="1" noChangeArrowheads="1"/>
          </p:cNvSpPr>
          <p:nvPr>
            <p:ph idx="1"/>
          </p:nvPr>
        </p:nvSpPr>
        <p:spPr>
          <a:xfrm>
            <a:off x="609600" y="1143000"/>
            <a:ext cx="7772400" cy="4953000"/>
          </a:xfrm>
        </p:spPr>
        <p:txBody>
          <a:bodyPr>
            <a:normAutofit/>
          </a:bodyPr>
          <a:lstStyle/>
          <a:p>
            <a:pPr>
              <a:lnSpc>
                <a:spcPct val="90000"/>
              </a:lnSpc>
              <a:spcBef>
                <a:spcPts val="600"/>
              </a:spcBef>
              <a:spcAft>
                <a:spcPts val="600"/>
              </a:spcAft>
            </a:pPr>
            <a:r>
              <a:rPr lang="en-US" dirty="0" smtClean="0"/>
              <a:t>Federal </a:t>
            </a:r>
            <a:r>
              <a:rPr lang="en-US" dirty="0"/>
              <a:t>Trade </a:t>
            </a:r>
            <a:r>
              <a:rPr lang="en-US" dirty="0" smtClean="0"/>
              <a:t>Commission  </a:t>
            </a:r>
            <a:r>
              <a:rPr lang="en-US" sz="2400" dirty="0" smtClean="0">
                <a:hlinkClick r:id="rId2"/>
              </a:rPr>
              <a:t>www.ftc.gov</a:t>
            </a:r>
            <a:endParaRPr lang="en-US" sz="2400" dirty="0" smtClean="0"/>
          </a:p>
          <a:p>
            <a:pPr>
              <a:lnSpc>
                <a:spcPct val="90000"/>
              </a:lnSpc>
              <a:spcBef>
                <a:spcPts val="600"/>
              </a:spcBef>
              <a:spcAft>
                <a:spcPts val="600"/>
              </a:spcAft>
            </a:pPr>
            <a:r>
              <a:rPr lang="en-US" dirty="0" smtClean="0"/>
              <a:t>Social </a:t>
            </a:r>
            <a:r>
              <a:rPr lang="en-US" dirty="0"/>
              <a:t>Security Administration </a:t>
            </a:r>
            <a:r>
              <a:rPr lang="en-US" sz="2400" dirty="0" smtClean="0">
                <a:hlinkClick r:id="rId3"/>
              </a:rPr>
              <a:t>www.ssa.gov</a:t>
            </a:r>
            <a:endParaRPr lang="en-US" sz="2400" dirty="0" smtClean="0"/>
          </a:p>
          <a:p>
            <a:pPr>
              <a:lnSpc>
                <a:spcPct val="90000"/>
              </a:lnSpc>
              <a:spcBef>
                <a:spcPts val="600"/>
              </a:spcBef>
              <a:spcAft>
                <a:spcPts val="600"/>
              </a:spcAft>
            </a:pPr>
            <a:r>
              <a:rPr lang="en-US" dirty="0" smtClean="0"/>
              <a:t>Internet </a:t>
            </a:r>
            <a:r>
              <a:rPr lang="en-US" dirty="0"/>
              <a:t>Fraud Complaint Center </a:t>
            </a:r>
            <a:r>
              <a:rPr lang="en-US" sz="2400" dirty="0" smtClean="0">
                <a:hlinkClick r:id="rId4"/>
              </a:rPr>
              <a:t>www.ic3.gov</a:t>
            </a:r>
            <a:endParaRPr lang="en-US" sz="2400" dirty="0" smtClean="0"/>
          </a:p>
          <a:p>
            <a:pPr>
              <a:lnSpc>
                <a:spcPct val="90000"/>
              </a:lnSpc>
              <a:spcBef>
                <a:spcPts val="600"/>
              </a:spcBef>
              <a:spcAft>
                <a:spcPts val="600"/>
              </a:spcAft>
            </a:pPr>
            <a:r>
              <a:rPr lang="en-US" dirty="0" smtClean="0"/>
              <a:t>ID Theft </a:t>
            </a:r>
            <a:r>
              <a:rPr lang="en-US" dirty="0"/>
              <a:t>Resource Center </a:t>
            </a:r>
            <a:r>
              <a:rPr lang="en-US" sz="2400" dirty="0" smtClean="0">
                <a:hlinkClick r:id="rId5"/>
              </a:rPr>
              <a:t>www.idtheftcenter.org</a:t>
            </a:r>
            <a:endParaRPr lang="en-US" sz="2400" dirty="0" smtClean="0"/>
          </a:p>
          <a:p>
            <a:pPr>
              <a:lnSpc>
                <a:spcPct val="90000"/>
              </a:lnSpc>
              <a:spcBef>
                <a:spcPts val="600"/>
              </a:spcBef>
              <a:spcAft>
                <a:spcPts val="600"/>
              </a:spcAft>
            </a:pPr>
            <a:r>
              <a:rPr lang="en-US" dirty="0" smtClean="0"/>
              <a:t>Privacy </a:t>
            </a:r>
            <a:r>
              <a:rPr lang="en-US" dirty="0"/>
              <a:t>Rights </a:t>
            </a:r>
            <a:r>
              <a:rPr lang="en-US" dirty="0" smtClean="0"/>
              <a:t>Clearinghouse </a:t>
            </a:r>
            <a:r>
              <a:rPr lang="en-US" sz="2300" dirty="0" smtClean="0">
                <a:hlinkClick r:id="rId6"/>
              </a:rPr>
              <a:t>www.privacyrights.org</a:t>
            </a:r>
            <a:endParaRPr lang="en-US" sz="2300" dirty="0" smtClean="0"/>
          </a:p>
          <a:p>
            <a:pPr>
              <a:lnSpc>
                <a:spcPct val="90000"/>
              </a:lnSpc>
              <a:spcBef>
                <a:spcPts val="600"/>
              </a:spcBef>
              <a:spcAft>
                <a:spcPts val="600"/>
              </a:spcAft>
            </a:pPr>
            <a:r>
              <a:rPr lang="en-US" dirty="0"/>
              <a:t>National White Collar Crime </a:t>
            </a:r>
            <a:r>
              <a:rPr lang="en-US" dirty="0" smtClean="0"/>
              <a:t>Center </a:t>
            </a:r>
            <a:r>
              <a:rPr lang="en-US" sz="2300" dirty="0" smtClean="0">
                <a:hlinkClick r:id="rId7"/>
              </a:rPr>
              <a:t>www.nw3c.org</a:t>
            </a:r>
            <a:r>
              <a:rPr lang="en-US" dirty="0" smtClean="0"/>
              <a:t> </a:t>
            </a:r>
          </a:p>
          <a:p>
            <a:pPr>
              <a:lnSpc>
                <a:spcPct val="90000"/>
              </a:lnSpc>
              <a:spcBef>
                <a:spcPts val="600"/>
              </a:spcBef>
              <a:spcAft>
                <a:spcPts val="600"/>
              </a:spcAft>
            </a:pPr>
            <a:r>
              <a:rPr lang="en-US" dirty="0" smtClean="0"/>
              <a:t>Ramsey County Sheriff/ </a:t>
            </a:r>
            <a:r>
              <a:rPr lang="en-US" dirty="0"/>
              <a:t>l</a:t>
            </a:r>
            <a:r>
              <a:rPr lang="en-US" dirty="0" smtClean="0"/>
              <a:t>ocal police </a:t>
            </a:r>
            <a:r>
              <a:rPr lang="en-US" sz="3200" dirty="0" smtClean="0">
                <a:solidFill>
                  <a:schemeClr val="bg2">
                    <a:lumMod val="50000"/>
                  </a:schemeClr>
                </a:solidFill>
              </a:rPr>
              <a:t>911</a:t>
            </a:r>
          </a:p>
          <a:p>
            <a:pPr>
              <a:lnSpc>
                <a:spcPct val="90000"/>
              </a:lnSpc>
              <a:spcBef>
                <a:spcPts val="600"/>
              </a:spcBef>
              <a:spcAft>
                <a:spcPts val="600"/>
              </a:spcAft>
            </a:pPr>
            <a:r>
              <a:rPr lang="en-US" dirty="0" smtClean="0"/>
              <a:t>Ramsey County Attorney’s Office </a:t>
            </a:r>
            <a:r>
              <a:rPr lang="en-US" sz="3200" dirty="0" smtClean="0">
                <a:solidFill>
                  <a:schemeClr val="bg2">
                    <a:lumMod val="50000"/>
                  </a:schemeClr>
                </a:solidFill>
              </a:rPr>
              <a:t>651-266-3222</a:t>
            </a:r>
            <a:endParaRPr lang="en-US" sz="3200" dirty="0">
              <a:solidFill>
                <a:schemeClr val="bg2">
                  <a:lumMod val="50000"/>
                </a:schemeClr>
              </a:solidFill>
            </a:endParaRPr>
          </a:p>
          <a:p>
            <a:pPr>
              <a:lnSpc>
                <a:spcPct val="90000"/>
              </a:lnSpc>
              <a:buFontTx/>
              <a:buNone/>
            </a:pPr>
            <a:endParaRPr lang="en-US" dirty="0"/>
          </a:p>
          <a:p>
            <a:pPr>
              <a:lnSpc>
                <a:spcPct val="90000"/>
              </a:lnSpc>
              <a:buFontTx/>
              <a:buNone/>
            </a:pPr>
            <a:endParaRPr lang="en-US" dirty="0"/>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67600" y="5486400"/>
            <a:ext cx="1104900" cy="11049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914400"/>
          </a:xfrm>
        </p:spPr>
        <p:txBody>
          <a:bodyPr>
            <a:normAutofit/>
          </a:bodyPr>
          <a:lstStyle/>
          <a:p>
            <a:r>
              <a:rPr lang="en-US" dirty="0" smtClean="0"/>
              <a:t>Criminal Activity is Evolving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Financial Fraud is a growing criminal enterprise</a:t>
            </a:r>
          </a:p>
          <a:p>
            <a:endParaRPr lang="en-US" dirty="0"/>
          </a:p>
          <a:p>
            <a:r>
              <a:rPr lang="en-US" dirty="0" smtClean="0"/>
              <a:t>The new medium and domain is your trash, mailbox, telephone, internet, and email.</a:t>
            </a:r>
          </a:p>
          <a:p>
            <a:pPr indent="0">
              <a:buNone/>
            </a:pPr>
            <a:endParaRPr lang="en-US" dirty="0" smtClean="0"/>
          </a:p>
          <a:p>
            <a:r>
              <a:rPr lang="en-US" dirty="0" smtClean="0"/>
              <a:t>Criminals are looking to prey on vulnerable targets, which includes elderly populations.</a:t>
            </a:r>
          </a:p>
          <a:p>
            <a:endParaRPr lang="en-US" dirty="0" smtClean="0"/>
          </a:p>
          <a:p>
            <a:r>
              <a:rPr lang="en-US" dirty="0" smtClean="0"/>
              <a:t>Inherent limitations because of Jurisdictional and International borders</a:t>
            </a:r>
          </a:p>
          <a:p>
            <a:endParaRPr lang="en-US" dirty="0" smtClean="0"/>
          </a:p>
          <a:p>
            <a:r>
              <a:rPr lang="en-US" dirty="0" smtClean="0"/>
              <a:t>Less likelihood of detection and imposition of penalties, safer criminal activity</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762000"/>
          </a:xfrm>
        </p:spPr>
        <p:txBody>
          <a:bodyPr>
            <a:normAutofit fontScale="90000"/>
          </a:bodyPr>
          <a:lstStyle/>
          <a:p>
            <a:r>
              <a:rPr lang="en-US" b="1" dirty="0"/>
              <a:t>Identity Theft</a:t>
            </a:r>
          </a:p>
        </p:txBody>
      </p:sp>
      <p:sp>
        <p:nvSpPr>
          <p:cNvPr id="5123" name="Rectangle 3"/>
          <p:cNvSpPr>
            <a:spLocks noGrp="1" noChangeArrowheads="1"/>
          </p:cNvSpPr>
          <p:nvPr>
            <p:ph idx="1"/>
          </p:nvPr>
        </p:nvSpPr>
        <p:spPr>
          <a:xfrm>
            <a:off x="533400" y="1066800"/>
            <a:ext cx="7772400" cy="5562600"/>
          </a:xfrm>
        </p:spPr>
        <p:txBody>
          <a:bodyPr>
            <a:noAutofit/>
          </a:bodyPr>
          <a:lstStyle/>
          <a:p>
            <a:pPr>
              <a:spcBef>
                <a:spcPts val="600"/>
              </a:spcBef>
              <a:spcAft>
                <a:spcPts val="600"/>
              </a:spcAft>
            </a:pPr>
            <a:r>
              <a:rPr lang="en-US" dirty="0"/>
              <a:t>O</a:t>
            </a:r>
            <a:r>
              <a:rPr lang="en-US" dirty="0" smtClean="0"/>
              <a:t>ccurs </a:t>
            </a:r>
            <a:r>
              <a:rPr lang="en-US" dirty="0"/>
              <a:t>when someone gains access to a person’s basic information:</a:t>
            </a:r>
          </a:p>
          <a:p>
            <a:pPr>
              <a:spcBef>
                <a:spcPts val="600"/>
              </a:spcBef>
              <a:spcAft>
                <a:spcPts val="600"/>
              </a:spcAft>
            </a:pPr>
            <a:r>
              <a:rPr lang="en-US" dirty="0"/>
              <a:t>Name</a:t>
            </a:r>
          </a:p>
          <a:p>
            <a:pPr>
              <a:spcBef>
                <a:spcPts val="600"/>
              </a:spcBef>
              <a:spcAft>
                <a:spcPts val="600"/>
              </a:spcAft>
            </a:pPr>
            <a:r>
              <a:rPr lang="en-US" dirty="0"/>
              <a:t>Address</a:t>
            </a:r>
          </a:p>
          <a:p>
            <a:pPr>
              <a:spcBef>
                <a:spcPts val="600"/>
              </a:spcBef>
              <a:spcAft>
                <a:spcPts val="600"/>
              </a:spcAft>
            </a:pPr>
            <a:r>
              <a:rPr lang="en-US" dirty="0"/>
              <a:t>Credit card </a:t>
            </a:r>
          </a:p>
          <a:p>
            <a:pPr>
              <a:spcBef>
                <a:spcPts val="600"/>
              </a:spcBef>
              <a:spcAft>
                <a:spcPts val="600"/>
              </a:spcAft>
            </a:pPr>
            <a:r>
              <a:rPr lang="en-US" dirty="0" smtClean="0"/>
              <a:t>Social </a:t>
            </a:r>
            <a:r>
              <a:rPr lang="en-US" dirty="0"/>
              <a:t>Security numbers</a:t>
            </a:r>
          </a:p>
          <a:p>
            <a:pPr>
              <a:spcBef>
                <a:spcPts val="600"/>
              </a:spcBef>
              <a:spcAft>
                <a:spcPts val="600"/>
              </a:spcAft>
            </a:pPr>
            <a:r>
              <a:rPr lang="en-US" dirty="0" smtClean="0"/>
              <a:t>They then open a new </a:t>
            </a:r>
            <a:r>
              <a:rPr lang="en-US" dirty="0"/>
              <a:t>charge or bank </a:t>
            </a:r>
            <a:r>
              <a:rPr lang="en-US" dirty="0" smtClean="0"/>
              <a:t>account, </a:t>
            </a:r>
            <a:r>
              <a:rPr lang="en-US" dirty="0"/>
              <a:t>order merchandise or borrow money, fraudulently use telephone calling cards, </a:t>
            </a:r>
            <a:r>
              <a:rPr lang="en-US" dirty="0" smtClean="0"/>
              <a:t>claim tax refunds, etc.</a:t>
            </a:r>
          </a:p>
          <a:p>
            <a:pPr>
              <a:spcBef>
                <a:spcPts val="600"/>
              </a:spcBef>
              <a:spcAft>
                <a:spcPts val="600"/>
              </a:spcAft>
            </a:pPr>
            <a:r>
              <a:rPr lang="en-US" dirty="0" smtClean="0"/>
              <a:t>The Ramsey County Attorney’s Office has prosecuted numerous cases involving  ID theft.</a:t>
            </a:r>
            <a:endParaRPr lang="en-US" dirty="0"/>
          </a:p>
        </p:txBody>
      </p:sp>
      <p:sp>
        <p:nvSpPr>
          <p:cNvPr id="4" name="TextBox 3"/>
          <p:cNvSpPr txBox="1"/>
          <p:nvPr/>
        </p:nvSpPr>
        <p:spPr>
          <a:xfrm>
            <a:off x="4572000" y="2667000"/>
            <a:ext cx="3124200" cy="369332"/>
          </a:xfrm>
          <a:prstGeom prst="rect">
            <a:avLst/>
          </a:prstGeom>
          <a:noFill/>
        </p:spPr>
        <p:txBody>
          <a:bodyPr wrap="square" rtlCol="0">
            <a:spAutoFit/>
          </a:bodyPr>
          <a:lstStyle/>
          <a:p>
            <a:endParaRPr lang="en-US" dirty="0"/>
          </a:p>
        </p:txBody>
      </p:sp>
      <p:pic>
        <p:nvPicPr>
          <p:cNvPr id="6" name="Picture 5"/>
          <p:cNvPicPr>
            <a:picLocks noChangeAspect="1" noChangeArrowheads="1"/>
          </p:cNvPicPr>
          <p:nvPr/>
        </p:nvPicPr>
        <p:blipFill>
          <a:blip r:embed="rId2" cstate="print"/>
          <a:srcRect/>
          <a:stretch>
            <a:fillRect/>
          </a:stretch>
        </p:blipFill>
        <p:spPr bwMode="auto">
          <a:xfrm>
            <a:off x="5562600" y="1790700"/>
            <a:ext cx="3200400" cy="17526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228600"/>
            <a:ext cx="8686800" cy="838200"/>
          </a:xfrm>
        </p:spPr>
        <p:txBody>
          <a:bodyPr>
            <a:normAutofit/>
          </a:bodyPr>
          <a:lstStyle/>
          <a:p>
            <a:r>
              <a:rPr lang="en-US" b="1" dirty="0"/>
              <a:t>How </a:t>
            </a:r>
            <a:r>
              <a:rPr lang="en-US" b="1" dirty="0" smtClean="0"/>
              <a:t>They </a:t>
            </a:r>
            <a:r>
              <a:rPr lang="en-US" dirty="0"/>
              <a:t>G</a:t>
            </a:r>
            <a:r>
              <a:rPr lang="en-US" b="1" dirty="0" smtClean="0"/>
              <a:t>et </a:t>
            </a:r>
            <a:r>
              <a:rPr lang="en-US" dirty="0"/>
              <a:t>Y</a:t>
            </a:r>
            <a:r>
              <a:rPr lang="en-US" b="1" dirty="0" smtClean="0"/>
              <a:t>our </a:t>
            </a:r>
            <a:r>
              <a:rPr lang="en-US" dirty="0" smtClean="0"/>
              <a:t>I</a:t>
            </a:r>
            <a:r>
              <a:rPr lang="en-US" b="1" dirty="0" smtClean="0"/>
              <a:t>nformation</a:t>
            </a:r>
            <a:endParaRPr lang="en-US" b="1" dirty="0"/>
          </a:p>
        </p:txBody>
      </p:sp>
      <p:sp>
        <p:nvSpPr>
          <p:cNvPr id="6147" name="Rectangle 3"/>
          <p:cNvSpPr>
            <a:spLocks noGrp="1" noChangeArrowheads="1"/>
          </p:cNvSpPr>
          <p:nvPr>
            <p:ph idx="1"/>
          </p:nvPr>
        </p:nvSpPr>
        <p:spPr>
          <a:xfrm>
            <a:off x="457200" y="1600200"/>
            <a:ext cx="8229600" cy="4800600"/>
          </a:xfrm>
        </p:spPr>
        <p:txBody>
          <a:bodyPr>
            <a:normAutofit/>
          </a:bodyPr>
          <a:lstStyle/>
          <a:p>
            <a:pPr>
              <a:lnSpc>
                <a:spcPct val="90000"/>
              </a:lnSpc>
              <a:spcBef>
                <a:spcPts val="600"/>
              </a:spcBef>
              <a:spcAft>
                <a:spcPts val="600"/>
              </a:spcAft>
            </a:pPr>
            <a:r>
              <a:rPr lang="en-US" sz="3600" dirty="0"/>
              <a:t>S</a:t>
            </a:r>
            <a:r>
              <a:rPr lang="en-US" sz="3600" dirty="0" smtClean="0"/>
              <a:t>teal </a:t>
            </a:r>
            <a:r>
              <a:rPr lang="en-US" sz="3600" dirty="0"/>
              <a:t>your wallets or </a:t>
            </a:r>
            <a:r>
              <a:rPr lang="en-US" sz="3600" dirty="0" smtClean="0"/>
              <a:t>purses.</a:t>
            </a:r>
            <a:endParaRPr lang="en-US" sz="3600" dirty="0"/>
          </a:p>
          <a:p>
            <a:pPr>
              <a:lnSpc>
                <a:spcPct val="90000"/>
              </a:lnSpc>
              <a:spcBef>
                <a:spcPts val="600"/>
              </a:spcBef>
              <a:spcAft>
                <a:spcPts val="600"/>
              </a:spcAft>
            </a:pPr>
            <a:r>
              <a:rPr lang="en-US" sz="3600" dirty="0"/>
              <a:t>S</a:t>
            </a:r>
            <a:r>
              <a:rPr lang="en-US" sz="3600" dirty="0" smtClean="0"/>
              <a:t>teal  </a:t>
            </a:r>
            <a:r>
              <a:rPr lang="en-US" sz="3600" dirty="0"/>
              <a:t>your mail - including bank and credit card statements, pre-approved </a:t>
            </a:r>
            <a:r>
              <a:rPr lang="en-US" sz="3600" dirty="0" smtClean="0"/>
              <a:t>credit </a:t>
            </a:r>
            <a:r>
              <a:rPr lang="en-US" sz="3600" dirty="0"/>
              <a:t>offers, telephone calling cards, etc.</a:t>
            </a:r>
          </a:p>
          <a:p>
            <a:pPr>
              <a:lnSpc>
                <a:spcPct val="90000"/>
              </a:lnSpc>
              <a:spcBef>
                <a:spcPts val="600"/>
              </a:spcBef>
              <a:spcAft>
                <a:spcPts val="600"/>
              </a:spcAft>
            </a:pPr>
            <a:r>
              <a:rPr lang="en-US" sz="3600" dirty="0"/>
              <a:t>T</a:t>
            </a:r>
            <a:r>
              <a:rPr lang="en-US" sz="3600" dirty="0" smtClean="0"/>
              <a:t>rick you to give them your personal information.</a:t>
            </a:r>
          </a:p>
          <a:p>
            <a:pPr>
              <a:lnSpc>
                <a:spcPct val="90000"/>
              </a:lnSpc>
              <a:spcBef>
                <a:spcPts val="600"/>
              </a:spcBef>
              <a:spcAft>
                <a:spcPts val="600"/>
              </a:spcAft>
            </a:pPr>
            <a:r>
              <a:rPr lang="en-US" sz="3600" dirty="0" smtClean="0"/>
              <a:t>…Or dumpster </a:t>
            </a:r>
            <a:r>
              <a:rPr lang="en-US" sz="3600" dirty="0"/>
              <a:t>dive to find </a:t>
            </a:r>
            <a:r>
              <a:rPr lang="en-US" sz="3600" dirty="0" smtClean="0"/>
              <a:t>your discarded </a:t>
            </a:r>
            <a:r>
              <a:rPr lang="en-US" sz="3600" dirty="0"/>
              <a:t>mail and information.</a:t>
            </a:r>
          </a:p>
          <a:p>
            <a:pPr>
              <a:lnSpc>
                <a:spcPct val="90000"/>
              </a:lnSpc>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85391"/>
            <a:ext cx="7772400" cy="3791609"/>
          </a:xfrm>
        </p:spPr>
        <p:txBody>
          <a:bodyPr>
            <a:normAutofit fontScale="90000"/>
          </a:bodyPr>
          <a:lstStyle/>
          <a:p>
            <a:r>
              <a:rPr lang="en-US" sz="2700" dirty="0" smtClean="0">
                <a:effectLst/>
                <a:latin typeface="Times New Roman" panose="02020603050405020304" pitchFamily="18" charset="0"/>
                <a:cs typeface="Times New Roman" panose="02020603050405020304" pitchFamily="18" charset="0"/>
              </a:rPr>
              <a:t>Four </a:t>
            </a:r>
            <a:r>
              <a:rPr lang="en-US" sz="2700" dirty="0">
                <a:effectLst/>
                <a:latin typeface="Times New Roman" panose="02020603050405020304" pitchFamily="18" charset="0"/>
                <a:cs typeface="Times New Roman" panose="02020603050405020304" pitchFamily="18" charset="0"/>
              </a:rPr>
              <a:t>women allegedly stole hundreds of </a:t>
            </a:r>
            <a:r>
              <a:rPr lang="en-US" sz="2700" dirty="0" smtClean="0">
                <a:effectLst/>
                <a:latin typeface="Times New Roman" panose="02020603050405020304" pitchFamily="18" charset="0"/>
                <a:cs typeface="Times New Roman" panose="02020603050405020304" pitchFamily="18" charset="0"/>
              </a:rPr>
              <a:t>identities,</a:t>
            </a:r>
            <a:br>
              <a:rPr lang="en-US" sz="2700" dirty="0" smtClean="0">
                <a:effectLst/>
                <a:latin typeface="Times New Roman" panose="02020603050405020304" pitchFamily="18" charset="0"/>
                <a:cs typeface="Times New Roman" panose="02020603050405020304" pitchFamily="18" charset="0"/>
              </a:rPr>
            </a:br>
            <a:r>
              <a:rPr lang="en-US" sz="2700" dirty="0" smtClean="0">
                <a:effectLst/>
                <a:latin typeface="Times New Roman" panose="02020603050405020304" pitchFamily="18" charset="0"/>
                <a:cs typeface="Times New Roman" panose="02020603050405020304" pitchFamily="18" charset="0"/>
              </a:rPr>
              <a:t>according </a:t>
            </a:r>
            <a:r>
              <a:rPr lang="en-US" sz="2700" dirty="0">
                <a:effectLst/>
                <a:latin typeface="Times New Roman" panose="02020603050405020304" pitchFamily="18" charset="0"/>
                <a:cs typeface="Times New Roman" panose="02020603050405020304" pitchFamily="18" charset="0"/>
              </a:rPr>
              <a:t>to Ramsey County </a:t>
            </a:r>
            <a:r>
              <a:rPr lang="en-US" sz="2700" dirty="0" smtClean="0">
                <a:effectLst/>
                <a:latin typeface="Times New Roman" panose="02020603050405020304" pitchFamily="18" charset="0"/>
                <a:cs typeface="Times New Roman" panose="02020603050405020304" pitchFamily="18" charset="0"/>
              </a:rPr>
              <a:t>charges</a:t>
            </a:r>
            <a:r>
              <a:rPr lang="en-US" sz="2700" dirty="0">
                <a:effectLst/>
                <a:latin typeface="Times New Roman" panose="02020603050405020304" pitchFamily="18" charset="0"/>
                <a:cs typeface="Times New Roman" panose="02020603050405020304" pitchFamily="18" charset="0"/>
              </a:rPr>
              <a:t/>
            </a:r>
            <a:br>
              <a:rPr lang="en-US" sz="2700" dirty="0">
                <a:effectLst/>
                <a:latin typeface="Times New Roman" panose="02020603050405020304" pitchFamily="18" charset="0"/>
                <a:cs typeface="Times New Roman" panose="02020603050405020304" pitchFamily="18" charset="0"/>
              </a:rPr>
            </a:br>
            <a:r>
              <a:rPr lang="en-US" sz="1600" b="0" dirty="0" smtClean="0">
                <a:effectLst/>
                <a:latin typeface="Times New Roman" panose="02020603050405020304" pitchFamily="18" charset="0"/>
                <a:cs typeface="Times New Roman" panose="02020603050405020304" pitchFamily="18" charset="0"/>
              </a:rPr>
              <a:t>By: Chao Xiong -- Star Tribune -- September 7, 2013</a:t>
            </a:r>
            <a:r>
              <a:rPr lang="en-US" sz="1100" cap="all" dirty="0" smtClean="0">
                <a:effectLst/>
                <a:latin typeface="Times New Roman" panose="02020603050405020304" pitchFamily="18" charset="0"/>
                <a:cs typeface="Times New Roman" panose="02020603050405020304" pitchFamily="18" charset="0"/>
              </a:rPr>
              <a:t/>
            </a:r>
            <a:br>
              <a:rPr lang="en-US" sz="1100" cap="all" dirty="0" smtClean="0">
                <a:effectLst/>
                <a:latin typeface="Times New Roman" panose="02020603050405020304" pitchFamily="18" charset="0"/>
                <a:cs typeface="Times New Roman" panose="02020603050405020304" pitchFamily="18" charset="0"/>
              </a:rPr>
            </a:br>
            <a:r>
              <a:rPr lang="en-US" sz="1100" cap="all" dirty="0">
                <a:effectLst/>
                <a:latin typeface="Times New Roman" panose="02020603050405020304" pitchFamily="18" charset="0"/>
                <a:cs typeface="Times New Roman" panose="02020603050405020304" pitchFamily="18" charset="0"/>
              </a:rPr>
              <a:t/>
            </a:r>
            <a:br>
              <a:rPr lang="en-US" sz="1100" cap="all" dirty="0">
                <a:effectLst/>
                <a:latin typeface="Times New Roman" panose="02020603050405020304" pitchFamily="18" charset="0"/>
                <a:cs typeface="Times New Roman" panose="02020603050405020304" pitchFamily="18" charset="0"/>
              </a:rPr>
            </a:br>
            <a:r>
              <a:rPr lang="en-US" sz="1100" cap="all" dirty="0" smtClean="0">
                <a:effectLst/>
                <a:latin typeface="Times New Roman" panose="02020603050405020304" pitchFamily="18" charset="0"/>
                <a:cs typeface="Times New Roman" panose="02020603050405020304" pitchFamily="18" charset="0"/>
              </a:rPr>
              <a:t/>
            </a:r>
            <a:br>
              <a:rPr lang="en-US" sz="1100" cap="all" dirty="0" smtClean="0">
                <a:effectLst/>
                <a:latin typeface="Times New Roman" panose="02020603050405020304" pitchFamily="18" charset="0"/>
                <a:cs typeface="Times New Roman" panose="02020603050405020304" pitchFamily="18" charset="0"/>
              </a:rPr>
            </a:br>
            <a:r>
              <a:rPr lang="en-US" sz="1100" cap="all" dirty="0">
                <a:effectLst/>
                <a:latin typeface="Times New Roman" panose="02020603050405020304" pitchFamily="18" charset="0"/>
                <a:cs typeface="Times New Roman" panose="02020603050405020304" pitchFamily="18" charset="0"/>
              </a:rPr>
              <a:t/>
            </a:r>
            <a:br>
              <a:rPr lang="en-US" sz="1100" cap="all" dirty="0">
                <a:effectLst/>
                <a:latin typeface="Times New Roman" panose="02020603050405020304" pitchFamily="18" charset="0"/>
                <a:cs typeface="Times New Roman" panose="02020603050405020304" pitchFamily="18" charset="0"/>
              </a:rPr>
            </a:br>
            <a:r>
              <a:rPr lang="en-US" sz="1100" cap="all" dirty="0" smtClean="0">
                <a:effectLst/>
                <a:latin typeface="Times New Roman" panose="02020603050405020304" pitchFamily="18" charset="0"/>
                <a:cs typeface="Times New Roman" panose="02020603050405020304" pitchFamily="18" charset="0"/>
              </a:rPr>
              <a:t/>
            </a:r>
            <a:br>
              <a:rPr lang="en-US" sz="1100" cap="all" dirty="0" smtClean="0">
                <a:effectLst/>
                <a:latin typeface="Times New Roman" panose="02020603050405020304" pitchFamily="18" charset="0"/>
                <a:cs typeface="Times New Roman" panose="02020603050405020304" pitchFamily="18" charset="0"/>
              </a:rPr>
            </a:br>
            <a:r>
              <a:rPr lang="en-US" sz="1100" dirty="0" smtClean="0">
                <a:effectLst/>
                <a:latin typeface="Times New Roman" panose="02020603050405020304" pitchFamily="18" charset="0"/>
                <a:cs typeface="Times New Roman" panose="02020603050405020304" pitchFamily="18" charset="0"/>
              </a:rPr>
              <a:t/>
            </a:r>
            <a:br>
              <a:rPr lang="en-US" sz="1100" dirty="0" smtClean="0">
                <a:effectLst/>
                <a:latin typeface="Times New Roman" panose="02020603050405020304" pitchFamily="18" charset="0"/>
                <a:cs typeface="Times New Roman" panose="02020603050405020304" pitchFamily="18" charset="0"/>
              </a:rPr>
            </a:br>
            <a:r>
              <a:rPr lang="en-US" sz="1100" dirty="0" smtClean="0">
                <a:effectLst/>
                <a:latin typeface="Times New Roman" panose="02020603050405020304" pitchFamily="18" charset="0"/>
                <a:cs typeface="Times New Roman" panose="02020603050405020304" pitchFamily="18" charset="0"/>
              </a:rPr>
              <a:t/>
            </a:r>
            <a:br>
              <a:rPr lang="en-US" sz="1100" dirty="0" smtClean="0">
                <a:effectLst/>
                <a:latin typeface="Times New Roman" panose="02020603050405020304" pitchFamily="18" charset="0"/>
                <a:cs typeface="Times New Roman" panose="02020603050405020304" pitchFamily="18" charset="0"/>
              </a:rPr>
            </a:br>
            <a:r>
              <a:rPr lang="en-US" sz="1100" dirty="0" smtClean="0">
                <a:effectLst/>
                <a:latin typeface="Times New Roman" panose="02020603050405020304" pitchFamily="18" charset="0"/>
                <a:cs typeface="Times New Roman" panose="02020603050405020304" pitchFamily="18" charset="0"/>
              </a:rPr>
              <a:t/>
            </a:r>
            <a:br>
              <a:rPr lang="en-US" sz="1100" dirty="0" smtClean="0">
                <a:effectLst/>
                <a:latin typeface="Times New Roman" panose="02020603050405020304" pitchFamily="18" charset="0"/>
                <a:cs typeface="Times New Roman" panose="02020603050405020304" pitchFamily="18" charset="0"/>
              </a:rPr>
            </a:br>
            <a:r>
              <a:rPr lang="en-US" sz="1100" dirty="0">
                <a:effectLst/>
                <a:latin typeface="Times New Roman" panose="02020603050405020304" pitchFamily="18" charset="0"/>
                <a:cs typeface="Times New Roman" panose="02020603050405020304" pitchFamily="18" charset="0"/>
              </a:rPr>
              <a:t/>
            </a:r>
            <a:br>
              <a:rPr lang="en-US" sz="1100" dirty="0">
                <a:effectLst/>
                <a:latin typeface="Times New Roman" panose="02020603050405020304" pitchFamily="18" charset="0"/>
                <a:cs typeface="Times New Roman" panose="02020603050405020304" pitchFamily="18" charset="0"/>
              </a:rPr>
            </a:br>
            <a:r>
              <a:rPr lang="en-US" sz="1100" dirty="0" smtClean="0">
                <a:effectLst/>
                <a:latin typeface="Times New Roman" panose="02020603050405020304" pitchFamily="18" charset="0"/>
                <a:cs typeface="Times New Roman" panose="02020603050405020304" pitchFamily="18" charset="0"/>
              </a:rPr>
              <a:t/>
            </a:r>
            <a:br>
              <a:rPr lang="en-US" sz="1100" dirty="0" smtClean="0">
                <a:effectLst/>
                <a:latin typeface="Times New Roman" panose="02020603050405020304" pitchFamily="18" charset="0"/>
                <a:cs typeface="Times New Roman" panose="02020603050405020304" pitchFamily="18" charset="0"/>
              </a:rPr>
            </a:br>
            <a:r>
              <a:rPr lang="en-US" sz="1100" dirty="0" smtClean="0">
                <a:effectLst/>
                <a:latin typeface="Times New Roman" panose="02020603050405020304" pitchFamily="18" charset="0"/>
                <a:cs typeface="Times New Roman" panose="02020603050405020304" pitchFamily="18" charset="0"/>
              </a:rPr>
              <a:t/>
            </a:r>
            <a:br>
              <a:rPr lang="en-US" sz="1100" dirty="0" smtClean="0">
                <a:effectLst/>
                <a:latin typeface="Times New Roman" panose="02020603050405020304" pitchFamily="18" charset="0"/>
                <a:cs typeface="Times New Roman" panose="02020603050405020304" pitchFamily="18" charset="0"/>
              </a:rPr>
            </a:br>
            <a:r>
              <a:rPr lang="en-US" sz="2000" b="0" dirty="0" err="1" smtClean="0">
                <a:effectLst/>
                <a:latin typeface="Times New Roman" panose="02020603050405020304" pitchFamily="18" charset="0"/>
                <a:cs typeface="Times New Roman" panose="02020603050405020304" pitchFamily="18" charset="0"/>
              </a:rPr>
              <a:t>Deflorin</a:t>
            </a:r>
            <a:r>
              <a:rPr lang="en-US" sz="2000" b="0" dirty="0" smtClean="0">
                <a:effectLst/>
                <a:latin typeface="Times New Roman" panose="02020603050405020304" pitchFamily="18" charset="0"/>
                <a:cs typeface="Times New Roman" panose="02020603050405020304" pitchFamily="18" charset="0"/>
              </a:rPr>
              <a:t> </a:t>
            </a:r>
            <a:r>
              <a:rPr lang="en-US" sz="2000" b="0" dirty="0">
                <a:effectLst/>
                <a:latin typeface="Times New Roman" panose="02020603050405020304" pitchFamily="18" charset="0"/>
                <a:cs typeface="Times New Roman" panose="02020603050405020304" pitchFamily="18" charset="0"/>
              </a:rPr>
              <a:t>obtained identities and Social Security numbers from </a:t>
            </a:r>
            <a:br>
              <a:rPr lang="en-US" sz="2000" b="0" dirty="0">
                <a:effectLst/>
                <a:latin typeface="Times New Roman" panose="02020603050405020304" pitchFamily="18" charset="0"/>
                <a:cs typeface="Times New Roman" panose="02020603050405020304" pitchFamily="18" charset="0"/>
              </a:rPr>
            </a:br>
            <a:r>
              <a:rPr lang="en-US" sz="2000" b="0" dirty="0">
                <a:effectLst/>
                <a:latin typeface="Times New Roman" panose="02020603050405020304" pitchFamily="18" charset="0"/>
                <a:cs typeface="Times New Roman" panose="02020603050405020304" pitchFamily="18" charset="0"/>
              </a:rPr>
              <a:t>the Minnesota Department of Labor and Industry (DLI) where she </a:t>
            </a:r>
            <a:br>
              <a:rPr lang="en-US" sz="2000" b="0" dirty="0">
                <a:effectLst/>
                <a:latin typeface="Times New Roman" panose="02020603050405020304" pitchFamily="18" charset="0"/>
                <a:cs typeface="Times New Roman" panose="02020603050405020304" pitchFamily="18" charset="0"/>
              </a:rPr>
            </a:br>
            <a:r>
              <a:rPr lang="en-US" sz="2000" b="0" dirty="0">
                <a:effectLst/>
                <a:latin typeface="Times New Roman" panose="02020603050405020304" pitchFamily="18" charset="0"/>
                <a:cs typeface="Times New Roman" panose="02020603050405020304" pitchFamily="18" charset="0"/>
              </a:rPr>
              <a:t>worked from October 1994 to September 2004, and from going through trash</a:t>
            </a:r>
            <a:r>
              <a:rPr lang="en-US" sz="2000" b="0" dirty="0" smtClean="0">
                <a:effectLst/>
                <a:latin typeface="Times New Roman" panose="02020603050405020304" pitchFamily="18" charset="0"/>
                <a:cs typeface="Times New Roman" panose="02020603050405020304" pitchFamily="18" charset="0"/>
              </a:rPr>
              <a:t>.</a:t>
            </a:r>
            <a:br>
              <a:rPr lang="en-US" sz="2000" b="0" dirty="0" smtClean="0">
                <a:effectLst/>
                <a:latin typeface="Times New Roman" panose="02020603050405020304" pitchFamily="18" charset="0"/>
                <a:cs typeface="Times New Roman" panose="02020603050405020304" pitchFamily="18" charset="0"/>
              </a:rPr>
            </a:br>
            <a:r>
              <a:rPr lang="en-US" sz="2000" b="0" dirty="0" smtClean="0">
                <a:effectLst/>
                <a:latin typeface="Times New Roman" panose="02020603050405020304" pitchFamily="18" charset="0"/>
                <a:cs typeface="Times New Roman" panose="02020603050405020304" pitchFamily="18" charset="0"/>
              </a:rPr>
              <a:t>The defendant sold or traded the stolen IDs to three other women for drugs.</a:t>
            </a:r>
            <a:endParaRPr lang="en-US" sz="2000" b="0" dirty="0">
              <a:effectLst/>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722313" y="400653"/>
            <a:ext cx="7772400" cy="1509712"/>
          </a:xfrm>
        </p:spPr>
        <p:txBody>
          <a:bodyPr>
            <a:normAutofit/>
          </a:bodyPr>
          <a:lstStyle/>
          <a:p>
            <a:r>
              <a:rPr lang="en-US" sz="3200" dirty="0" smtClean="0"/>
              <a:t>Marketplace for Your Identity</a:t>
            </a:r>
            <a:br>
              <a:rPr lang="en-US" sz="3200" dirty="0" smtClean="0"/>
            </a:br>
            <a:r>
              <a:rPr lang="en-US" sz="2800" dirty="0" smtClean="0"/>
              <a:t>State v.  Roxanne </a:t>
            </a:r>
            <a:r>
              <a:rPr lang="en-US" sz="2800" dirty="0" err="1"/>
              <a:t>Deflorin</a:t>
            </a:r>
            <a:r>
              <a:rPr lang="en-US" sz="2800" dirty="0"/>
              <a:t> </a:t>
            </a:r>
            <a:r>
              <a:rPr lang="en-US" sz="3200" dirty="0" smtClean="0"/>
              <a:t/>
            </a:r>
            <a:br>
              <a:rPr lang="en-US" sz="3200" dirty="0" smtClean="0"/>
            </a:br>
            <a:r>
              <a:rPr lang="en-US" sz="1400" dirty="0" smtClean="0"/>
              <a:t>_______________________________________________________________________________</a:t>
            </a:r>
            <a:endParaRPr lang="en-US" sz="1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0" y="1880999"/>
            <a:ext cx="1335087" cy="7730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0417" y="3819525"/>
            <a:ext cx="914400" cy="11430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2653" y="3810000"/>
            <a:ext cx="944880" cy="11811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15506" y="3829050"/>
            <a:ext cx="946842" cy="118355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77000" y="3829050"/>
            <a:ext cx="929640" cy="1162050"/>
          </a:xfrm>
          <a:prstGeom prst="rect">
            <a:avLst/>
          </a:prstGeom>
        </p:spPr>
      </p:pic>
    </p:spTree>
    <p:extLst>
      <p:ext uri="{BB962C8B-B14F-4D97-AF65-F5344CB8AC3E}">
        <p14:creationId xmlns:p14="http://schemas.microsoft.com/office/powerpoint/2010/main" val="6106353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2170229"/>
            <a:ext cx="7772400" cy="1097280"/>
          </a:xfrm>
        </p:spPr>
        <p:txBody>
          <a:bodyPr>
            <a:normAutofit fontScale="90000"/>
          </a:bodyPr>
          <a:lstStyle/>
          <a:p>
            <a:pPr lvl="0"/>
            <a:r>
              <a:rPr lang="en-US" sz="2700" dirty="0" smtClean="0">
                <a:effectLst/>
              </a:rPr>
              <a:t>Ramsey County pursues low-level criminals to keep small theft schemes from spinning into larger ones. </a:t>
            </a:r>
            <a:r>
              <a:rPr lang="en-US" sz="3200" dirty="0" smtClean="0">
                <a:effectLst/>
              </a:rPr>
              <a:t/>
            </a:r>
            <a:br>
              <a:rPr lang="en-US" sz="3200" dirty="0" smtClean="0">
                <a:effectLst/>
              </a:rPr>
            </a:br>
            <a:r>
              <a:rPr lang="en-US" sz="1600" b="0" dirty="0" smtClean="0">
                <a:effectLst/>
              </a:rPr>
              <a:t>By: Joy Powell --  Star Tribune  -- October 19, 2012</a:t>
            </a:r>
            <a:r>
              <a:rPr lang="en-US" sz="1800" b="0" dirty="0" smtClean="0">
                <a:effectLst/>
              </a:rPr>
              <a:t/>
            </a:r>
            <a:br>
              <a:rPr lang="en-US" sz="1800" b="0" dirty="0" smtClean="0">
                <a:effectLst/>
              </a:rPr>
            </a:br>
            <a:r>
              <a:rPr lang="en-US" sz="1800" b="0" dirty="0" smtClean="0">
                <a:effectLst/>
              </a:rPr>
              <a:t/>
            </a:r>
            <a:br>
              <a:rPr lang="en-US" sz="1800" b="0" dirty="0" smtClean="0">
                <a:effectLst/>
              </a:rPr>
            </a:br>
            <a:endParaRPr lang="en-US" sz="1800" b="0" dirty="0">
              <a:effectLst/>
            </a:endParaRPr>
          </a:p>
        </p:txBody>
      </p:sp>
      <p:sp>
        <p:nvSpPr>
          <p:cNvPr id="3" name="Text Placeholder 2"/>
          <p:cNvSpPr>
            <a:spLocks noGrp="1"/>
          </p:cNvSpPr>
          <p:nvPr>
            <p:ph type="body" idx="1"/>
          </p:nvPr>
        </p:nvSpPr>
        <p:spPr>
          <a:xfrm>
            <a:off x="914400" y="226919"/>
            <a:ext cx="7772400" cy="1205300"/>
          </a:xfrm>
        </p:spPr>
        <p:txBody>
          <a:bodyPr/>
          <a:lstStyle/>
          <a:p>
            <a:r>
              <a:rPr lang="en-US" sz="3200" dirty="0"/>
              <a:t>S</a:t>
            </a:r>
            <a:r>
              <a:rPr lang="en-US" sz="3200" dirty="0" smtClean="0"/>
              <a:t>mall Crimes Become Big Problems</a:t>
            </a:r>
            <a:br>
              <a:rPr lang="en-US" sz="3200" dirty="0" smtClean="0"/>
            </a:br>
            <a:r>
              <a:rPr lang="en-US" sz="2800" dirty="0" smtClean="0"/>
              <a:t>State v. Jerry Thao</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2497" y="1477790"/>
            <a:ext cx="1155303" cy="668920"/>
          </a:xfrm>
          <a:prstGeom prst="rect">
            <a:avLst/>
          </a:prstGeom>
        </p:spPr>
      </p:pic>
      <p:sp>
        <p:nvSpPr>
          <p:cNvPr id="5" name="TextBox 4"/>
          <p:cNvSpPr txBox="1"/>
          <p:nvPr/>
        </p:nvSpPr>
        <p:spPr>
          <a:xfrm>
            <a:off x="990600" y="3203848"/>
            <a:ext cx="8001000" cy="677108"/>
          </a:xfrm>
          <a:prstGeom prst="rect">
            <a:avLst/>
          </a:prstGeom>
          <a:noFill/>
        </p:spPr>
        <p:txBody>
          <a:bodyPr wrap="square" rtlCol="0">
            <a:spAutoFit/>
          </a:bodyPr>
          <a:lstStyle/>
          <a:p>
            <a:r>
              <a:rPr lang="en-US" sz="2000" dirty="0">
                <a:solidFill>
                  <a:schemeClr val="accent6">
                    <a:lumMod val="75000"/>
                  </a:schemeClr>
                </a:solidFill>
              </a:rPr>
              <a:t>St. Paul Police arrest Thao and found the following items in his backpack:</a:t>
            </a:r>
            <a:br>
              <a:rPr lang="en-US" sz="2000" dirty="0">
                <a:solidFill>
                  <a:schemeClr val="accent6">
                    <a:lumMod val="75000"/>
                  </a:schemeClr>
                </a:solidFill>
              </a:rPr>
            </a:br>
            <a:endParaRPr lang="en-US" dirty="0"/>
          </a:p>
        </p:txBody>
      </p:sp>
      <p:sp>
        <p:nvSpPr>
          <p:cNvPr id="6" name="TextBox 5"/>
          <p:cNvSpPr txBox="1"/>
          <p:nvPr/>
        </p:nvSpPr>
        <p:spPr>
          <a:xfrm>
            <a:off x="1152128" y="3542402"/>
            <a:ext cx="79248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 Minnesota driver’s </a:t>
            </a:r>
            <a:r>
              <a:rPr lang="en-US" dirty="0" smtClean="0"/>
              <a:t>license</a:t>
            </a:r>
          </a:p>
          <a:p>
            <a:pPr marL="285750" indent="-285750">
              <a:buFont typeface="Arial" panose="020B0604020202020204" pitchFamily="34" charset="0"/>
              <a:buChar char="•"/>
            </a:pPr>
            <a:r>
              <a:rPr lang="en-US" dirty="0" smtClean="0"/>
              <a:t>A </a:t>
            </a:r>
            <a:r>
              <a:rPr lang="en-US" dirty="0"/>
              <a:t>newly issued Discover credit </a:t>
            </a:r>
            <a:r>
              <a:rPr lang="en-US" dirty="0" smtClean="0"/>
              <a:t>card</a:t>
            </a:r>
          </a:p>
          <a:p>
            <a:pPr marL="285750" indent="-285750">
              <a:buFont typeface="Arial" panose="020B0604020202020204" pitchFamily="34" charset="0"/>
              <a:buChar char="•"/>
            </a:pPr>
            <a:r>
              <a:rPr lang="en-US" dirty="0" smtClean="0"/>
              <a:t>A </a:t>
            </a:r>
            <a:r>
              <a:rPr lang="en-US" dirty="0"/>
              <a:t>newly issued Wells Fargo Visa Platinum credit </a:t>
            </a:r>
            <a:r>
              <a:rPr lang="en-US" dirty="0" smtClean="0"/>
              <a:t>card</a:t>
            </a:r>
          </a:p>
          <a:p>
            <a:pPr marL="285750" indent="-285750">
              <a:buFont typeface="Arial" panose="020B0604020202020204" pitchFamily="34" charset="0"/>
              <a:buChar char="•"/>
            </a:pPr>
            <a:r>
              <a:rPr lang="en-US" dirty="0" smtClean="0"/>
              <a:t>A </a:t>
            </a:r>
            <a:r>
              <a:rPr lang="en-US" dirty="0"/>
              <a:t>$560 check drawn on the account of a </a:t>
            </a:r>
            <a:r>
              <a:rPr lang="en-US" dirty="0" smtClean="0"/>
              <a:t>victim</a:t>
            </a:r>
          </a:p>
          <a:p>
            <a:pPr marL="285750" indent="-285750">
              <a:buFont typeface="Arial" panose="020B0604020202020204" pitchFamily="34" charset="0"/>
              <a:buChar char="•"/>
            </a:pPr>
            <a:r>
              <a:rPr lang="en-US" dirty="0" smtClean="0"/>
              <a:t>4 </a:t>
            </a:r>
            <a:r>
              <a:rPr lang="en-US" dirty="0"/>
              <a:t>books of TCF checks in a victim’s </a:t>
            </a:r>
            <a:r>
              <a:rPr lang="en-US" dirty="0" smtClean="0"/>
              <a:t>name</a:t>
            </a:r>
          </a:p>
          <a:p>
            <a:pPr marL="285750" indent="-285750">
              <a:buFont typeface="Arial" panose="020B0604020202020204" pitchFamily="34" charset="0"/>
              <a:buChar char="•"/>
            </a:pPr>
            <a:r>
              <a:rPr lang="en-US" dirty="0" smtClean="0"/>
              <a:t>A </a:t>
            </a:r>
            <a:r>
              <a:rPr lang="en-US" dirty="0"/>
              <a:t>United States Treasury check in the amount of $</a:t>
            </a:r>
            <a:r>
              <a:rPr lang="en-US" dirty="0" smtClean="0"/>
              <a:t>644</a:t>
            </a:r>
          </a:p>
          <a:p>
            <a:pPr marL="285750" indent="-285750">
              <a:buFont typeface="Arial" panose="020B0604020202020204" pitchFamily="34" charset="0"/>
              <a:buChar char="•"/>
            </a:pPr>
            <a:r>
              <a:rPr lang="en-US" dirty="0" smtClean="0"/>
              <a:t>The </a:t>
            </a:r>
            <a:r>
              <a:rPr lang="en-US" dirty="0"/>
              <a:t>Minnesota Certificate of Title for a Motor Vehicle belonging to a </a:t>
            </a:r>
            <a:r>
              <a:rPr lang="en-US" dirty="0" smtClean="0"/>
              <a:t>victim</a:t>
            </a:r>
            <a:endParaRPr lang="en-US" dirty="0"/>
          </a:p>
        </p:txBody>
      </p:sp>
      <p:sp>
        <p:nvSpPr>
          <p:cNvPr id="7" name="TextBox 6"/>
          <p:cNvSpPr txBox="1"/>
          <p:nvPr/>
        </p:nvSpPr>
        <p:spPr>
          <a:xfrm>
            <a:off x="722312" y="5791200"/>
            <a:ext cx="8193088" cy="923330"/>
          </a:xfrm>
          <a:prstGeom prst="rect">
            <a:avLst/>
          </a:prstGeom>
          <a:noFill/>
        </p:spPr>
        <p:txBody>
          <a:bodyPr wrap="square" rtlCol="0">
            <a:spAutoFit/>
          </a:bodyPr>
          <a:lstStyle/>
          <a:p>
            <a:r>
              <a:rPr lang="en-US" spc="-50" dirty="0">
                <a:solidFill>
                  <a:schemeClr val="accent6">
                    <a:lumMod val="75000"/>
                  </a:schemeClr>
                </a:solidFill>
              </a:rPr>
              <a:t>The defendant was charged with stealing the financial information of nearly 200 people.</a:t>
            </a:r>
            <a:br>
              <a:rPr lang="en-US" spc="-50" dirty="0">
                <a:solidFill>
                  <a:schemeClr val="accent6">
                    <a:lumMod val="75000"/>
                  </a:schemeClr>
                </a:solidFill>
              </a:rPr>
            </a:br>
            <a:r>
              <a:rPr lang="en-US" spc="-50" dirty="0">
                <a:solidFill>
                  <a:schemeClr val="accent6">
                    <a:lumMod val="75000"/>
                  </a:schemeClr>
                </a:solidFill>
              </a:rPr>
              <a:t>He was sentenced to nearly 5 years in prison and ordered to pay $27,000 in restitution.</a:t>
            </a:r>
          </a:p>
          <a:p>
            <a:endParaRPr lang="en-US" dirty="0"/>
          </a:p>
        </p:txBody>
      </p:sp>
      <p:cxnSp>
        <p:nvCxnSpPr>
          <p:cNvPr id="9" name="Straight Connector 8"/>
          <p:cNvCxnSpPr/>
          <p:nvPr/>
        </p:nvCxnSpPr>
        <p:spPr>
          <a:xfrm>
            <a:off x="990600" y="1437680"/>
            <a:ext cx="76962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6690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85391"/>
            <a:ext cx="7772400" cy="1658009"/>
          </a:xfrm>
        </p:spPr>
        <p:txBody>
          <a:bodyPr>
            <a:normAutofit fontScale="90000"/>
          </a:bodyPr>
          <a:lstStyle/>
          <a:p>
            <a:pPr algn="l"/>
            <a:r>
              <a:rPr lang="en-US" sz="1600" dirty="0" smtClean="0">
                <a:effectLst/>
              </a:rPr>
              <a:t/>
            </a:r>
            <a:br>
              <a:rPr lang="en-US" sz="1600" dirty="0" smtClean="0">
                <a:effectLst/>
              </a:rPr>
            </a:br>
            <a:r>
              <a:rPr lang="en-US" sz="1600" dirty="0">
                <a:effectLst/>
              </a:rPr>
              <a:t/>
            </a:r>
            <a:br>
              <a:rPr lang="en-US" sz="1600" dirty="0">
                <a:effectLst/>
              </a:rPr>
            </a:br>
            <a:r>
              <a:rPr lang="en-US" sz="1600" dirty="0">
                <a:effectLst/>
              </a:rPr>
              <a:t/>
            </a:r>
            <a:br>
              <a:rPr lang="en-US" sz="1600" dirty="0">
                <a:effectLst/>
              </a:rPr>
            </a:br>
            <a:r>
              <a:rPr lang="en-US" sz="1600" b="0" dirty="0" smtClean="0">
                <a:effectLst/>
              </a:rPr>
              <a:t/>
            </a:r>
            <a:br>
              <a:rPr lang="en-US" sz="1600" b="0" dirty="0" smtClean="0">
                <a:effectLst/>
              </a:rPr>
            </a:br>
            <a:r>
              <a:rPr lang="en-US" sz="1600" b="0" dirty="0">
                <a:effectLst/>
              </a:rPr>
              <a:t/>
            </a:r>
            <a:br>
              <a:rPr lang="en-US" sz="1600" b="0" dirty="0">
                <a:effectLst/>
              </a:rPr>
            </a:br>
            <a:r>
              <a:rPr lang="en-US" sz="1600" b="0" dirty="0" smtClean="0">
                <a:effectLst/>
              </a:rPr>
              <a:t>		    </a:t>
            </a:r>
            <a:br>
              <a:rPr lang="en-US" sz="1600" b="0" dirty="0" smtClean="0">
                <a:effectLst/>
              </a:rPr>
            </a:br>
            <a:r>
              <a:rPr lang="en-US" sz="1600" b="0" dirty="0">
                <a:effectLst/>
              </a:rPr>
              <a:t>	</a:t>
            </a:r>
            <a:r>
              <a:rPr lang="en-US" sz="1600" b="0" dirty="0" smtClean="0">
                <a:effectLst/>
              </a:rPr>
              <a:t>	       </a:t>
            </a:r>
            <a:r>
              <a:rPr lang="en-US" sz="1200" b="0" dirty="0" smtClean="0"/>
              <a:t>Run-</a:t>
            </a:r>
            <a:r>
              <a:rPr lang="en-US" sz="1200" b="0" dirty="0" err="1" smtClean="0"/>
              <a:t>Ger</a:t>
            </a:r>
            <a:r>
              <a:rPr lang="en-US" sz="1200" b="0" dirty="0" smtClean="0"/>
              <a:t> </a:t>
            </a:r>
            <a:r>
              <a:rPr lang="en-US" sz="1200" b="0" dirty="0"/>
              <a:t>Vang </a:t>
            </a:r>
            <a:r>
              <a:rPr lang="en-US" sz="1200" b="0" dirty="0" smtClean="0"/>
              <a:t>		       Chao </a:t>
            </a:r>
            <a:r>
              <a:rPr lang="en-US" sz="1200" b="0" dirty="0"/>
              <a:t>Moua</a:t>
            </a:r>
            <a:r>
              <a:rPr lang="en-US" sz="1600" b="0" dirty="0" smtClean="0">
                <a:effectLst/>
              </a:rPr>
              <a:t/>
            </a:r>
            <a:br>
              <a:rPr lang="en-US" sz="1600" b="0" dirty="0" smtClean="0">
                <a:effectLst/>
              </a:rPr>
            </a:br>
            <a:r>
              <a:rPr lang="en-US" sz="1600" b="0" dirty="0">
                <a:effectLst/>
              </a:rPr>
              <a:t/>
            </a:r>
            <a:br>
              <a:rPr lang="en-US" sz="1600" b="0" dirty="0">
                <a:effectLst/>
              </a:rPr>
            </a:br>
            <a:r>
              <a:rPr lang="en-US" sz="1600" b="0" dirty="0" smtClean="0">
                <a:effectLst/>
              </a:rPr>
              <a:t/>
            </a:r>
            <a:br>
              <a:rPr lang="en-US" sz="1600" b="0" dirty="0" smtClean="0">
                <a:effectLst/>
              </a:rPr>
            </a:br>
            <a:r>
              <a:rPr lang="en-US" sz="1600" b="0" dirty="0">
                <a:effectLst/>
              </a:rPr>
              <a:t>	</a:t>
            </a:r>
            <a:r>
              <a:rPr lang="en-US" sz="1600" b="0" dirty="0" smtClean="0">
                <a:effectLst/>
              </a:rPr>
              <a:t>	                  </a:t>
            </a:r>
            <a:r>
              <a:rPr lang="en-US" sz="1200" b="0" dirty="0" smtClean="0"/>
              <a:t>	</a:t>
            </a:r>
            <a:r>
              <a:rPr lang="en-US" sz="1600" b="0" dirty="0" smtClean="0">
                <a:effectLst/>
              </a:rPr>
              <a:t/>
            </a:r>
            <a:br>
              <a:rPr lang="en-US" sz="1600" b="0" dirty="0" smtClean="0">
                <a:effectLst/>
              </a:rPr>
            </a:br>
            <a:r>
              <a:rPr lang="en-US" sz="1600" b="0" dirty="0" smtClean="0">
                <a:effectLst/>
              </a:rPr>
              <a:t>		</a:t>
            </a:r>
            <a:r>
              <a:rPr lang="en-US" sz="1200" b="0" dirty="0">
                <a:effectLst/>
              </a:rPr>
              <a:t/>
            </a:r>
            <a:br>
              <a:rPr lang="en-US" sz="1200" b="0" dirty="0">
                <a:effectLst/>
              </a:rPr>
            </a:br>
            <a:endParaRPr lang="en-US" sz="2000" dirty="0"/>
          </a:p>
        </p:txBody>
      </p:sp>
      <p:sp>
        <p:nvSpPr>
          <p:cNvPr id="3" name="Text Placeholder 2"/>
          <p:cNvSpPr>
            <a:spLocks noGrp="1"/>
          </p:cNvSpPr>
          <p:nvPr>
            <p:ph type="body" idx="1"/>
          </p:nvPr>
        </p:nvSpPr>
        <p:spPr>
          <a:xfrm>
            <a:off x="722312" y="324510"/>
            <a:ext cx="7772400" cy="685800"/>
          </a:xfrm>
        </p:spPr>
        <p:txBody>
          <a:bodyPr>
            <a:normAutofit/>
          </a:bodyPr>
          <a:lstStyle/>
          <a:p>
            <a:r>
              <a:rPr lang="en-US" sz="3200" dirty="0" smtClean="0"/>
              <a:t>Roseville Mail Thefts</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049" y="1227769"/>
            <a:ext cx="2828925" cy="45109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5600" y="2741882"/>
            <a:ext cx="838200" cy="129472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2600" y="2685972"/>
            <a:ext cx="778708" cy="1288658"/>
          </a:xfrm>
          <a:prstGeom prst="rect">
            <a:avLst/>
          </a:prstGeom>
        </p:spPr>
      </p:pic>
      <p:cxnSp>
        <p:nvCxnSpPr>
          <p:cNvPr id="8" name="Straight Connector 7"/>
          <p:cNvCxnSpPr/>
          <p:nvPr/>
        </p:nvCxnSpPr>
        <p:spPr>
          <a:xfrm>
            <a:off x="762000" y="1066800"/>
            <a:ext cx="77724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1752600"/>
            <a:ext cx="7772400" cy="677108"/>
          </a:xfrm>
          <a:prstGeom prst="rect">
            <a:avLst/>
          </a:prstGeom>
          <a:noFill/>
        </p:spPr>
        <p:txBody>
          <a:bodyPr wrap="square" rtlCol="0">
            <a:spAutoFit/>
          </a:bodyPr>
          <a:lstStyle/>
          <a:p>
            <a:pPr algn="ctr"/>
            <a:r>
              <a:rPr lang="en-US" sz="2400" dirty="0">
                <a:solidFill>
                  <a:schemeClr val="accent6">
                    <a:lumMod val="75000"/>
                  </a:schemeClr>
                </a:solidFill>
                <a:latin typeface="+mj-lt"/>
              </a:rPr>
              <a:t>Prosecutors say residents' identities stolen with mail</a:t>
            </a:r>
            <a:br>
              <a:rPr lang="en-US" sz="2400" dirty="0">
                <a:solidFill>
                  <a:schemeClr val="accent6">
                    <a:lumMod val="75000"/>
                  </a:schemeClr>
                </a:solidFill>
                <a:latin typeface="+mj-lt"/>
              </a:rPr>
            </a:br>
            <a:r>
              <a:rPr lang="en-US" sz="1400" dirty="0" smtClean="0">
                <a:solidFill>
                  <a:schemeClr val="accent6">
                    <a:lumMod val="75000"/>
                  </a:schemeClr>
                </a:solidFill>
                <a:latin typeface="+mj-lt"/>
              </a:rPr>
              <a:t>By: </a:t>
            </a:r>
            <a:r>
              <a:rPr lang="en-US" sz="1400" dirty="0">
                <a:solidFill>
                  <a:schemeClr val="accent6">
                    <a:lumMod val="75000"/>
                  </a:schemeClr>
                </a:solidFill>
                <a:latin typeface="+mj-lt"/>
              </a:rPr>
              <a:t>Mara Gottfried </a:t>
            </a:r>
            <a:r>
              <a:rPr lang="en-US" sz="1400" dirty="0" smtClean="0">
                <a:solidFill>
                  <a:schemeClr val="accent6">
                    <a:lumMod val="75000"/>
                  </a:schemeClr>
                </a:solidFill>
                <a:latin typeface="+mj-lt"/>
              </a:rPr>
              <a:t>-- Pioneer Press -- February </a:t>
            </a:r>
            <a:r>
              <a:rPr lang="en-US" sz="1400" dirty="0">
                <a:solidFill>
                  <a:schemeClr val="accent6">
                    <a:lumMod val="75000"/>
                  </a:schemeClr>
                </a:solidFill>
                <a:latin typeface="+mj-lt"/>
              </a:rPr>
              <a:t>10, 2014</a:t>
            </a:r>
          </a:p>
        </p:txBody>
      </p:sp>
      <p:sp>
        <p:nvSpPr>
          <p:cNvPr id="10" name="TextBox 9"/>
          <p:cNvSpPr txBox="1"/>
          <p:nvPr/>
        </p:nvSpPr>
        <p:spPr>
          <a:xfrm>
            <a:off x="1066800" y="4599083"/>
            <a:ext cx="7707284" cy="1661993"/>
          </a:xfrm>
          <a:prstGeom prst="rect">
            <a:avLst/>
          </a:prstGeom>
          <a:noFill/>
        </p:spPr>
        <p:txBody>
          <a:bodyPr wrap="square" rtlCol="0">
            <a:spAutoFit/>
          </a:bodyPr>
          <a:lstStyle/>
          <a:p>
            <a:pPr algn="ctr"/>
            <a:r>
              <a:rPr lang="en-US" dirty="0">
                <a:solidFill>
                  <a:schemeClr val="accent6">
                    <a:lumMod val="75000"/>
                  </a:schemeClr>
                </a:solidFill>
              </a:rPr>
              <a:t>Police </a:t>
            </a:r>
            <a:r>
              <a:rPr lang="en-US" dirty="0" smtClean="0">
                <a:solidFill>
                  <a:schemeClr val="accent6">
                    <a:lumMod val="75000"/>
                  </a:schemeClr>
                </a:solidFill>
              </a:rPr>
              <a:t>received </a:t>
            </a:r>
            <a:r>
              <a:rPr lang="en-US" dirty="0">
                <a:solidFill>
                  <a:schemeClr val="accent6">
                    <a:lumMod val="75000"/>
                  </a:schemeClr>
                </a:solidFill>
              </a:rPr>
              <a:t>several complaints from residents in January about stolen mail or mailboxes found open. </a:t>
            </a:r>
            <a:endParaRPr lang="en-US" dirty="0" smtClean="0">
              <a:solidFill>
                <a:schemeClr val="accent6">
                  <a:lumMod val="75000"/>
                </a:schemeClr>
              </a:solidFill>
            </a:endParaRPr>
          </a:p>
          <a:p>
            <a:pPr algn="ctr"/>
            <a:endParaRPr lang="en-US" sz="1200" dirty="0" smtClean="0">
              <a:solidFill>
                <a:schemeClr val="accent6">
                  <a:lumMod val="75000"/>
                </a:schemeClr>
              </a:solidFill>
            </a:endParaRPr>
          </a:p>
          <a:p>
            <a:pPr algn="ctr"/>
            <a:r>
              <a:rPr lang="en-US" dirty="0" smtClean="0">
                <a:solidFill>
                  <a:schemeClr val="accent6">
                    <a:lumMod val="75000"/>
                  </a:schemeClr>
                </a:solidFill>
              </a:rPr>
              <a:t>A </a:t>
            </a:r>
            <a:r>
              <a:rPr lang="en-US" dirty="0">
                <a:solidFill>
                  <a:schemeClr val="accent6">
                    <a:lumMod val="75000"/>
                  </a:schemeClr>
                </a:solidFill>
              </a:rPr>
              <a:t>resident captured a red Toyota RAV4 on surveillance </a:t>
            </a:r>
            <a:r>
              <a:rPr lang="en-US" dirty="0" smtClean="0">
                <a:solidFill>
                  <a:schemeClr val="accent6">
                    <a:lumMod val="75000"/>
                  </a:schemeClr>
                </a:solidFill>
              </a:rPr>
              <a:t>video </a:t>
            </a:r>
            <a:r>
              <a:rPr lang="en-US" dirty="0">
                <a:solidFill>
                  <a:schemeClr val="accent6">
                    <a:lumMod val="75000"/>
                  </a:schemeClr>
                </a:solidFill>
              </a:rPr>
              <a:t>stopping at mailboxes at 3 a.m. </a:t>
            </a:r>
            <a:r>
              <a:rPr lang="en-US" dirty="0" smtClean="0">
                <a:solidFill>
                  <a:schemeClr val="accent6">
                    <a:lumMod val="75000"/>
                  </a:schemeClr>
                </a:solidFill>
              </a:rPr>
              <a:t>January </a:t>
            </a:r>
            <a:r>
              <a:rPr lang="en-US" dirty="0">
                <a:solidFill>
                  <a:schemeClr val="accent6">
                    <a:lumMod val="75000"/>
                  </a:schemeClr>
                </a:solidFill>
              </a:rPr>
              <a:t>22.</a:t>
            </a:r>
            <a:r>
              <a:rPr lang="en-US" dirty="0"/>
              <a:t/>
            </a:r>
            <a:br>
              <a:rPr lang="en-US" dirty="0"/>
            </a:br>
            <a:endParaRPr lang="en-US" dirty="0"/>
          </a:p>
        </p:txBody>
      </p:sp>
    </p:spTree>
    <p:extLst>
      <p:ext uri="{BB962C8B-B14F-4D97-AF65-F5344CB8AC3E}">
        <p14:creationId xmlns:p14="http://schemas.microsoft.com/office/powerpoint/2010/main" val="3186821320"/>
      </p:ext>
    </p:extLst>
  </p:cSld>
  <p:clrMapOvr>
    <a:masterClrMapping/>
  </p:clrMapOvr>
  <p:transition/>
</p:sld>
</file>

<file path=ppt/theme/theme1.xml><?xml version="1.0" encoding="utf-8"?>
<a:theme xmlns:a="http://schemas.openxmlformats.org/drawingml/2006/main" name="CoAtty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CoAttyLogo</Template>
  <TotalTime>22703</TotalTime>
  <Words>2802</Words>
  <Application>Microsoft Office PowerPoint</Application>
  <PresentationFormat>On-screen Show (4:3)</PresentationFormat>
  <Paragraphs>228</Paragraphs>
  <Slides>35</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35</vt:i4>
      </vt:variant>
    </vt:vector>
  </HeadingPairs>
  <TitlesOfParts>
    <vt:vector size="43" baseType="lpstr">
      <vt:lpstr>Arial</vt:lpstr>
      <vt:lpstr>Calibri</vt:lpstr>
      <vt:lpstr>Candara</vt:lpstr>
      <vt:lpstr>Times New Roman</vt:lpstr>
      <vt:lpstr>Wingdings 2</vt:lpstr>
      <vt:lpstr>CoAttyLogo</vt:lpstr>
      <vt:lpstr>Custom Design</vt:lpstr>
      <vt:lpstr>Human</vt:lpstr>
      <vt:lpstr>How to Identify and Prevent Financial Fraud</vt:lpstr>
      <vt:lpstr>Common Types of Elder Abuse</vt:lpstr>
      <vt:lpstr>Your Identity  Personal Information Financial Information</vt:lpstr>
      <vt:lpstr>Criminal Activity is Evolving</vt:lpstr>
      <vt:lpstr>Identity Theft</vt:lpstr>
      <vt:lpstr>How They Get Your Information</vt:lpstr>
      <vt:lpstr>Four women allegedly stole hundreds of identities, according to Ramsey County charges By: Chao Xiong -- Star Tribune -- September 7, 2013           Deflorin obtained identities and Social Security numbers from  the Minnesota Department of Labor and Industry (DLI) where she  worked from October 1994 to September 2004, and from going through trash. The defendant sold or traded the stolen IDs to three other women for drugs.</vt:lpstr>
      <vt:lpstr>Ramsey County pursues low-level criminals to keep small theft schemes from spinning into larger ones.  By: Joy Powell --  Star Tribune  -- October 19, 2012  </vt:lpstr>
      <vt:lpstr>                     Run-Ger Vang          Chao Moua                            </vt:lpstr>
      <vt:lpstr>Protect Yourself - Checks</vt:lpstr>
      <vt:lpstr>Mail and Paperwork </vt:lpstr>
      <vt:lpstr>PowerPoint Presentation</vt:lpstr>
      <vt:lpstr>Social Security Cards</vt:lpstr>
      <vt:lpstr>Protect Yourself - Credit and Debit Cards</vt:lpstr>
      <vt:lpstr> Telemarketing Fraud</vt:lpstr>
      <vt:lpstr>Phone Scams to Watch Out For</vt:lpstr>
      <vt:lpstr>Preying on Grandpa/Grandma</vt:lpstr>
      <vt:lpstr>What to do About the Grandma/Grandpa Scam</vt:lpstr>
      <vt:lpstr>Tips For Avoiding Any Scam</vt:lpstr>
      <vt:lpstr>National Do Not Call Registry</vt:lpstr>
      <vt:lpstr>A Popular Email Scam - Phishing</vt:lpstr>
      <vt:lpstr>PowerPoint Presentation</vt:lpstr>
      <vt:lpstr>Other Email Scams</vt:lpstr>
      <vt:lpstr>Scam Mailings and Charity Requests</vt:lpstr>
      <vt:lpstr>Advance Fee Schemes</vt:lpstr>
      <vt:lpstr>Nigerian Letter or Email Scams</vt:lpstr>
      <vt:lpstr>Tips to Avoid Health Care Scams</vt:lpstr>
      <vt:lpstr>Common Types of  Health Care Fraud</vt:lpstr>
      <vt:lpstr>Social Security and Medicare Scams</vt:lpstr>
      <vt:lpstr>Avoiding Medicare and  Social Security Fraud</vt:lpstr>
      <vt:lpstr>On-line Shopping</vt:lpstr>
      <vt:lpstr>Reverse Mortgage Scams</vt:lpstr>
      <vt:lpstr>Living Trusts</vt:lpstr>
      <vt:lpstr>Credit Bureaus</vt:lpstr>
      <vt:lpstr>More Information</vt:lpstr>
    </vt:vector>
  </TitlesOfParts>
  <Company>Washington County MN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Safety Tips</dc:title>
  <dc:creator>pjorput</dc:creator>
  <cp:lastModifiedBy>Ogata, Carly</cp:lastModifiedBy>
  <cp:revision>493</cp:revision>
  <dcterms:created xsi:type="dcterms:W3CDTF">2012-09-12T15:51:03Z</dcterms:created>
  <dcterms:modified xsi:type="dcterms:W3CDTF">2016-01-15T16:21:41Z</dcterms:modified>
</cp:coreProperties>
</file>