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65" r:id="rId3"/>
    <p:sldId id="278" r:id="rId4"/>
    <p:sldId id="283" r:id="rId5"/>
    <p:sldId id="285" r:id="rId6"/>
    <p:sldId id="287" r:id="rId7"/>
    <p:sldId id="267" r:id="rId8"/>
    <p:sldId id="281" r:id="rId9"/>
    <p:sldId id="260" r:id="rId10"/>
    <p:sldId id="290" r:id="rId11"/>
    <p:sldId id="291"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68263" autoAdjust="0"/>
  </p:normalViewPr>
  <p:slideViewPr>
    <p:cSldViewPr snapToGrid="0">
      <p:cViewPr varScale="1">
        <p:scale>
          <a:sx n="30" d="100"/>
          <a:sy n="30"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72F6A-F5B1-49D2-8A58-BB1A99A9E914}" type="datetimeFigureOut">
              <a:rPr lang="en-US" smtClean="0"/>
              <a:t>12/29/2018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5D3F7-A914-4109-8BB1-6003BCD6CDC5}" type="slidenum">
              <a:rPr lang="en-US" smtClean="0"/>
              <a:t>‹#›</a:t>
            </a:fld>
            <a:endParaRPr lang="en-US"/>
          </a:p>
        </p:txBody>
      </p:sp>
    </p:spTree>
    <p:extLst>
      <p:ext uri="{BB962C8B-B14F-4D97-AF65-F5344CB8AC3E}">
        <p14:creationId xmlns:p14="http://schemas.microsoft.com/office/powerpoint/2010/main" val="480722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r>
              <a:rPr lang="en-US" dirty="0">
                <a:latin typeface="Montserrat Light" pitchFamily="50" charset="0"/>
              </a:rPr>
              <a:t>Zoe Intro: Hello and Thank you for having me today. My name is Zoe Hollomon. Provide Food Justice, Food Policy background.</a:t>
            </a:r>
          </a:p>
          <a:p>
            <a:r>
              <a:rPr lang="en-US" dirty="0">
                <a:latin typeface="Montserrat Light" pitchFamily="50" charset="0"/>
              </a:rPr>
              <a:t> Now I work with local partners around the state in the Good Food Purchasing TC/MN Coalition. We work together to make institutional food purchasing more responsible. we are bringing people together to understand and influence how public dollars are spent at institutions to purchase food, where a lot of our communities get their food (schools, hospitals, convention centers, govt agencies that buy and serve food in programs for the community.) part of a national effort based on 5 core values, with key tools and technical assistance, we believe this model will help us make the food system more transparent, equitable and accountable.</a:t>
            </a:r>
          </a:p>
        </p:txBody>
      </p:sp>
      <p:sp>
        <p:nvSpPr>
          <p:cNvPr id="4" name="Slide Number Placeholder 3"/>
          <p:cNvSpPr>
            <a:spLocks noGrp="1"/>
          </p:cNvSpPr>
          <p:nvPr>
            <p:ph type="sldNum" sz="quarter" idx="10"/>
          </p:nvPr>
        </p:nvSpPr>
        <p:spPr/>
        <p:txBody>
          <a:bodyPr/>
          <a:lstStyle/>
          <a:p>
            <a:fld id="{109ADCA5-B03C-4A22-A052-E3F55970CD54}"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12941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400" b="0" dirty="0">
                <a:solidFill>
                  <a:schemeClr val="tx1"/>
                </a:solidFill>
              </a:rPr>
              <a:t>All campaigns and coalitions have to figure out what they stand for.  We’ve been hosting listening sessions, working meetings to look at what our communities need and want and how to make purchasing “Good Food” common place.   </a:t>
            </a:r>
          </a:p>
          <a:p>
            <a:pPr fontAlgn="base"/>
            <a:r>
              <a:rPr lang="en-US" sz="1400" b="0" dirty="0">
                <a:solidFill>
                  <a:schemeClr val="tx1"/>
                </a:solidFill>
              </a:rPr>
              <a:t>Here’s a closer look at what we’ve heard our communities say about what it means to stand for Good Food.</a:t>
            </a:r>
          </a:p>
          <a:p>
            <a:pPr fontAlgn="base"/>
            <a:r>
              <a:rPr lang="en-US" sz="1400" b="0" dirty="0">
                <a:solidFill>
                  <a:schemeClr val="tx1"/>
                </a:solidFill>
              </a:rPr>
              <a:t>They want to support institutions that:</a:t>
            </a:r>
          </a:p>
          <a:p>
            <a:pPr fontAlgn="base"/>
            <a:r>
              <a:rPr lang="en-US" sz="1400" b="0" dirty="0">
                <a:solidFill>
                  <a:schemeClr val="tx1"/>
                </a:solidFill>
              </a:rPr>
              <a:t> </a:t>
            </a:r>
          </a:p>
          <a:p>
            <a:pPr fontAlgn="base"/>
            <a:r>
              <a:rPr lang="en-US" sz="1400" b="1" dirty="0">
                <a:solidFill>
                  <a:schemeClr val="tx1"/>
                </a:solidFill>
              </a:rPr>
              <a:t>Stand for healthy, nutritious and culturally appropriate foods</a:t>
            </a:r>
            <a:r>
              <a:rPr lang="en-US" sz="1400" dirty="0">
                <a:solidFill>
                  <a:schemeClr val="tx1"/>
                </a:solidFill>
              </a:rPr>
              <a:t> </a:t>
            </a:r>
            <a:r>
              <a:rPr lang="en-US" sz="1200" dirty="0">
                <a:solidFill>
                  <a:schemeClr val="tx1"/>
                </a:solidFill>
              </a:rPr>
              <a:t>in our schools, hospitals and all our communities.  We want more from-scratch cooking, less processed foods, foods that are free of hormones and antibiotics and are in touch with our communities cultural needs and preferences.</a:t>
            </a:r>
          </a:p>
          <a:p>
            <a:pPr fontAlgn="base"/>
            <a:r>
              <a:rPr lang="en-US" sz="1400" b="1" dirty="0">
                <a:solidFill>
                  <a:schemeClr val="tx1"/>
                </a:solidFill>
              </a:rPr>
              <a:t>Stand for local farmers and local food businesses</a:t>
            </a:r>
            <a:r>
              <a:rPr lang="en-US" sz="1200" dirty="0">
                <a:solidFill>
                  <a:schemeClr val="tx1"/>
                </a:solidFill>
              </a:rPr>
              <a:t>. Our local farms and food enterprises can support our local food needs with greater access to institutional markets and support in fair pricing, land access, training, distribution and support overcoming barriers to farming.</a:t>
            </a:r>
          </a:p>
          <a:p>
            <a:pPr fontAlgn="base"/>
            <a:r>
              <a:rPr lang="en-US" sz="1400" b="1" dirty="0">
                <a:solidFill>
                  <a:schemeClr val="tx1"/>
                </a:solidFill>
              </a:rPr>
              <a:t>Stand for Rights for Food and farm Workers</a:t>
            </a:r>
            <a:r>
              <a:rPr lang="en-US" sz="1400" dirty="0">
                <a:solidFill>
                  <a:schemeClr val="tx1"/>
                </a:solidFill>
              </a:rPr>
              <a:t>. </a:t>
            </a:r>
            <a:r>
              <a:rPr lang="en-US" sz="1200" dirty="0">
                <a:solidFill>
                  <a:schemeClr val="tx1"/>
                </a:solidFill>
              </a:rPr>
              <a:t>The people who pick, prepare, distribute and sell our food deserve fair pay, safe jobs, and the power to organize.</a:t>
            </a:r>
          </a:p>
          <a:p>
            <a:pPr fontAlgn="base"/>
            <a:r>
              <a:rPr lang="en-US" sz="1600" b="1" dirty="0">
                <a:solidFill>
                  <a:schemeClr val="tx1"/>
                </a:solidFill>
              </a:rPr>
              <a:t>Stand for sustainable farming and the removal of toxins from our foods and food chain</a:t>
            </a:r>
            <a:r>
              <a:rPr lang="en-US" sz="1200" dirty="0">
                <a:solidFill>
                  <a:schemeClr val="tx1"/>
                </a:solidFill>
              </a:rPr>
              <a:t>.  The chemical pesticides and fertilizers that are used in conventional farming harm people, wildlife, soil, water and    </a:t>
            </a:r>
          </a:p>
          <a:p>
            <a:pPr fontAlgn="base"/>
            <a:r>
              <a:rPr lang="en-US" sz="1600" b="1" dirty="0">
                <a:solidFill>
                  <a:schemeClr val="tx1"/>
                </a:solidFill>
              </a:rPr>
              <a:t>Stand for local decision making and transparency in systems.</a:t>
            </a:r>
            <a:r>
              <a:rPr lang="en-US" sz="1600" dirty="0">
                <a:solidFill>
                  <a:schemeClr val="tx1"/>
                </a:solidFill>
              </a:rPr>
              <a:t> </a:t>
            </a:r>
            <a:r>
              <a:rPr lang="en-US" sz="1200" dirty="0">
                <a:solidFill>
                  <a:schemeClr val="tx1"/>
                </a:solidFill>
              </a:rPr>
              <a:t> We want institutions to engage local farmers, food workers, parents and youth to have more of a say in the food that we buy and eat everyday.</a:t>
            </a:r>
          </a:p>
          <a:p>
            <a:pPr fontAlgn="base"/>
            <a:endParaRPr lang="en-US" sz="1200" dirty="0">
              <a:solidFill>
                <a:schemeClr val="tx1"/>
              </a:solidFill>
            </a:endParaRPr>
          </a:p>
          <a:p>
            <a:pPr fontAlgn="base"/>
            <a:r>
              <a:rPr lang="en-US" sz="1200" dirty="0">
                <a:solidFill>
                  <a:schemeClr val="tx1"/>
                </a:solidFill>
              </a:rPr>
              <a:t>This is Bertrand Webber, the Director of MPS CWS. They have been an outstanding partner, our first institution to be assessed and are working with us to figure out how to bring more good food to communities through their purchasing.  Its not easy work, nor do we have all the answers but we are figuring them out together. We need more institutions like them to step up, partner with us and model change. If we’re going to move beyond talking about how to create equity in reality (our policies and practices) We need people who are willing to walk the walk. </a:t>
            </a:r>
          </a:p>
          <a:p>
            <a:endParaRPr lang="en-US" dirty="0"/>
          </a:p>
        </p:txBody>
      </p:sp>
      <p:sp>
        <p:nvSpPr>
          <p:cNvPr id="4" name="Slide Number Placeholder 3"/>
          <p:cNvSpPr>
            <a:spLocks noGrp="1"/>
          </p:cNvSpPr>
          <p:nvPr>
            <p:ph type="sldNum" sz="quarter" idx="5"/>
          </p:nvPr>
        </p:nvSpPr>
        <p:spPr/>
        <p:txBody>
          <a:bodyPr/>
          <a:lstStyle/>
          <a:p>
            <a:fld id="{D845D3F7-A914-4109-8BB1-6003BCD6CDC5}" type="slidenum">
              <a:rPr lang="en-US" smtClean="0"/>
              <a:t>10</a:t>
            </a:fld>
            <a:endParaRPr lang="en-US"/>
          </a:p>
        </p:txBody>
      </p:sp>
    </p:spTree>
    <p:extLst>
      <p:ext uri="{BB962C8B-B14F-4D97-AF65-F5344CB8AC3E}">
        <p14:creationId xmlns:p14="http://schemas.microsoft.com/office/powerpoint/2010/main" val="292894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how we work, we have partners and stakeholders at different levels of commitment and engagement. </a:t>
            </a:r>
          </a:p>
          <a:p>
            <a:r>
              <a:rPr lang="en-US" dirty="0"/>
              <a:t>Core Team- most engaged, leadership team</a:t>
            </a:r>
          </a:p>
          <a:p>
            <a:r>
              <a:rPr lang="en-US" dirty="0"/>
              <a:t>Active Coalition-includes sign-on partners, more active, vote on decisions, work in committees</a:t>
            </a:r>
          </a:p>
          <a:p>
            <a:r>
              <a:rPr lang="en-US" dirty="0"/>
              <a:t>Support Coalition-includes sign on partners, provide support and inform our work</a:t>
            </a:r>
          </a:p>
          <a:p>
            <a:r>
              <a:rPr lang="en-US" dirty="0"/>
              <a:t>General audience- include public, stakeholders, etc. </a:t>
            </a:r>
          </a:p>
        </p:txBody>
      </p:sp>
      <p:sp>
        <p:nvSpPr>
          <p:cNvPr id="4" name="Slide Number Placeholder 3"/>
          <p:cNvSpPr>
            <a:spLocks noGrp="1"/>
          </p:cNvSpPr>
          <p:nvPr>
            <p:ph type="sldNum" sz="quarter" idx="10"/>
          </p:nvPr>
        </p:nvSpPr>
        <p:spPr/>
        <p:txBody>
          <a:bodyPr/>
          <a:lstStyle/>
          <a:p>
            <a:fld id="{AFE54C83-C2C1-4905-92E8-CD8709E399D1}" type="slidenum">
              <a:rPr lang="en-US" smtClean="0"/>
              <a:t>11</a:t>
            </a:fld>
            <a:endParaRPr lang="en-US"/>
          </a:p>
        </p:txBody>
      </p:sp>
    </p:spTree>
    <p:extLst>
      <p:ext uri="{BB962C8B-B14F-4D97-AF65-F5344CB8AC3E}">
        <p14:creationId xmlns:p14="http://schemas.microsoft.com/office/powerpoint/2010/main" val="178481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organization is interested in getting involved, there are many ways. Join as a sign-on partner (sign on to endorsement doc) participate in our coalition (at mtgs, on committees, support actions, alerts), join our core team, etc.  Most start with a one to one with someone on our core team (Zoe, Terry, Tanya) With all this talk about equity, we are excited to bring a model that is based in local organizing, engages key partners who have the knowledge, technical expertise and values to make changes in our food system.  </a:t>
            </a:r>
          </a:p>
        </p:txBody>
      </p:sp>
      <p:sp>
        <p:nvSpPr>
          <p:cNvPr id="4" name="Slide Number Placeholder 3"/>
          <p:cNvSpPr>
            <a:spLocks noGrp="1"/>
          </p:cNvSpPr>
          <p:nvPr>
            <p:ph type="sldNum" sz="quarter" idx="10"/>
          </p:nvPr>
        </p:nvSpPr>
        <p:spPr/>
        <p:txBody>
          <a:bodyPr/>
          <a:lstStyle/>
          <a:p>
            <a:fld id="{AFE54C83-C2C1-4905-92E8-CD8709E399D1}" type="slidenum">
              <a:rPr lang="en-US" smtClean="0"/>
              <a:t>12</a:t>
            </a:fld>
            <a:endParaRPr lang="en-US"/>
          </a:p>
        </p:txBody>
      </p:sp>
    </p:spTree>
    <p:extLst>
      <p:ext uri="{BB962C8B-B14F-4D97-AF65-F5344CB8AC3E}">
        <p14:creationId xmlns:p14="http://schemas.microsoft.com/office/powerpoint/2010/main" val="287910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all of you new to the Good Food Purchasing Program-</a:t>
            </a:r>
          </a:p>
          <a:p>
            <a:pPr marL="633331" lvl="1" indent="-176131">
              <a:buFont typeface="Arial" panose="020B0604020202020204" pitchFamily="34" charset="0"/>
              <a:buChar char="•"/>
            </a:pPr>
            <a:r>
              <a:rPr lang="en-US" sz="1200" b="0" i="0" u="none" strike="noStrike" kern="1200" dirty="0">
                <a:solidFill>
                  <a:schemeClr val="tx1"/>
                </a:solidFill>
                <a:effectLst/>
                <a:latin typeface="+mn-lt"/>
                <a:ea typeface="+mn-ea"/>
                <a:cs typeface="+mn-cs"/>
              </a:rPr>
              <a:t>The Good Food Purchasing Policy/Program (GFPP) is a national movement, based in the work of local coalitions, to change the ways food is purchased at institutions to reflect five core values: local economies, environmental sustainability, valued workforce, nutrition and animal welfare.</a:t>
            </a:r>
            <a:endParaRPr lang="en-US" dirty="0">
              <a:latin typeface="Montserrat Light" pitchFamily="50" charset="0"/>
            </a:endParaRPr>
          </a:p>
        </p:txBody>
      </p:sp>
      <p:sp>
        <p:nvSpPr>
          <p:cNvPr id="4" name="Slide Number Placeholder 3"/>
          <p:cNvSpPr>
            <a:spLocks noGrp="1"/>
          </p:cNvSpPr>
          <p:nvPr>
            <p:ph type="sldNum" sz="quarter" idx="10"/>
          </p:nvPr>
        </p:nvSpPr>
        <p:spPr/>
        <p:txBody>
          <a:bodyPr/>
          <a:lstStyle/>
          <a:p>
            <a:fld id="{AFE54C83-C2C1-4905-92E8-CD8709E399D1}" type="slidenum">
              <a:rPr lang="en-US" smtClean="0"/>
              <a:t>2</a:t>
            </a:fld>
            <a:endParaRPr lang="en-US"/>
          </a:p>
        </p:txBody>
      </p:sp>
    </p:spTree>
    <p:extLst>
      <p:ext uri="{BB962C8B-B14F-4D97-AF65-F5344CB8AC3E}">
        <p14:creationId xmlns:p14="http://schemas.microsoft.com/office/powerpoint/2010/main" val="316128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origins of Good Food Purchasing are in Los Angeles, where in early 2000s local communities and their food policy council organized to create a model that could create changes in institutional food spending, hundreds of millions of dollars each year, its also goes through complex systems and regulations that exist around food service. Over years they worked with partners (unions, farmers, health and environmental justice groups) locally and nationally to create a model that was from their perspectives but would have the ability to change institutions.</a:t>
            </a:r>
          </a:p>
          <a:p>
            <a:endParaRPr lang="en-US" dirty="0">
              <a:latin typeface="Montserrat Light" pitchFamily="50" charset="0"/>
            </a:endParaRPr>
          </a:p>
          <a:p>
            <a:r>
              <a:rPr lang="en-US" dirty="0">
                <a:latin typeface="Montserrat Light" pitchFamily="50" charset="0"/>
              </a:rPr>
              <a:t>These impacts that have come as a result of their work with LAUSD and their City govt since policy adoption in 2012, implementation and organizing have created many benefits for local communities.  </a:t>
            </a:r>
          </a:p>
        </p:txBody>
      </p:sp>
      <p:sp>
        <p:nvSpPr>
          <p:cNvPr id="4" name="Slide Number Placeholder 3"/>
          <p:cNvSpPr>
            <a:spLocks noGrp="1"/>
          </p:cNvSpPr>
          <p:nvPr>
            <p:ph type="sldNum" sz="quarter" idx="10"/>
          </p:nvPr>
        </p:nvSpPr>
        <p:spPr/>
        <p:txBody>
          <a:bodyPr/>
          <a:lstStyle/>
          <a:p>
            <a:fld id="{AFE54C83-C2C1-4905-92E8-CD8709E399D1}" type="slidenum">
              <a:rPr lang="en-US" smtClean="0"/>
              <a:t>3</a:t>
            </a:fld>
            <a:endParaRPr lang="en-US"/>
          </a:p>
        </p:txBody>
      </p:sp>
    </p:spTree>
    <p:extLst>
      <p:ext uri="{BB962C8B-B14F-4D97-AF65-F5344CB8AC3E}">
        <p14:creationId xmlns:p14="http://schemas.microsoft.com/office/powerpoint/2010/main" val="208614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core of Good Food Purchasing model is 3 things-an assessment, a set of purchasing standards and policy. Institutions take an assessment each year to evaluate their food purchasing choices. The standards teach institutions and us how to look at what they purchase and guide them towards options that are better for our communities. Some “local purchasing” models only look at a few of these areas but Good Food Purchasing looks at 5 and all equally, as they all impact our communities. Policy adoption helps make changes long lasting and creates accountability.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Together Coalition partners and institutions can better understand </a:t>
            </a:r>
            <a:r>
              <a:rPr lang="en-US" dirty="0" err="1"/>
              <a:t>eachothers</a:t>
            </a:r>
            <a:r>
              <a:rPr lang="en-US" dirty="0"/>
              <a:t> needs, and set goals and make changes in purchases over time.  </a:t>
            </a:r>
          </a:p>
          <a:p>
            <a:endParaRPr lang="en-US" dirty="0"/>
          </a:p>
          <a:p>
            <a:endParaRPr lang="en-US" dirty="0"/>
          </a:p>
        </p:txBody>
      </p:sp>
      <p:sp>
        <p:nvSpPr>
          <p:cNvPr id="4" name="Slide Number Placeholder 3"/>
          <p:cNvSpPr>
            <a:spLocks noGrp="1"/>
          </p:cNvSpPr>
          <p:nvPr>
            <p:ph type="sldNum" sz="quarter" idx="10"/>
          </p:nvPr>
        </p:nvSpPr>
        <p:spPr/>
        <p:txBody>
          <a:bodyPr/>
          <a:lstStyle/>
          <a:p>
            <a:fld id="{AFE54C83-C2C1-4905-92E8-CD8709E399D1}" type="slidenum">
              <a:rPr lang="en-US" smtClean="0"/>
              <a:t>4</a:t>
            </a:fld>
            <a:endParaRPr lang="en-US"/>
          </a:p>
        </p:txBody>
      </p:sp>
    </p:spTree>
    <p:extLst>
      <p:ext uri="{BB962C8B-B14F-4D97-AF65-F5344CB8AC3E}">
        <p14:creationId xmlns:p14="http://schemas.microsoft.com/office/powerpoint/2010/main" val="138721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measurement system, each institution can get up to 5 points per category based on their purchases and the companies they buy from.</a:t>
            </a:r>
          </a:p>
        </p:txBody>
      </p:sp>
      <p:sp>
        <p:nvSpPr>
          <p:cNvPr id="4" name="Slide Number Placeholder 3"/>
          <p:cNvSpPr>
            <a:spLocks noGrp="1"/>
          </p:cNvSpPr>
          <p:nvPr>
            <p:ph type="sldNum" sz="quarter" idx="10"/>
          </p:nvPr>
        </p:nvSpPr>
        <p:spPr/>
        <p:txBody>
          <a:bodyPr/>
          <a:lstStyle/>
          <a:p>
            <a:fld id="{AFE54C83-C2C1-4905-92E8-CD8709E399D1}" type="slidenum">
              <a:rPr lang="en-US" smtClean="0"/>
              <a:t>5</a:t>
            </a:fld>
            <a:endParaRPr lang="en-US"/>
          </a:p>
        </p:txBody>
      </p:sp>
    </p:spTree>
    <p:extLst>
      <p:ext uri="{BB962C8B-B14F-4D97-AF65-F5344CB8AC3E}">
        <p14:creationId xmlns:p14="http://schemas.microsoft.com/office/powerpoint/2010/main" val="4129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p:spPr>
      </p:sp>
      <p:sp>
        <p:nvSpPr>
          <p:cNvPr id="3" name="Notes Placeholder 2"/>
          <p:cNvSpPr>
            <a:spLocks noGrp="1"/>
          </p:cNvSpPr>
          <p:nvPr>
            <p:ph type="body" idx="1"/>
          </p:nvPr>
        </p:nvSpPr>
        <p:spPr/>
        <p:txBody>
          <a:bodyPr/>
          <a:lstStyle/>
          <a:p>
            <a:pPr defTabSz="939363">
              <a:defRPr/>
            </a:pPr>
            <a:r>
              <a:rPr lang="en-US" dirty="0">
                <a:latin typeface="Montserrat Light" pitchFamily="50" charset="0"/>
              </a:rPr>
              <a:t>We use a Star -based system. With a total 25 possible points in each value category (standards and bonus points). This system was created to help institutions and coalitions create measurable goals that can gauge positive impacts for our communities.</a:t>
            </a:r>
          </a:p>
        </p:txBody>
      </p:sp>
      <p:sp>
        <p:nvSpPr>
          <p:cNvPr id="4" name="Slide Number Placeholder 3"/>
          <p:cNvSpPr>
            <a:spLocks noGrp="1"/>
          </p:cNvSpPr>
          <p:nvPr>
            <p:ph type="sldNum" sz="quarter" idx="10"/>
          </p:nvPr>
        </p:nvSpPr>
        <p:spPr/>
        <p:txBody>
          <a:bodyPr/>
          <a:lstStyle/>
          <a:p>
            <a:fld id="{109ADCA5-B03C-4A22-A052-E3F55970CD54}" type="slidenum">
              <a:rPr lang="en-US"/>
              <a:pPr/>
              <a:t>6</a:t>
            </a:fld>
            <a:endParaRPr lang="en-US"/>
          </a:p>
        </p:txBody>
      </p:sp>
    </p:spTree>
    <p:extLst>
      <p:ext uri="{BB962C8B-B14F-4D97-AF65-F5344CB8AC3E}">
        <p14:creationId xmlns:p14="http://schemas.microsoft.com/office/powerpoint/2010/main" val="118504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Our local coalition came together in Nov. 2016 to learn about how different institutions, buy food and how those decision are impacting our different communities. Whether we’re school students, food and factory workers, communities facing hunger and undernourishment, pollution from toxic chemicals and pesticides, farmers and farm workers, its important to understand how the system impacts us and what the mechanisms for change (contracts, operational procedures, policy, relationships,) are and how to use them for good. We’ve learned a lot and we still are learning.</a:t>
            </a:r>
          </a:p>
          <a:p>
            <a:pPr marL="0" indent="0">
              <a:buFont typeface="Arial" panose="020B0604020202020204" pitchFamily="34" charset="0"/>
              <a:buNone/>
            </a:pPr>
            <a:r>
              <a:rPr lang="en-US" dirty="0"/>
              <a:t> –Our coalitions purpose is to bring people together to understand how institutions work and to work together to make changes in policy and procedure that are meaningful for our communities. </a:t>
            </a:r>
            <a:endParaRPr lang="en-US" sz="1200" dirty="0">
              <a:solidFill>
                <a:srgbClr val="FFFFFF"/>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rPr>
              <a:t>More local produce and products purchased,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rPr>
              <a:t>better working conditions for food factory workers,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rPr>
              <a:t>less toxic chemicals in our foods and our communities,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rPr>
              <a:t>healthier and better tasting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FFFFFF"/>
                </a:solidFill>
              </a:rPr>
              <a:t>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FFFFFF"/>
              </a:solidFill>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AC78EF2-D0E8-4AC9-B28C-EC09A1F6F4D4}" type="slidenum">
              <a:rPr lang="en-US" smtClean="0"/>
              <a:t>7</a:t>
            </a:fld>
            <a:endParaRPr lang="en-US"/>
          </a:p>
        </p:txBody>
      </p:sp>
    </p:spTree>
    <p:extLst>
      <p:ext uri="{BB962C8B-B14F-4D97-AF65-F5344CB8AC3E}">
        <p14:creationId xmlns:p14="http://schemas.microsoft.com/office/powerpoint/2010/main" val="15073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Light" pitchFamily="50" charset="0"/>
              </a:rPr>
              <a:t>The power of this Good Food Purchasing movement is based in local coalitions and supported by national partners.  Local Coalition partners have made formal commitment to GFPP work in the Twin Cities and MN.  Stakeholder Organizations are those who were part of our initial meetings and goals setting but have yet to sign-on formally.  National partners provide significant resources and tech assistance to help us achieve our goals.</a:t>
            </a:r>
          </a:p>
        </p:txBody>
      </p:sp>
      <p:sp>
        <p:nvSpPr>
          <p:cNvPr id="4" name="Slide Number Placeholder 3"/>
          <p:cNvSpPr>
            <a:spLocks noGrp="1"/>
          </p:cNvSpPr>
          <p:nvPr>
            <p:ph type="sldNum" sz="quarter" idx="10"/>
          </p:nvPr>
        </p:nvSpPr>
        <p:spPr/>
        <p:txBody>
          <a:bodyPr/>
          <a:lstStyle/>
          <a:p>
            <a:fld id="{AFE54C83-C2C1-4905-92E8-CD8709E399D1}" type="slidenum">
              <a:rPr lang="en-US" smtClean="0"/>
              <a:t>8</a:t>
            </a:fld>
            <a:endParaRPr lang="en-US"/>
          </a:p>
        </p:txBody>
      </p:sp>
    </p:spTree>
    <p:extLst>
      <p:ext uri="{BB962C8B-B14F-4D97-AF65-F5344CB8AC3E}">
        <p14:creationId xmlns:p14="http://schemas.microsoft.com/office/powerpoint/2010/main" val="102205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We’ve been talking a lot about Racial and Social Equity with coalitions in other cities and with our communities here, we’re hearing about issues around access, the loss of culture and traditions, hunger and undernourishment in rural and urban communities, and we know that these inequities aren’t accidental.  They are the result of intentional policies put into place over hundreds of years.   Like most big systems, our food systems have largely been created to serve a tiny minority of ultra elite people and corporations with immense power, corporate and governmental control.  Race and social constructs, policies and procedures have been used to oppress people all throughout the history of our food system and so we must acknowledge them and understand them in order to change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embrace a racial equity framework: </a:t>
            </a:r>
          </a:p>
          <a:p>
            <a:r>
              <a:rPr lang="en-US" dirty="0"/>
              <a:t>Use the Food Equity Timeline to have some shared knowledge about the history of our food system, the intentionally oppressive policies and decisions that created inequities as well as the legacy of resistance and resilience of indigenous and communities of color in order to change the trajectory.  </a:t>
            </a:r>
          </a:p>
          <a:p>
            <a:r>
              <a:rPr lang="en-US" dirty="0"/>
              <a:t>How do we know what equity in food and health means? We’re not doing food policy work in a vacuum. Its essential to understand how indigenous and POC relationships with these things have been broken and provide guidance for when we talk about creating equity in our food system—it is the restoration and repairing of those relationships and mechanisms. </a:t>
            </a:r>
          </a:p>
          <a:p>
            <a:endParaRPr lang="en-US" dirty="0"/>
          </a:p>
          <a:p>
            <a:r>
              <a:rPr lang="en-US" sz="1200" kern="1200" dirty="0">
                <a:solidFill>
                  <a:schemeClr val="tx1"/>
                </a:solidFill>
                <a:effectLst/>
                <a:latin typeface="+mn-lt"/>
                <a:ea typeface="+mn-ea"/>
                <a:cs typeface="+mn-cs"/>
              </a:rPr>
              <a:t>We’re thinking about the GFPP standards and beyond them for what speaks to our communities, not just orienting our goals, objections, events and activities around the institution we’re working with.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Chicago’s GFPP coalition is making some amazing gains through policy around land use and targeting economic development to address racial economic disparities.  They adopted the policy it at the City and Cook County levels and now are implementing it in public schools, parks, at the county jails, and other institutions that fall under those govt level purviews.</a:t>
            </a:r>
            <a:endParaRPr lang="en-US" dirty="0"/>
          </a:p>
        </p:txBody>
      </p:sp>
      <p:sp>
        <p:nvSpPr>
          <p:cNvPr id="4" name="Slide Number Placeholder 3"/>
          <p:cNvSpPr>
            <a:spLocks noGrp="1"/>
          </p:cNvSpPr>
          <p:nvPr>
            <p:ph type="sldNum" sz="quarter" idx="5"/>
          </p:nvPr>
        </p:nvSpPr>
        <p:spPr/>
        <p:txBody>
          <a:bodyPr/>
          <a:lstStyle/>
          <a:p>
            <a:fld id="{FD6905D9-9855-4E13-8168-08ECA512B41C}" type="slidenum">
              <a:rPr lang="en-US" smtClean="0"/>
              <a:t>9</a:t>
            </a:fld>
            <a:endParaRPr lang="en-US"/>
          </a:p>
        </p:txBody>
      </p:sp>
    </p:spTree>
    <p:extLst>
      <p:ext uri="{BB962C8B-B14F-4D97-AF65-F5344CB8AC3E}">
        <p14:creationId xmlns:p14="http://schemas.microsoft.com/office/powerpoint/2010/main" val="177509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9439-BD1B-4E82-AF2E-5AB9B2100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4D34D-5BAA-4567-8AB2-729CDEBDF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2F0E3-6885-401D-8886-D5107E680B45}"/>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5" name="Footer Placeholder 4">
            <a:extLst>
              <a:ext uri="{FF2B5EF4-FFF2-40B4-BE49-F238E27FC236}">
                <a16:creationId xmlns:a16="http://schemas.microsoft.com/office/drawing/2014/main" id="{4634641C-8791-4836-AA4A-9F0028A6D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9083A-FBE0-4E63-8F9D-931BBE833A70}"/>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288877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BFD0-BB10-4C68-9DFE-3B506A1D72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28B3E-F000-4231-9458-C52CBDB0FA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5D938-1A6B-4088-98BD-204666671D1E}"/>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5" name="Footer Placeholder 4">
            <a:extLst>
              <a:ext uri="{FF2B5EF4-FFF2-40B4-BE49-F238E27FC236}">
                <a16:creationId xmlns:a16="http://schemas.microsoft.com/office/drawing/2014/main" id="{12561639-812C-43C5-8BF1-41E71E0AB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1C8249-0065-4C94-91DE-0CB75BE0A457}"/>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212379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6A55B-A3A7-4500-9D9F-530D9B116B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F87527-36A4-4CAC-B7AD-238DADC224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A726F-36EF-4794-AA43-965147F799CE}"/>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5" name="Footer Placeholder 4">
            <a:extLst>
              <a:ext uri="{FF2B5EF4-FFF2-40B4-BE49-F238E27FC236}">
                <a16:creationId xmlns:a16="http://schemas.microsoft.com/office/drawing/2014/main" id="{E4BF70D2-2817-4604-BB94-28F4D2DE9C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41A39-9275-4132-9212-9D76C1193BF4}"/>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3089394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B80C-B996-4D7E-AC4E-C1079E2DA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33AD2-5282-456B-82D3-FE67BEAE11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FEE11A-5ABB-4628-9CCB-51D99A362B90}"/>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5" name="Footer Placeholder 4">
            <a:extLst>
              <a:ext uri="{FF2B5EF4-FFF2-40B4-BE49-F238E27FC236}">
                <a16:creationId xmlns:a16="http://schemas.microsoft.com/office/drawing/2014/main" id="{DB9531EA-54B2-4521-83C2-0519876F2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89B73-9B2E-44EF-9501-36D1D11D60C8}"/>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247002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C7049-CDB4-47A0-B130-96E2CEC96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9FCFCA-2C29-4B03-8681-7774643D14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20CD80-20F9-4F14-89BE-9C07985F9AE5}"/>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5" name="Footer Placeholder 4">
            <a:extLst>
              <a:ext uri="{FF2B5EF4-FFF2-40B4-BE49-F238E27FC236}">
                <a16:creationId xmlns:a16="http://schemas.microsoft.com/office/drawing/2014/main" id="{2E375E51-73E0-4709-983E-28D2DAC22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949B3-656B-48C1-8E77-287E3DDD64B3}"/>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230278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A88A7-6BF5-4A4B-AE82-37329FEB53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FB803-8D85-4BD5-AB71-4E7261649A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C518C1-74EF-4FB3-B576-9710BC40F7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050C70-5770-411E-A880-7FC87CC50916}"/>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6" name="Footer Placeholder 5">
            <a:extLst>
              <a:ext uri="{FF2B5EF4-FFF2-40B4-BE49-F238E27FC236}">
                <a16:creationId xmlns:a16="http://schemas.microsoft.com/office/drawing/2014/main" id="{0C3794E3-4682-4599-AA9C-A85D7AA05E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D04736-4787-451E-89B4-4C6AC5FF267E}"/>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71095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6375-54AD-4673-857E-CCAB306A3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92DD00-55C3-427B-A135-F38FCA19D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E5E8E8-A1FF-425E-823C-9B95C05F60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560514-A395-44DA-B4C3-6C5354B54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0811C6-A7E9-4A17-AFEC-629F4FC08C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931E19-1E84-432D-A910-57486F771055}"/>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8" name="Footer Placeholder 7">
            <a:extLst>
              <a:ext uri="{FF2B5EF4-FFF2-40B4-BE49-F238E27FC236}">
                <a16:creationId xmlns:a16="http://schemas.microsoft.com/office/drawing/2014/main" id="{ADD5F204-B5CA-47F2-AD1E-D1347175B5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041D09-5EAD-477A-ACBA-B0C81BA117FF}"/>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259475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5DE6-4A76-4C81-B683-962A722219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49A931-9E23-4476-BA66-E55FFD7555BC}"/>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4" name="Footer Placeholder 3">
            <a:extLst>
              <a:ext uri="{FF2B5EF4-FFF2-40B4-BE49-F238E27FC236}">
                <a16:creationId xmlns:a16="http://schemas.microsoft.com/office/drawing/2014/main" id="{8684B16B-60A4-4F10-9612-7C37DE17F7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289921-82C5-4ABF-928E-B06C9AC3E7C1}"/>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428703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D36F3-4939-406D-8FE2-D0AC35EC0DC7}"/>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3" name="Footer Placeholder 2">
            <a:extLst>
              <a:ext uri="{FF2B5EF4-FFF2-40B4-BE49-F238E27FC236}">
                <a16:creationId xmlns:a16="http://schemas.microsoft.com/office/drawing/2014/main" id="{8BE12396-8AAB-4BEF-999D-35E3911B79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DA6336-7FB6-4315-81BB-73EBA645E800}"/>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255239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ED1DD-1B15-4D52-BC11-CDBBC8F47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54AFB1-B495-4EF3-B320-EF7529CB1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48ADB-5D64-416C-8763-F20C3A87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685D86-72D2-480E-82D4-1128B88FC55E}"/>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6" name="Footer Placeholder 5">
            <a:extLst>
              <a:ext uri="{FF2B5EF4-FFF2-40B4-BE49-F238E27FC236}">
                <a16:creationId xmlns:a16="http://schemas.microsoft.com/office/drawing/2014/main" id="{57BC3E83-F644-4F10-AA9D-0EBA3C24D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93AD75-6ADA-498D-8FD5-66257D5EEA3A}"/>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154801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E10D-CFF1-4F60-A928-BC609C4E72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9E774C-1C58-43D3-8563-3D741CD607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8AD7B9-309E-4D4C-9658-BEC3C6287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5967F4-2502-4AE6-8C00-F0378E2EAEB6}"/>
              </a:ext>
            </a:extLst>
          </p:cNvPr>
          <p:cNvSpPr>
            <a:spLocks noGrp="1"/>
          </p:cNvSpPr>
          <p:nvPr>
            <p:ph type="dt" sz="half" idx="10"/>
          </p:nvPr>
        </p:nvSpPr>
        <p:spPr/>
        <p:txBody>
          <a:bodyPr/>
          <a:lstStyle/>
          <a:p>
            <a:fld id="{32F48FCE-F0A2-4F59-8D8A-5AE42F0E2A05}" type="datetimeFigureOut">
              <a:rPr lang="en-US" smtClean="0"/>
              <a:t>12/29/2018</a:t>
            </a:fld>
            <a:endParaRPr lang="en-US"/>
          </a:p>
        </p:txBody>
      </p:sp>
      <p:sp>
        <p:nvSpPr>
          <p:cNvPr id="6" name="Footer Placeholder 5">
            <a:extLst>
              <a:ext uri="{FF2B5EF4-FFF2-40B4-BE49-F238E27FC236}">
                <a16:creationId xmlns:a16="http://schemas.microsoft.com/office/drawing/2014/main" id="{87AAC2C7-A12E-454C-8E42-A7005DBF02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0D4C4-7545-4462-A611-26B4C0658731}"/>
              </a:ext>
            </a:extLst>
          </p:cNvPr>
          <p:cNvSpPr>
            <a:spLocks noGrp="1"/>
          </p:cNvSpPr>
          <p:nvPr>
            <p:ph type="sldNum" sz="quarter" idx="12"/>
          </p:nvPr>
        </p:nvSpPr>
        <p:spPr/>
        <p:txBody>
          <a:bodyPr/>
          <a:lstStyle/>
          <a:p>
            <a:fld id="{1D779C2F-99E3-4761-977A-D2344A96F354}" type="slidenum">
              <a:rPr lang="en-US" smtClean="0"/>
              <a:t>‹#›</a:t>
            </a:fld>
            <a:endParaRPr lang="en-US"/>
          </a:p>
        </p:txBody>
      </p:sp>
    </p:spTree>
    <p:extLst>
      <p:ext uri="{BB962C8B-B14F-4D97-AF65-F5344CB8AC3E}">
        <p14:creationId xmlns:p14="http://schemas.microsoft.com/office/powerpoint/2010/main" val="1448555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B0EEAC-172D-496F-8341-358389A52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2C3E55-5B96-4655-B986-A86988C41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AAFB1-F8B5-4FBE-B8E3-7D44718151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48FCE-F0A2-4F59-8D8A-5AE42F0E2A05}" type="datetimeFigureOut">
              <a:rPr lang="en-US" smtClean="0"/>
              <a:t>12/29/2018</a:t>
            </a:fld>
            <a:endParaRPr lang="en-US"/>
          </a:p>
        </p:txBody>
      </p:sp>
      <p:sp>
        <p:nvSpPr>
          <p:cNvPr id="5" name="Footer Placeholder 4">
            <a:extLst>
              <a:ext uri="{FF2B5EF4-FFF2-40B4-BE49-F238E27FC236}">
                <a16:creationId xmlns:a16="http://schemas.microsoft.com/office/drawing/2014/main" id="{B87E9538-D4B9-4340-A246-4DBDCC6A5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2CFF9A-018B-4079-BEE8-271B1CAB6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79C2F-99E3-4761-977A-D2344A96F354}" type="slidenum">
              <a:rPr lang="en-US" smtClean="0"/>
              <a:t>‹#›</a:t>
            </a:fld>
            <a:endParaRPr lang="en-US"/>
          </a:p>
        </p:txBody>
      </p:sp>
    </p:spTree>
    <p:extLst>
      <p:ext uri="{BB962C8B-B14F-4D97-AF65-F5344CB8AC3E}">
        <p14:creationId xmlns:p14="http://schemas.microsoft.com/office/powerpoint/2010/main" val="1172428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000" b="1" kern="1200">
                <a:solidFill>
                  <a:srgbClr val="FFFFFF"/>
                </a:solidFill>
                <a:latin typeface="+mj-lt"/>
                <a:ea typeface="+mj-ea"/>
                <a:cs typeface="+mj-cs"/>
              </a:rPr>
              <a:t>Good Food Purchasing Twin Cities, MN: Creating Equity through Food Purchasing </a:t>
            </a:r>
          </a:p>
        </p:txBody>
      </p:sp>
      <p:pic>
        <p:nvPicPr>
          <p:cNvPr id="7" name="Picture 6" descr="GFPPTextLogo-NoBackground-WEB.png"/>
          <p:cNvPicPr>
            <a:picLocks noChangeAspect="1"/>
          </p:cNvPicPr>
          <p:nvPr/>
        </p:nvPicPr>
        <p:blipFill>
          <a:blip r:embed="rId3"/>
          <a:stretch>
            <a:fillRect/>
          </a:stretch>
        </p:blipFill>
        <p:spPr>
          <a:xfrm>
            <a:off x="4038600" y="1270846"/>
            <a:ext cx="7188199" cy="4312919"/>
          </a:xfrm>
          <a:prstGeom prst="rect">
            <a:avLst/>
          </a:prstGeom>
        </p:spPr>
      </p:pic>
    </p:spTree>
    <p:extLst>
      <p:ext uri="{BB962C8B-B14F-4D97-AF65-F5344CB8AC3E}">
        <p14:creationId xmlns:p14="http://schemas.microsoft.com/office/powerpoint/2010/main" val="286792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group of people in a park&#10;&#10;Description automatically generated">
            <a:extLst>
              <a:ext uri="{FF2B5EF4-FFF2-40B4-BE49-F238E27FC236}">
                <a16:creationId xmlns:a16="http://schemas.microsoft.com/office/drawing/2014/main" id="{73CFF123-1FC1-4AAF-A25E-0BD3F30038D1}"/>
              </a:ext>
            </a:extLst>
          </p:cNvPr>
          <p:cNvPicPr>
            <a:picLocks noGrp="1" noChangeAspect="1"/>
          </p:cNvPicPr>
          <p:nvPr>
            <p:ph sz="half" idx="2"/>
          </p:nvPr>
        </p:nvPicPr>
        <p:blipFill rotWithShape="1">
          <a:blip r:embed="rId3">
            <a:alphaModFix/>
            <a:extLst>
              <a:ext uri="{28A0092B-C50C-407E-A947-70E740481C1C}">
                <a14:useLocalDpi xmlns:a14="http://schemas.microsoft.com/office/drawing/2010/main" val="0"/>
              </a:ext>
            </a:extLst>
          </a:blip>
          <a:srcRect r="19560" b="1"/>
          <a:stretch/>
        </p:blipFill>
        <p:spPr>
          <a:xfrm rot="5400000">
            <a:off x="5565619" y="231924"/>
            <a:ext cx="6858000" cy="6394152"/>
          </a:xfrm>
          <a:prstGeom prst="rect">
            <a:avLst/>
          </a:prstGeom>
        </p:spPr>
      </p:pic>
      <p:pic>
        <p:nvPicPr>
          <p:cNvPr id="12" name="Picture 1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CEC7D993-A727-42B5-9F1F-F9819BF77FDE}"/>
              </a:ext>
            </a:extLst>
          </p:cNvPr>
          <p:cNvSpPr>
            <a:spLocks noGrp="1"/>
          </p:cNvSpPr>
          <p:nvPr>
            <p:ph type="title"/>
          </p:nvPr>
        </p:nvSpPr>
        <p:spPr>
          <a:xfrm>
            <a:off x="804998" y="798445"/>
            <a:ext cx="4803636" cy="1311664"/>
          </a:xfrm>
          <a:solidFill>
            <a:schemeClr val="accent6"/>
          </a:solidFill>
        </p:spPr>
        <p:txBody>
          <a:bodyPr vert="horz" lIns="91440" tIns="45720" rIns="91440" bIns="45720" rtlCol="0" anchor="ctr">
            <a:normAutofit/>
          </a:bodyPr>
          <a:lstStyle/>
          <a:p>
            <a:r>
              <a:rPr lang="en-US" b="1" dirty="0">
                <a:solidFill>
                  <a:srgbClr val="000000"/>
                </a:solidFill>
              </a:rPr>
              <a:t>We want to invest in institutions that . . .</a:t>
            </a:r>
          </a:p>
        </p:txBody>
      </p:sp>
      <p:sp>
        <p:nvSpPr>
          <p:cNvPr id="3" name="Content Placeholder 2">
            <a:extLst>
              <a:ext uri="{FF2B5EF4-FFF2-40B4-BE49-F238E27FC236}">
                <a16:creationId xmlns:a16="http://schemas.microsoft.com/office/drawing/2014/main" id="{6BCFE1A6-D17D-4D26-8E9E-AA6A7A973FF0}"/>
              </a:ext>
            </a:extLst>
          </p:cNvPr>
          <p:cNvSpPr>
            <a:spLocks noGrp="1"/>
          </p:cNvSpPr>
          <p:nvPr>
            <p:ph sz="half" idx="1"/>
          </p:nvPr>
        </p:nvSpPr>
        <p:spPr>
          <a:xfrm>
            <a:off x="804997" y="2361353"/>
            <a:ext cx="4706803" cy="3788830"/>
          </a:xfrm>
          <a:solidFill>
            <a:schemeClr val="accent6"/>
          </a:solidFill>
        </p:spPr>
        <p:txBody>
          <a:bodyPr vert="horz" lIns="91440" tIns="45720" rIns="91440" bIns="45720" rtlCol="0" anchor="ctr">
            <a:normAutofit/>
          </a:bodyPr>
          <a:lstStyle/>
          <a:p>
            <a:pPr fontAlgn="base"/>
            <a:r>
              <a:rPr lang="en-US" sz="1900" b="1">
                <a:solidFill>
                  <a:srgbClr val="000000"/>
                </a:solidFill>
              </a:rPr>
              <a:t>Stand for healthy, nutritious and culturally appropriate foods</a:t>
            </a:r>
            <a:r>
              <a:rPr lang="en-US" sz="1900">
                <a:solidFill>
                  <a:srgbClr val="000000"/>
                </a:solidFill>
              </a:rPr>
              <a:t> </a:t>
            </a:r>
          </a:p>
          <a:p>
            <a:pPr fontAlgn="base"/>
            <a:r>
              <a:rPr lang="en-US" sz="1900" b="1">
                <a:solidFill>
                  <a:srgbClr val="000000"/>
                </a:solidFill>
              </a:rPr>
              <a:t>Stand for local farmers and local food businesses</a:t>
            </a:r>
            <a:r>
              <a:rPr lang="en-US" sz="1900">
                <a:solidFill>
                  <a:srgbClr val="000000"/>
                </a:solidFill>
              </a:rPr>
              <a:t>. </a:t>
            </a:r>
          </a:p>
          <a:p>
            <a:pPr fontAlgn="base"/>
            <a:r>
              <a:rPr lang="en-US" sz="1900" b="1">
                <a:solidFill>
                  <a:srgbClr val="000000"/>
                </a:solidFill>
              </a:rPr>
              <a:t>Stand for Rights for Food and farm Workers</a:t>
            </a:r>
            <a:r>
              <a:rPr lang="en-US" sz="1900">
                <a:solidFill>
                  <a:srgbClr val="000000"/>
                </a:solidFill>
              </a:rPr>
              <a:t>. </a:t>
            </a:r>
          </a:p>
          <a:p>
            <a:pPr fontAlgn="base"/>
            <a:r>
              <a:rPr lang="en-US" sz="1900" b="1">
                <a:solidFill>
                  <a:srgbClr val="000000"/>
                </a:solidFill>
              </a:rPr>
              <a:t>Stand for sustainable farming and the removal of toxins from our foods and food chain</a:t>
            </a:r>
            <a:r>
              <a:rPr lang="en-US" sz="1900">
                <a:solidFill>
                  <a:srgbClr val="000000"/>
                </a:solidFill>
              </a:rPr>
              <a:t>.     </a:t>
            </a:r>
          </a:p>
          <a:p>
            <a:pPr fontAlgn="base"/>
            <a:r>
              <a:rPr lang="en-US" sz="1900" b="1">
                <a:solidFill>
                  <a:srgbClr val="000000"/>
                </a:solidFill>
              </a:rPr>
              <a:t>Stand for local decision making and transparency in decisions that impact our communities.</a:t>
            </a:r>
            <a:r>
              <a:rPr lang="en-US" sz="1900">
                <a:solidFill>
                  <a:srgbClr val="000000"/>
                </a:solidFill>
              </a:rPr>
              <a:t> </a:t>
            </a:r>
          </a:p>
        </p:txBody>
      </p:sp>
    </p:spTree>
    <p:extLst>
      <p:ext uri="{BB962C8B-B14F-4D97-AF65-F5344CB8AC3E}">
        <p14:creationId xmlns:p14="http://schemas.microsoft.com/office/powerpoint/2010/main" val="237137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descr="https://lh4.googleusercontent.com/ido7ueVylSB7Ta0XXhMxzDH0ExkE1Z63t4oTJ-pH5VkqD_tvlQKueHFXv4jKbUf64OX8m1YRTczoTJKkILGshiDeB6ROo0U4bkv5_5OEhPHvUZChVRn9IRoVO0Iz_HBzx24weCKT5C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760" y="224986"/>
            <a:ext cx="9918065" cy="616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11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5772" y="-175996"/>
            <a:ext cx="12192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5" y="3971925"/>
            <a:ext cx="6412960" cy="2528985"/>
          </a:xfrm>
          <a:prstGeom prst="rect">
            <a:avLst/>
          </a:prstGeom>
        </p:spPr>
      </p:pic>
      <p:sp>
        <p:nvSpPr>
          <p:cNvPr id="10" name="TextBox 9"/>
          <p:cNvSpPr txBox="1"/>
          <p:nvPr/>
        </p:nvSpPr>
        <p:spPr>
          <a:xfrm>
            <a:off x="814387" y="419735"/>
            <a:ext cx="9729787" cy="4185761"/>
          </a:xfrm>
          <a:prstGeom prst="rect">
            <a:avLst/>
          </a:prstGeom>
          <a:noFill/>
        </p:spPr>
        <p:txBody>
          <a:bodyPr wrap="square" rtlCol="0">
            <a:spAutoFit/>
          </a:bodyPr>
          <a:lstStyle/>
          <a:p>
            <a:pPr algn="ctr"/>
            <a:r>
              <a:rPr lang="en-US" sz="3600" b="1" dirty="0"/>
              <a:t>Contact Good Food Purchasing Policy Twin Cities Coalition</a:t>
            </a:r>
          </a:p>
          <a:p>
            <a:pPr algn="ctr"/>
            <a:endParaRPr lang="en-US" sz="3600" b="1" dirty="0"/>
          </a:p>
          <a:p>
            <a:r>
              <a:rPr lang="en-US" sz="2800" b="1" dirty="0"/>
              <a:t>Contact: Zoe Hollomon, Coalition Organizer</a:t>
            </a:r>
          </a:p>
          <a:p>
            <a:r>
              <a:rPr lang="en-US" sz="2800" b="1" dirty="0"/>
              <a:t>Email: 	gfpptwincities@gmail.com</a:t>
            </a:r>
          </a:p>
          <a:p>
            <a:r>
              <a:rPr lang="en-US" sz="2800" b="1" dirty="0"/>
              <a:t>Phone: 	716-444-6872 </a:t>
            </a:r>
          </a:p>
          <a:p>
            <a:r>
              <a:rPr lang="en-US" sz="2800" b="1" dirty="0"/>
              <a:t>Facebook: 	@GFPPTC</a:t>
            </a:r>
          </a:p>
          <a:p>
            <a:r>
              <a:rPr lang="en-US" sz="2800" b="1" dirty="0"/>
              <a:t>Web:  	goodfoodcities.org</a:t>
            </a:r>
          </a:p>
          <a:p>
            <a:endParaRPr lang="en-US" dirty="0"/>
          </a:p>
        </p:txBody>
      </p:sp>
    </p:spTree>
    <p:extLst>
      <p:ext uri="{BB962C8B-B14F-4D97-AF65-F5344CB8AC3E}">
        <p14:creationId xmlns:p14="http://schemas.microsoft.com/office/powerpoint/2010/main" val="234129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FPP Values 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49533"/>
          </a:xfrm>
          <a:prstGeom prst="rect">
            <a:avLst/>
          </a:prstGeom>
        </p:spPr>
      </p:pic>
    </p:spTree>
    <p:extLst>
      <p:ext uri="{BB962C8B-B14F-4D97-AF65-F5344CB8AC3E}">
        <p14:creationId xmlns:p14="http://schemas.microsoft.com/office/powerpoint/2010/main" val="7367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972" y="-4668"/>
            <a:ext cx="12261972" cy="6968176"/>
          </a:xfrm>
        </p:spPr>
      </p:pic>
    </p:spTree>
    <p:extLst>
      <p:ext uri="{BB962C8B-B14F-4D97-AF65-F5344CB8AC3E}">
        <p14:creationId xmlns:p14="http://schemas.microsoft.com/office/powerpoint/2010/main" val="345497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617" y="146462"/>
            <a:ext cx="11636765" cy="6565075"/>
          </a:xfrm>
        </p:spPr>
      </p:pic>
      <p:sp>
        <p:nvSpPr>
          <p:cNvPr id="6" name="Rectangle 5"/>
          <p:cNvSpPr/>
          <p:nvPr/>
        </p:nvSpPr>
        <p:spPr>
          <a:xfrm>
            <a:off x="5977217" y="3244334"/>
            <a:ext cx="237566" cy="369332"/>
          </a:xfrm>
          <a:prstGeom prst="rect">
            <a:avLst/>
          </a:prstGeom>
        </p:spPr>
        <p:txBody>
          <a:bodyPr wrap="none">
            <a:spAutoFit/>
          </a:bodyPr>
          <a:lstStyle/>
          <a:p>
            <a:r>
              <a:rPr lang="en-US" dirty="0"/>
              <a:t> </a:t>
            </a:r>
          </a:p>
        </p:txBody>
      </p:sp>
      <p:sp>
        <p:nvSpPr>
          <p:cNvPr id="7" name="Rectangle 6"/>
          <p:cNvSpPr/>
          <p:nvPr/>
        </p:nvSpPr>
        <p:spPr>
          <a:xfrm>
            <a:off x="3048000" y="3105835"/>
            <a:ext cx="6096000" cy="646331"/>
          </a:xfrm>
          <a:prstGeom prst="rect">
            <a:avLst/>
          </a:prstGeom>
        </p:spPr>
        <p:txBody>
          <a:bodyPr>
            <a:spAutoFit/>
          </a:bodyPr>
          <a:lstStyle/>
          <a:p>
            <a:r>
              <a:rPr lang="en-US" dirty="0"/>
              <a:t> </a:t>
            </a:r>
            <a:br>
              <a:rPr lang="en-US" dirty="0"/>
            </a:br>
            <a:endParaRPr lang="en-US" dirty="0"/>
          </a:p>
        </p:txBody>
      </p:sp>
    </p:spTree>
    <p:extLst>
      <p:ext uri="{BB962C8B-B14F-4D97-AF65-F5344CB8AC3E}">
        <p14:creationId xmlns:p14="http://schemas.microsoft.com/office/powerpoint/2010/main" val="110836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0219" y="0"/>
            <a:ext cx="10671562" cy="6858000"/>
          </a:xfrm>
        </p:spPr>
      </p:pic>
    </p:spTree>
    <p:extLst>
      <p:ext uri="{BB962C8B-B14F-4D97-AF65-F5344CB8AC3E}">
        <p14:creationId xmlns:p14="http://schemas.microsoft.com/office/powerpoint/2010/main" val="309413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28600"/>
            <a:ext cx="12395200" cy="8058015"/>
          </a:xfrm>
          <a:prstGeom prst="rect">
            <a:avLst/>
          </a:prstGeom>
        </p:spPr>
      </p:pic>
    </p:spTree>
    <p:extLst>
      <p:ext uri="{BB962C8B-B14F-4D97-AF65-F5344CB8AC3E}">
        <p14:creationId xmlns:p14="http://schemas.microsoft.com/office/powerpoint/2010/main" val="260933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5E57B-B97B-491E-BB55-2B28B81DF740}"/>
              </a:ext>
            </a:extLst>
          </p:cNvPr>
          <p:cNvSpPr>
            <a:spLocks noGrp="1"/>
          </p:cNvSpPr>
          <p:nvPr>
            <p:ph type="title"/>
          </p:nvPr>
        </p:nvSpPr>
        <p:spPr>
          <a:xfrm>
            <a:off x="6491653" y="3799272"/>
            <a:ext cx="5193748" cy="637124"/>
          </a:xfrm>
        </p:spPr>
        <p:txBody>
          <a:bodyPr>
            <a:normAutofit/>
          </a:bodyPr>
          <a:lstStyle/>
          <a:p>
            <a:r>
              <a:rPr lang="en-US" sz="3200">
                <a:solidFill>
                  <a:srgbClr val="FFFFFF"/>
                </a:solidFill>
              </a:rPr>
              <a:t>Good Food Purchasing TC/MN</a:t>
            </a:r>
            <a:endParaRPr lang="en-US" sz="3200" dirty="0">
              <a:solidFill>
                <a:srgbClr val="FFFFFF"/>
              </a:solidFill>
            </a:endParaRPr>
          </a:p>
        </p:txBody>
      </p:sp>
      <p:sp>
        <p:nvSpPr>
          <p:cNvPr id="13" name="Content Placeholder 12">
            <a:extLst>
              <a:ext uri="{FF2B5EF4-FFF2-40B4-BE49-F238E27FC236}">
                <a16:creationId xmlns:a16="http://schemas.microsoft.com/office/drawing/2014/main" id="{E89403FE-FFF2-4554-A0A9-5A0ABFCF3105}"/>
              </a:ext>
            </a:extLst>
          </p:cNvPr>
          <p:cNvSpPr>
            <a:spLocks noGrp="1"/>
          </p:cNvSpPr>
          <p:nvPr>
            <p:ph idx="1"/>
          </p:nvPr>
        </p:nvSpPr>
        <p:spPr>
          <a:xfrm>
            <a:off x="6479648" y="4510585"/>
            <a:ext cx="5366610" cy="1758732"/>
          </a:xfrm>
        </p:spPr>
        <p:txBody>
          <a:bodyPr>
            <a:normAutofit fontScale="92500" lnSpcReduction="10000"/>
          </a:bodyPr>
          <a:lstStyle/>
          <a:p>
            <a:r>
              <a:rPr lang="en-US" sz="2000" dirty="0">
                <a:solidFill>
                  <a:srgbClr val="FFFFFF"/>
                </a:solidFill>
              </a:rPr>
              <a:t>Est in 2016</a:t>
            </a:r>
          </a:p>
          <a:p>
            <a:r>
              <a:rPr lang="en-US" sz="2000" dirty="0">
                <a:solidFill>
                  <a:srgbClr val="FFFFFF"/>
                </a:solidFill>
              </a:rPr>
              <a:t>Exploring Food Purchasing at Institutions and impacts in our communities</a:t>
            </a:r>
          </a:p>
          <a:p>
            <a:r>
              <a:rPr lang="en-US" sz="2000" dirty="0">
                <a:solidFill>
                  <a:srgbClr val="FFFFFF"/>
                </a:solidFill>
              </a:rPr>
              <a:t>Purpose: Bring people together to make changes in spending that are meaningful to our communities.</a:t>
            </a:r>
          </a:p>
          <a:p>
            <a:endParaRPr lang="en-US" sz="2000" dirty="0">
              <a:solidFill>
                <a:srgbClr val="FFFFFF"/>
              </a:solidFill>
            </a:endParaRPr>
          </a:p>
        </p:txBody>
      </p:sp>
      <p:pic>
        <p:nvPicPr>
          <p:cNvPr id="4" name="Content Placeholder 7" descr="A boy sitting in front of a computer&#10;&#10;Description automatically generated">
            <a:extLst>
              <a:ext uri="{FF2B5EF4-FFF2-40B4-BE49-F238E27FC236}">
                <a16:creationId xmlns:a16="http://schemas.microsoft.com/office/drawing/2014/main" id="{644E6A3D-1EFF-4B09-803F-1D745B88A3AC}"/>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3601" r="-5" b="10972"/>
          <a:stretch/>
        </p:blipFill>
        <p:spPr>
          <a:xfrm>
            <a:off x="0" y="0"/>
            <a:ext cx="2970213" cy="3382963"/>
          </a:xfrm>
          <a:prstGeom prst="rect">
            <a:avLst/>
          </a:prstGeom>
        </p:spPr>
      </p:pic>
      <p:pic>
        <p:nvPicPr>
          <p:cNvPr id="8" name="Content Placeholder 6" descr="A person holding a sign&#10;&#10;Description automatically generated">
            <a:extLst>
              <a:ext uri="{FF2B5EF4-FFF2-40B4-BE49-F238E27FC236}">
                <a16:creationId xmlns:a16="http://schemas.microsoft.com/office/drawing/2014/main" id="{0FE2CAAB-84E3-4B4A-9038-485E5A63DD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 b="13436"/>
          <a:stretch/>
        </p:blipFill>
        <p:spPr>
          <a:xfrm>
            <a:off x="3072956" y="10"/>
            <a:ext cx="2970465" cy="3383268"/>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9B1BBA44-441A-4262-94D8-2C02735A2589}"/>
              </a:ext>
            </a:extLst>
          </p:cNvPr>
          <p:cNvPicPr>
            <a:picLocks noChangeAspect="1"/>
          </p:cNvPicPr>
          <p:nvPr/>
        </p:nvPicPr>
        <p:blipFill rotWithShape="1">
          <a:blip r:embed="rId5">
            <a:extLst>
              <a:ext uri="{28A0092B-C50C-407E-A947-70E740481C1C}">
                <a14:useLocalDpi xmlns:a14="http://schemas.microsoft.com/office/drawing/2010/main" val="0"/>
              </a:ext>
            </a:extLst>
          </a:blip>
          <a:srcRect l="28996" r="5128" b="4"/>
          <a:stretch/>
        </p:blipFill>
        <p:spPr>
          <a:xfrm>
            <a:off x="6145909" y="10"/>
            <a:ext cx="2971800" cy="3383268"/>
          </a:xfrm>
          <a:prstGeom prst="rect">
            <a:avLst/>
          </a:prstGeom>
        </p:spPr>
      </p:pic>
      <p:pic>
        <p:nvPicPr>
          <p:cNvPr id="7" name="Content Placeholder 11">
            <a:extLst>
              <a:ext uri="{FF2B5EF4-FFF2-40B4-BE49-F238E27FC236}">
                <a16:creationId xmlns:a16="http://schemas.microsoft.com/office/drawing/2014/main" id="{0D2F55F4-BB46-48A4-9FA1-81547F430578}"/>
              </a:ext>
            </a:extLst>
          </p:cNvPr>
          <p:cNvPicPr>
            <a:picLocks noChangeAspect="1"/>
          </p:cNvPicPr>
          <p:nvPr/>
        </p:nvPicPr>
        <p:blipFill rotWithShape="1">
          <a:blip r:embed="rId6">
            <a:extLst>
              <a:ext uri="{28A0092B-C50C-407E-A947-70E740481C1C}">
                <a14:useLocalDpi xmlns:a14="http://schemas.microsoft.com/office/drawing/2010/main" val="0"/>
              </a:ext>
            </a:extLst>
          </a:blip>
          <a:srcRect l="16066" r="18058" b="4"/>
          <a:stretch/>
        </p:blipFill>
        <p:spPr>
          <a:xfrm>
            <a:off x="9220200" y="10"/>
            <a:ext cx="2971800" cy="3383268"/>
          </a:xfrm>
          <a:prstGeom prst="rect">
            <a:avLst/>
          </a:prstGeom>
        </p:spPr>
      </p:pic>
      <p:pic>
        <p:nvPicPr>
          <p:cNvPr id="11" name="Content Placeholder 9" descr="A group of people standing in a room&#10;&#10;Description automatically generated">
            <a:extLst>
              <a:ext uri="{FF2B5EF4-FFF2-40B4-BE49-F238E27FC236}">
                <a16:creationId xmlns:a16="http://schemas.microsoft.com/office/drawing/2014/main" id="{50673846-A7E1-426B-A17E-B28F95023FD5}"/>
              </a:ext>
            </a:extLst>
          </p:cNvPr>
          <p:cNvPicPr>
            <a:picLocks noChangeAspect="1"/>
          </p:cNvPicPr>
          <p:nvPr/>
        </p:nvPicPr>
        <p:blipFill rotWithShape="1">
          <a:blip r:embed="rId7">
            <a:extLst>
              <a:ext uri="{28A0092B-C50C-407E-A947-70E740481C1C}">
                <a14:useLocalDpi xmlns:a14="http://schemas.microsoft.com/office/drawing/2010/main" val="0"/>
              </a:ext>
            </a:extLst>
          </a:blip>
          <a:srcRect t="25024" r="-1" b="344"/>
          <a:stretch/>
        </p:blipFill>
        <p:spPr>
          <a:xfrm>
            <a:off x="-1018" y="3474720"/>
            <a:ext cx="6044438" cy="3383280"/>
          </a:xfrm>
          <a:prstGeom prst="rect">
            <a:avLst/>
          </a:prstGeom>
        </p:spPr>
      </p:pic>
    </p:spTree>
    <p:extLst>
      <p:ext uri="{BB962C8B-B14F-4D97-AF65-F5344CB8AC3E}">
        <p14:creationId xmlns:p14="http://schemas.microsoft.com/office/powerpoint/2010/main" val="283231140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93095" y="915572"/>
            <a:ext cx="10882009" cy="1815882"/>
          </a:xfrm>
          <a:prstGeom prst="rect">
            <a:avLst/>
          </a:prstGeom>
          <a:noFill/>
          <a:ln w="9525">
            <a:noFill/>
            <a:miter lim="800000"/>
            <a:headEnd/>
            <a:tailEnd/>
          </a:ln>
        </p:spPr>
        <p:txBody>
          <a:bodyPr wrap="square">
            <a:spAutoFit/>
          </a:bodyPr>
          <a:lstStyle/>
          <a:p>
            <a:pPr defTabSz="685800" fontAlgn="base">
              <a:spcBef>
                <a:spcPct val="0"/>
              </a:spcBef>
              <a:spcAft>
                <a:spcPct val="0"/>
              </a:spcAft>
            </a:pPr>
            <a:r>
              <a:rPr lang="en-US" sz="1600" dirty="0">
                <a:solidFill>
                  <a:schemeClr val="bg1">
                    <a:lumMod val="95000"/>
                  </a:schemeClr>
                </a:solidFill>
                <a:latin typeface="Montserrat-Bold"/>
              </a:rPr>
              <a:t>            </a:t>
            </a:r>
          </a:p>
          <a:p>
            <a:pPr defTabSz="685800" fontAlgn="base">
              <a:spcBef>
                <a:spcPct val="0"/>
              </a:spcBef>
              <a:spcAft>
                <a:spcPct val="0"/>
              </a:spcAft>
            </a:pPr>
            <a:br>
              <a:rPr lang="en-US" sz="1600" dirty="0">
                <a:solidFill>
                  <a:srgbClr val="000000"/>
                </a:solidFill>
                <a:latin typeface="Montserrat-Bold"/>
              </a:rPr>
            </a:br>
            <a:br>
              <a:rPr lang="en-US" sz="1600" dirty="0">
                <a:solidFill>
                  <a:srgbClr val="000000"/>
                </a:solidFill>
                <a:latin typeface="Montserrat-Bold"/>
              </a:rPr>
            </a:br>
            <a:endParaRPr lang="en-US" sz="1600" dirty="0">
              <a:solidFill>
                <a:srgbClr val="000000"/>
              </a:solidFill>
              <a:latin typeface="Montserrat-Bold"/>
            </a:endParaRPr>
          </a:p>
          <a:p>
            <a:pPr defTabSz="685800" fontAlgn="base">
              <a:spcBef>
                <a:spcPct val="0"/>
              </a:spcBef>
              <a:spcAft>
                <a:spcPct val="0"/>
              </a:spcAft>
            </a:pPr>
            <a:br>
              <a:rPr lang="en-US" sz="1600" dirty="0">
                <a:solidFill>
                  <a:srgbClr val="000000"/>
                </a:solidFill>
                <a:latin typeface="Montserrat-Bold"/>
              </a:rPr>
            </a:br>
            <a:br>
              <a:rPr lang="en-US" sz="1600" dirty="0">
                <a:solidFill>
                  <a:srgbClr val="000000"/>
                </a:solidFill>
                <a:latin typeface="Montserrat-Bold"/>
              </a:rPr>
            </a:br>
            <a:endParaRPr lang="en-US" sz="1600" dirty="0">
              <a:solidFill>
                <a:srgbClr val="000000"/>
              </a:solidFill>
              <a:latin typeface="Montserrat-Bold"/>
            </a:endParaRPr>
          </a:p>
        </p:txBody>
      </p:sp>
      <p:sp>
        <p:nvSpPr>
          <p:cNvPr id="11" name="TextBox 10"/>
          <p:cNvSpPr txBox="1"/>
          <p:nvPr/>
        </p:nvSpPr>
        <p:spPr>
          <a:xfrm>
            <a:off x="76200" y="-38535"/>
            <a:ext cx="12115800" cy="1077218"/>
          </a:xfrm>
          <a:prstGeom prst="rect">
            <a:avLst/>
          </a:prstGeom>
          <a:noFill/>
        </p:spPr>
        <p:txBody>
          <a:bodyPr wrap="square" rtlCol="0">
            <a:spAutoFit/>
          </a:bodyPr>
          <a:lstStyle/>
          <a:p>
            <a:pPr algn="ctr"/>
            <a:endParaRPr lang="en-US" sz="2800" b="1" dirty="0">
              <a:latin typeface="Montserrat-Bold"/>
              <a:cs typeface="Montserrat-Bold"/>
            </a:endParaRPr>
          </a:p>
          <a:p>
            <a:pPr algn="ctr"/>
            <a:r>
              <a:rPr lang="en-US" sz="3600" b="1" i="1" dirty="0">
                <a:latin typeface="Montserrat-Bold"/>
                <a:cs typeface="Montserrat-Bold"/>
              </a:rPr>
              <a:t>Local coalition working to adopt GFPP in Minnesota</a:t>
            </a:r>
            <a:endParaRPr lang="en-US" sz="3600" i="1" dirty="0">
              <a:latin typeface="Museo Slab 500"/>
              <a:cs typeface="Museo Slab 500"/>
            </a:endParaRPr>
          </a:p>
        </p:txBody>
      </p:sp>
      <p:sp>
        <p:nvSpPr>
          <p:cNvPr id="3" name="Content Placeholder 2">
            <a:extLst>
              <a:ext uri="{FF2B5EF4-FFF2-40B4-BE49-F238E27FC236}">
                <a16:creationId xmlns:a16="http://schemas.microsoft.com/office/drawing/2014/main" id="{C0CAB4C4-9504-4493-87A3-AE313510C0FC}"/>
              </a:ext>
            </a:extLst>
          </p:cNvPr>
          <p:cNvSpPr>
            <a:spLocks noGrp="1"/>
          </p:cNvSpPr>
          <p:nvPr>
            <p:ph sz="half" idx="1"/>
          </p:nvPr>
        </p:nvSpPr>
        <p:spPr>
          <a:xfrm>
            <a:off x="5555304" y="1823513"/>
            <a:ext cx="6019800" cy="4351338"/>
          </a:xfrm>
        </p:spPr>
        <p:txBody>
          <a:bodyPr>
            <a:normAutofit fontScale="92500" lnSpcReduction="10000"/>
          </a:bodyPr>
          <a:lstStyle/>
          <a:p>
            <a:pPr marL="285750" indent="-285750" defTabSz="685800" fontAlgn="base">
              <a:spcBef>
                <a:spcPct val="0"/>
              </a:spcBef>
              <a:spcAft>
                <a:spcPct val="0"/>
              </a:spcAft>
            </a:pPr>
            <a:r>
              <a:rPr lang="en-US" sz="3000" b="1" dirty="0"/>
              <a:t>Stakeholder Organizations</a:t>
            </a:r>
          </a:p>
          <a:p>
            <a:pPr marL="0" indent="0" defTabSz="685800" fontAlgn="base">
              <a:spcBef>
                <a:spcPct val="0"/>
              </a:spcBef>
              <a:spcAft>
                <a:spcPct val="0"/>
              </a:spcAft>
              <a:buNone/>
            </a:pPr>
            <a:r>
              <a:rPr lang="en-US" sz="2000" dirty="0"/>
              <a:t>     Minnesota Food Association/ The Food Group</a:t>
            </a:r>
          </a:p>
          <a:p>
            <a:pPr marL="0" indent="0" defTabSz="685800" fontAlgn="base">
              <a:spcBef>
                <a:spcPct val="0"/>
              </a:spcBef>
              <a:spcAft>
                <a:spcPct val="0"/>
              </a:spcAft>
              <a:buNone/>
            </a:pPr>
            <a:r>
              <a:rPr lang="en-US" sz="2000" dirty="0"/>
              <a:t>     Kitchen on the Bluff (LEDC)</a:t>
            </a:r>
          </a:p>
          <a:p>
            <a:pPr marL="0" indent="0" defTabSz="685800" fontAlgn="base">
              <a:spcBef>
                <a:spcPct val="0"/>
              </a:spcBef>
              <a:spcAft>
                <a:spcPct val="0"/>
              </a:spcAft>
              <a:buNone/>
            </a:pPr>
            <a:r>
              <a:rPr lang="en-US" sz="2000" dirty="0"/>
              <a:t>     University of Minnesota Extension &amp; Metro Food     Access Network</a:t>
            </a:r>
          </a:p>
          <a:p>
            <a:pPr marL="0" indent="0" defTabSz="685800" fontAlgn="base">
              <a:spcBef>
                <a:spcPct val="0"/>
              </a:spcBef>
              <a:spcAft>
                <a:spcPct val="0"/>
              </a:spcAft>
              <a:buNone/>
            </a:pPr>
            <a:r>
              <a:rPr lang="en-US" sz="2000" dirty="0"/>
              <a:t>     Institute for Agriculture &amp; Trade Policy</a:t>
            </a:r>
          </a:p>
          <a:p>
            <a:pPr marL="0" indent="0" defTabSz="685800" fontAlgn="base">
              <a:spcBef>
                <a:spcPct val="0"/>
              </a:spcBef>
              <a:spcAft>
                <a:spcPct val="0"/>
              </a:spcAft>
              <a:buNone/>
            </a:pPr>
            <a:r>
              <a:rPr lang="en-US" sz="2000" dirty="0"/>
              <a:t>     Centro Campesino</a:t>
            </a:r>
          </a:p>
          <a:p>
            <a:pPr marL="0" indent="0" defTabSz="685800" fontAlgn="base">
              <a:spcBef>
                <a:spcPct val="0"/>
              </a:spcBef>
              <a:spcAft>
                <a:spcPct val="0"/>
              </a:spcAft>
              <a:buNone/>
            </a:pPr>
            <a:r>
              <a:rPr lang="en-US" sz="2000" dirty="0"/>
              <a:t>     Domestic Fair Trade Association</a:t>
            </a:r>
          </a:p>
          <a:p>
            <a:pPr marL="0" indent="0" defTabSz="685800" fontAlgn="base">
              <a:spcBef>
                <a:spcPct val="0"/>
              </a:spcBef>
              <a:spcAft>
                <a:spcPct val="0"/>
              </a:spcAft>
              <a:buNone/>
            </a:pPr>
            <a:endParaRPr lang="en-US" sz="2000" dirty="0"/>
          </a:p>
          <a:p>
            <a:pPr defTabSz="685800" fontAlgn="base">
              <a:spcBef>
                <a:spcPct val="0"/>
              </a:spcBef>
              <a:spcAft>
                <a:spcPct val="0"/>
              </a:spcAft>
            </a:pPr>
            <a:r>
              <a:rPr lang="en-US" b="1" dirty="0"/>
              <a:t>National Support  &amp; Tech. Assistance</a:t>
            </a:r>
          </a:p>
          <a:p>
            <a:pPr marL="0" indent="0" defTabSz="685800" fontAlgn="base">
              <a:spcBef>
                <a:spcPct val="0"/>
              </a:spcBef>
              <a:spcAft>
                <a:spcPct val="0"/>
              </a:spcAft>
              <a:buNone/>
            </a:pPr>
            <a:r>
              <a:rPr lang="en-US" sz="2000" dirty="0"/>
              <a:t>    Center for Good Food Purchasing</a:t>
            </a:r>
          </a:p>
          <a:p>
            <a:pPr marL="0" indent="0" defTabSz="685800" fontAlgn="base">
              <a:spcBef>
                <a:spcPct val="0"/>
              </a:spcBef>
              <a:spcAft>
                <a:spcPct val="0"/>
              </a:spcAft>
              <a:buNone/>
            </a:pPr>
            <a:r>
              <a:rPr lang="en-US" sz="2000" dirty="0"/>
              <a:t>    Food Chain Workers Alliance</a:t>
            </a:r>
          </a:p>
          <a:p>
            <a:pPr marL="0" indent="0" defTabSz="685800" fontAlgn="base">
              <a:spcBef>
                <a:spcPct val="0"/>
              </a:spcBef>
              <a:spcAft>
                <a:spcPct val="0"/>
              </a:spcAft>
              <a:buNone/>
            </a:pPr>
            <a:r>
              <a:rPr lang="en-US" sz="2000" dirty="0"/>
              <a:t>    Real Food Media</a:t>
            </a:r>
          </a:p>
          <a:p>
            <a:pPr marL="0" indent="0" defTabSz="685800" fontAlgn="base">
              <a:spcBef>
                <a:spcPct val="0"/>
              </a:spcBef>
              <a:spcAft>
                <a:spcPct val="0"/>
              </a:spcAft>
              <a:buNone/>
            </a:pPr>
            <a:r>
              <a:rPr lang="en-US" sz="2000" dirty="0"/>
              <a:t>    America Society for the Prevention of Cruelty to Animals (ASPCA) </a:t>
            </a:r>
            <a:br>
              <a:rPr lang="en-US" sz="2000" dirty="0"/>
            </a:br>
            <a:r>
              <a:rPr lang="en-US" sz="2000" dirty="0"/>
              <a:t>    Pesticide Action Network North America</a:t>
            </a:r>
          </a:p>
          <a:p>
            <a:endParaRPr lang="en-US" dirty="0"/>
          </a:p>
        </p:txBody>
      </p:sp>
      <p:sp>
        <p:nvSpPr>
          <p:cNvPr id="4" name="Content Placeholder 3">
            <a:extLst>
              <a:ext uri="{FF2B5EF4-FFF2-40B4-BE49-F238E27FC236}">
                <a16:creationId xmlns:a16="http://schemas.microsoft.com/office/drawing/2014/main" id="{7AFE7347-BF22-4D0A-B0B9-C3A3296A79AA}"/>
              </a:ext>
            </a:extLst>
          </p:cNvPr>
          <p:cNvSpPr>
            <a:spLocks noGrp="1"/>
          </p:cNvSpPr>
          <p:nvPr>
            <p:ph sz="half" idx="2"/>
          </p:nvPr>
        </p:nvSpPr>
        <p:spPr>
          <a:xfrm>
            <a:off x="387641" y="1823513"/>
            <a:ext cx="5181600" cy="4351338"/>
          </a:xfrm>
        </p:spPr>
        <p:txBody>
          <a:bodyPr>
            <a:normAutofit fontScale="92500" lnSpcReduction="10000"/>
          </a:bodyPr>
          <a:lstStyle/>
          <a:p>
            <a:pPr marL="285750" indent="-285750" defTabSz="685800" fontAlgn="base">
              <a:spcBef>
                <a:spcPct val="0"/>
              </a:spcBef>
              <a:spcAft>
                <a:spcPct val="0"/>
              </a:spcAft>
            </a:pPr>
            <a:r>
              <a:rPr lang="en-US" sz="3200" b="1" dirty="0"/>
              <a:t>Lead Organization</a:t>
            </a:r>
            <a:r>
              <a:rPr lang="en-US" sz="3200" dirty="0"/>
              <a:t>:</a:t>
            </a:r>
            <a:br>
              <a:rPr lang="en-US" sz="2400" dirty="0"/>
            </a:br>
            <a:r>
              <a:rPr lang="en-US" sz="2200" dirty="0"/>
              <a:t>Land Stewardship Project</a:t>
            </a:r>
          </a:p>
          <a:p>
            <a:pPr marL="0" indent="0" defTabSz="685800" fontAlgn="base">
              <a:spcBef>
                <a:spcPct val="0"/>
              </a:spcBef>
              <a:spcAft>
                <a:spcPct val="0"/>
              </a:spcAft>
              <a:buNone/>
            </a:pPr>
            <a:endParaRPr lang="en-US" sz="2200" dirty="0"/>
          </a:p>
          <a:p>
            <a:pPr marL="285750" indent="-285750" defTabSz="685800" fontAlgn="base">
              <a:spcBef>
                <a:spcPct val="0"/>
              </a:spcBef>
              <a:spcAft>
                <a:spcPct val="0"/>
              </a:spcAft>
            </a:pPr>
            <a:r>
              <a:rPr lang="en-US" sz="3200" b="1" dirty="0"/>
              <a:t>Local Coalition Partners:</a:t>
            </a:r>
            <a:br>
              <a:rPr lang="en-US" sz="2400" b="1" dirty="0"/>
            </a:br>
            <a:r>
              <a:rPr lang="en-US" sz="2200" dirty="0"/>
              <a:t>Hmong American Farmers Association</a:t>
            </a:r>
            <a:br>
              <a:rPr lang="en-US" sz="2200" dirty="0"/>
            </a:br>
            <a:r>
              <a:rPr lang="en-US" sz="2200" dirty="0"/>
              <a:t>Institute for a Sustainable Future</a:t>
            </a:r>
            <a:br>
              <a:rPr lang="en-US" sz="2200" dirty="0"/>
            </a:br>
            <a:r>
              <a:rPr lang="en-US" sz="2200" dirty="0"/>
              <a:t>The Good Acre</a:t>
            </a:r>
            <a:br>
              <a:rPr lang="en-US" sz="2200" dirty="0"/>
            </a:br>
            <a:r>
              <a:rPr lang="en-US" sz="2200" dirty="0"/>
              <a:t>The Homegrown Minneapolis Food Policy Council</a:t>
            </a:r>
            <a:br>
              <a:rPr lang="en-US" sz="2200" dirty="0"/>
            </a:br>
            <a:r>
              <a:rPr lang="en-US" sz="2200" dirty="0"/>
              <a:t>United Food and Commercial Workers Local 1189 (St. Paul) &amp; 663 (</a:t>
            </a:r>
            <a:r>
              <a:rPr lang="en-US" sz="2200" dirty="0" err="1"/>
              <a:t>Mpls</a:t>
            </a:r>
            <a:r>
              <a:rPr lang="en-US" sz="2200" dirty="0"/>
              <a:t>)</a:t>
            </a:r>
          </a:p>
          <a:p>
            <a:pPr marL="0" indent="0" defTabSz="685800" fontAlgn="base">
              <a:spcBef>
                <a:spcPct val="0"/>
              </a:spcBef>
              <a:spcAft>
                <a:spcPct val="0"/>
              </a:spcAft>
              <a:buNone/>
            </a:pPr>
            <a:r>
              <a:rPr lang="en-US" sz="2200" dirty="0"/>
              <a:t>     Minneapolis Public School Culinary Wellness        	Services</a:t>
            </a:r>
            <a:br>
              <a:rPr lang="en-US" sz="2200" dirty="0"/>
            </a:br>
            <a:r>
              <a:rPr lang="en-US" sz="2200" dirty="0"/>
              <a:t>     St. Paul Public Schools Nutrition Services</a:t>
            </a:r>
            <a:br>
              <a:rPr lang="en-US" sz="2200" dirty="0"/>
            </a:br>
            <a:r>
              <a:rPr lang="en-US" sz="2200" dirty="0"/>
              <a:t>     Pesticide Action Network North America</a:t>
            </a:r>
          </a:p>
          <a:p>
            <a:pPr marL="0" indent="0" defTabSz="685800" fontAlgn="base">
              <a:spcBef>
                <a:spcPct val="0"/>
              </a:spcBef>
              <a:spcAft>
                <a:spcPct val="0"/>
              </a:spcAft>
              <a:buNone/>
            </a:pPr>
            <a:r>
              <a:rPr lang="en-US" sz="2200" dirty="0"/>
              <a:t>     </a:t>
            </a:r>
          </a:p>
          <a:p>
            <a:endParaRPr lang="en-US" dirty="0"/>
          </a:p>
        </p:txBody>
      </p:sp>
    </p:spTree>
    <p:extLst>
      <p:ext uri="{BB962C8B-B14F-4D97-AF65-F5344CB8AC3E}">
        <p14:creationId xmlns:p14="http://schemas.microsoft.com/office/powerpoint/2010/main" val="403042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2D4DA7-535A-4BDC-A23C-F2DB7520056D}"/>
              </a:ext>
            </a:extLst>
          </p:cNvPr>
          <p:cNvSpPr>
            <a:spLocks noGrp="1"/>
          </p:cNvSpPr>
          <p:nvPr>
            <p:ph type="body" idx="1"/>
          </p:nvPr>
        </p:nvSpPr>
        <p:spPr>
          <a:xfrm>
            <a:off x="4243703" y="489754"/>
            <a:ext cx="4472114" cy="5684141"/>
          </a:xfrm>
        </p:spPr>
        <p:txBody>
          <a:bodyPr>
            <a:normAutofit fontScale="85000" lnSpcReduction="20000"/>
          </a:bodyPr>
          <a:lstStyle/>
          <a:p>
            <a:pPr algn="ctr"/>
            <a:r>
              <a:rPr lang="en-US" sz="2800" u="sng" dirty="0">
                <a:solidFill>
                  <a:schemeClr val="tx1"/>
                </a:solidFill>
              </a:rPr>
              <a:t>RACIAL EQUITY FRAMEWORK</a:t>
            </a:r>
          </a:p>
          <a:p>
            <a:endParaRPr lang="en-US" sz="2800" dirty="0">
              <a:solidFill>
                <a:schemeClr val="tx1"/>
              </a:solidFill>
            </a:endParaRPr>
          </a:p>
          <a:p>
            <a:pPr algn="ctr"/>
            <a:r>
              <a:rPr lang="en-US" sz="3000" dirty="0">
                <a:solidFill>
                  <a:schemeClr val="tx1"/>
                </a:solidFill>
              </a:rPr>
              <a:t>Land access and relationship with nature, </a:t>
            </a:r>
          </a:p>
          <a:p>
            <a:pPr algn="ctr"/>
            <a:endParaRPr lang="en-US" sz="3000" dirty="0">
              <a:solidFill>
                <a:schemeClr val="tx1"/>
              </a:solidFill>
            </a:endParaRPr>
          </a:p>
          <a:p>
            <a:pPr algn="ctr"/>
            <a:r>
              <a:rPr lang="en-US" sz="3000" dirty="0">
                <a:solidFill>
                  <a:schemeClr val="tx1"/>
                </a:solidFill>
              </a:rPr>
              <a:t>Cultural heritage &amp; food traditions,</a:t>
            </a:r>
          </a:p>
          <a:p>
            <a:pPr algn="ctr"/>
            <a:endParaRPr lang="en-US" sz="3000" dirty="0">
              <a:solidFill>
                <a:schemeClr val="tx1"/>
              </a:solidFill>
            </a:endParaRPr>
          </a:p>
          <a:p>
            <a:pPr algn="ctr"/>
            <a:r>
              <a:rPr lang="en-US" sz="3000" dirty="0">
                <a:solidFill>
                  <a:schemeClr val="tx1"/>
                </a:solidFill>
              </a:rPr>
              <a:t>Nutritious food access,</a:t>
            </a:r>
          </a:p>
          <a:p>
            <a:pPr algn="ctr"/>
            <a:endParaRPr lang="en-US" sz="3000" dirty="0">
              <a:solidFill>
                <a:schemeClr val="tx1"/>
              </a:solidFill>
            </a:endParaRPr>
          </a:p>
          <a:p>
            <a:pPr algn="ctr"/>
            <a:r>
              <a:rPr lang="en-US" sz="3000" dirty="0">
                <a:solidFill>
                  <a:schemeClr val="tx1"/>
                </a:solidFill>
              </a:rPr>
              <a:t>Economic autonomy/wealth building, </a:t>
            </a:r>
          </a:p>
          <a:p>
            <a:pPr algn="ctr"/>
            <a:endParaRPr lang="en-US" sz="3000" dirty="0">
              <a:solidFill>
                <a:schemeClr val="tx1"/>
              </a:solidFill>
            </a:endParaRPr>
          </a:p>
          <a:p>
            <a:pPr algn="ctr"/>
            <a:r>
              <a:rPr lang="en-US" sz="3000" dirty="0">
                <a:solidFill>
                  <a:schemeClr val="tx1"/>
                </a:solidFill>
              </a:rPr>
              <a:t>Political power/ voice in decision-making/autonomy</a:t>
            </a:r>
            <a:endParaRPr lang="en-US" sz="3000" dirty="0"/>
          </a:p>
        </p:txBody>
      </p:sp>
      <p:pic>
        <p:nvPicPr>
          <p:cNvPr id="10" name="Content Placeholder 9" descr="A group of people standing in a room&#10;&#10;Description automatically generated">
            <a:extLst>
              <a:ext uri="{FF2B5EF4-FFF2-40B4-BE49-F238E27FC236}">
                <a16:creationId xmlns:a16="http://schemas.microsoft.com/office/drawing/2014/main" id="{7CCA7FFB-5B2E-4D0C-8384-E640C353EB4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7848" y="154742"/>
            <a:ext cx="4095855" cy="3071891"/>
          </a:xfrm>
        </p:spPr>
      </p:pic>
      <p:pic>
        <p:nvPicPr>
          <p:cNvPr id="18" name="Picture 17" descr="A picture containing text, sign, refrigerator, covered&#10;&#10;Description automatically generated">
            <a:extLst>
              <a:ext uri="{FF2B5EF4-FFF2-40B4-BE49-F238E27FC236}">
                <a16:creationId xmlns:a16="http://schemas.microsoft.com/office/drawing/2014/main" id="{F7BEF122-5B9F-4093-BC7D-A9B734A449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35" y="3380645"/>
            <a:ext cx="4078526" cy="3058894"/>
          </a:xfrm>
          <a:prstGeom prst="rect">
            <a:avLst/>
          </a:prstGeom>
        </p:spPr>
      </p:pic>
      <p:pic>
        <p:nvPicPr>
          <p:cNvPr id="20" name="Picture 19" descr="A person holding a sign&#10;&#10;Description automatically generated">
            <a:extLst>
              <a:ext uri="{FF2B5EF4-FFF2-40B4-BE49-F238E27FC236}">
                <a16:creationId xmlns:a16="http://schemas.microsoft.com/office/drawing/2014/main" id="{C92472D9-C348-47EC-8C5D-A3F7010BA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0459" y="217609"/>
            <a:ext cx="3540156" cy="3009023"/>
          </a:xfrm>
          <a:prstGeom prst="rect">
            <a:avLst/>
          </a:prstGeom>
        </p:spPr>
      </p:pic>
      <p:pic>
        <p:nvPicPr>
          <p:cNvPr id="24" name="Picture 23" descr="A picture containing covered, photo, refrigerator, many&#10;&#10;Description automatically generated">
            <a:extLst>
              <a:ext uri="{FF2B5EF4-FFF2-40B4-BE49-F238E27FC236}">
                <a16:creationId xmlns:a16="http://schemas.microsoft.com/office/drawing/2014/main" id="{CC5AB3B3-29EE-41E8-861F-723EE2E69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0459" y="3498777"/>
            <a:ext cx="4003366" cy="3002524"/>
          </a:xfrm>
          <a:prstGeom prst="rect">
            <a:avLst/>
          </a:prstGeom>
        </p:spPr>
      </p:pic>
    </p:spTree>
    <p:extLst>
      <p:ext uri="{BB962C8B-B14F-4D97-AF65-F5344CB8AC3E}">
        <p14:creationId xmlns:p14="http://schemas.microsoft.com/office/powerpoint/2010/main" val="3228224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1639</Words>
  <Application>Microsoft Office PowerPoint</Application>
  <PresentationFormat>Widescreen</PresentationFormat>
  <Paragraphs>113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Montserrat Light</vt:lpstr>
      <vt:lpstr>Montserrat-Bold</vt:lpstr>
      <vt:lpstr>Museo Slab 500</vt:lpstr>
      <vt:lpstr>Office Theme</vt:lpstr>
      <vt:lpstr>PowerPoint Presentation</vt:lpstr>
      <vt:lpstr>PowerPoint Presentation</vt:lpstr>
      <vt:lpstr>PowerPoint Presentation</vt:lpstr>
      <vt:lpstr>PowerPoint Presentation</vt:lpstr>
      <vt:lpstr>PowerPoint Presentation</vt:lpstr>
      <vt:lpstr>PowerPoint Presentation</vt:lpstr>
      <vt:lpstr>Good Food Purchasing TC/MN</vt:lpstr>
      <vt:lpstr>PowerPoint Presentation</vt:lpstr>
      <vt:lpstr>PowerPoint Presentation</vt:lpstr>
      <vt:lpstr>We want to invest in institutions that . .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Hollomon</dc:creator>
  <cp:lastModifiedBy>Zoe Hollomon</cp:lastModifiedBy>
  <cp:revision>2</cp:revision>
  <dcterms:created xsi:type="dcterms:W3CDTF">2018-12-29T17:46:24Z</dcterms:created>
  <dcterms:modified xsi:type="dcterms:W3CDTF">2018-12-29T17:57:31Z</dcterms:modified>
</cp:coreProperties>
</file>