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sldIdLst>
    <p:sldId id="265" r:id="rId2"/>
    <p:sldId id="266" r:id="rId3"/>
    <p:sldId id="267" r:id="rId4"/>
    <p:sldId id="268" r:id="rId5"/>
    <p:sldId id="269" r:id="rId6"/>
    <p:sldId id="270" r:id="rId7"/>
    <p:sldId id="272" r:id="rId8"/>
    <p:sldId id="27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3" autoAdjust="0"/>
    <p:restoredTop sz="83784" autoAdjust="0"/>
  </p:normalViewPr>
  <p:slideViewPr>
    <p:cSldViewPr snapToGrid="0" snapToObjects="1">
      <p:cViewPr varScale="1">
        <p:scale>
          <a:sx n="56" d="100"/>
          <a:sy n="56" d="100"/>
        </p:scale>
        <p:origin x="148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9AFBDC-2460-4C29-986B-189A69E1730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3AB11-E753-48C2-B4DC-88751AA35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126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. 1">
    <p:bg bwMode="ltGray"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442306" y="3276690"/>
            <a:ext cx="8235471" cy="9779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3000" b="1" baseline="0">
                <a:solidFill>
                  <a:schemeClr val="bg1"/>
                </a:solidFill>
                <a:latin typeface="+mj-lt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Insert Title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839495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eading, TWO images and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80406" y="1014481"/>
            <a:ext cx="7493555" cy="57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>
                <a:latin typeface="+mj-lt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Insert Heading Here</a:t>
            </a:r>
          </a:p>
          <a:p>
            <a:pPr lvl="1"/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0" hasCustomPrompt="1"/>
          </p:nvPr>
        </p:nvSpPr>
        <p:spPr>
          <a:xfrm>
            <a:off x="1394633" y="5354669"/>
            <a:ext cx="6264161" cy="108270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+mn-lt"/>
              </a:defRPr>
            </a:lvl1pPr>
            <a:lvl2pPr>
              <a:defRPr sz="2200"/>
            </a:lvl2pPr>
            <a:lvl3pPr>
              <a:defRPr sz="2000"/>
            </a:lvl3pPr>
            <a:lvl5pPr marL="1828800" indent="-228600">
              <a:defRPr sz="1800"/>
            </a:lvl5pPr>
          </a:lstStyle>
          <a:p>
            <a:pPr lvl="0"/>
            <a:r>
              <a:rPr lang="en-US" dirty="0"/>
              <a:t>Insert text here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167438" y="141158"/>
            <a:ext cx="2722562" cy="269875"/>
          </a:xfrm>
          <a:prstGeom prst="rect">
            <a:avLst/>
          </a:prstGeom>
        </p:spPr>
        <p:txBody>
          <a:bodyPr vert="horz"/>
          <a:lstStyle>
            <a:lvl1pPr marL="0" indent="0" algn="r"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>
              <a:defRPr sz="1200">
                <a:latin typeface="Arial"/>
                <a:cs typeface="Arial"/>
              </a:defRPr>
            </a:lvl2pPr>
            <a:lvl3pPr>
              <a:defRPr sz="12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Section Heading Will Go Here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7852" y="6447790"/>
            <a:ext cx="597004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A2A000D-0D79-E646-8BC0-B8888880378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22" hasCustomPrompt="1"/>
          </p:nvPr>
        </p:nvSpPr>
        <p:spPr>
          <a:xfrm>
            <a:off x="780407" y="1754594"/>
            <a:ext cx="3630819" cy="3438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8" name="Picture Placeholder 15"/>
          <p:cNvSpPr>
            <a:spLocks noGrp="1"/>
          </p:cNvSpPr>
          <p:nvPr>
            <p:ph type="pic" sz="quarter" idx="23" hasCustomPrompt="1"/>
          </p:nvPr>
        </p:nvSpPr>
        <p:spPr>
          <a:xfrm>
            <a:off x="4652387" y="1754594"/>
            <a:ext cx="3621575" cy="3438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Add Image</a:t>
            </a:r>
          </a:p>
        </p:txBody>
      </p:sp>
    </p:spTree>
    <p:extLst>
      <p:ext uri="{BB962C8B-B14F-4D97-AF65-F5344CB8AC3E}">
        <p14:creationId xmlns:p14="http://schemas.microsoft.com/office/powerpoint/2010/main" val="3711722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ing, Image/Chart and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80406" y="1014481"/>
            <a:ext cx="7493555" cy="57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>
                <a:latin typeface="+mj-lt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Insert Heading Here</a:t>
            </a:r>
          </a:p>
          <a:p>
            <a:pPr lvl="1"/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0" hasCustomPrompt="1"/>
          </p:nvPr>
        </p:nvSpPr>
        <p:spPr>
          <a:xfrm>
            <a:off x="1394633" y="5354669"/>
            <a:ext cx="6264161" cy="108270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+mn-lt"/>
              </a:defRPr>
            </a:lvl1pPr>
            <a:lvl2pPr>
              <a:defRPr sz="2200"/>
            </a:lvl2pPr>
            <a:lvl3pPr>
              <a:defRPr sz="2000"/>
            </a:lvl3pPr>
            <a:lvl5pPr marL="1828800" indent="-228600">
              <a:defRPr sz="1800"/>
            </a:lvl5pPr>
          </a:lstStyle>
          <a:p>
            <a:pPr lvl="0"/>
            <a:r>
              <a:rPr lang="en-US" dirty="0"/>
              <a:t>Insert text here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1" hasCustomPrompt="1"/>
          </p:nvPr>
        </p:nvSpPr>
        <p:spPr>
          <a:xfrm>
            <a:off x="1395413" y="1782763"/>
            <a:ext cx="6262687" cy="3438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Add Table or Chart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167438" y="141158"/>
            <a:ext cx="2722562" cy="269875"/>
          </a:xfrm>
          <a:prstGeom prst="rect">
            <a:avLst/>
          </a:prstGeom>
        </p:spPr>
        <p:txBody>
          <a:bodyPr vert="horz"/>
          <a:lstStyle>
            <a:lvl1pPr marL="0" indent="0" algn="r"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>
              <a:defRPr sz="1200">
                <a:latin typeface="Arial"/>
                <a:cs typeface="Arial"/>
              </a:defRPr>
            </a:lvl2pPr>
            <a:lvl3pPr>
              <a:defRPr sz="12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Section Heading Will Go Here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7852" y="6447790"/>
            <a:ext cx="597004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A2A000D-0D79-E646-8BC0-B8888880378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017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Lead In Slide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442306" y="2639277"/>
            <a:ext cx="8235471" cy="1277022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3000" b="1" baseline="0">
                <a:solidFill>
                  <a:schemeClr val="bg1"/>
                </a:solidFill>
                <a:latin typeface="+mj-lt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Insert Title of Section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7852" y="6447790"/>
            <a:ext cx="597004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A2A000D-0D79-E646-8BC0-B8888880378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549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Lead-in Slide + Image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442913" y="1231130"/>
            <a:ext cx="8235471" cy="103614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3000" b="1" baseline="0">
                <a:solidFill>
                  <a:schemeClr val="bg1"/>
                </a:solidFill>
                <a:latin typeface="+mj-lt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Insert Title of Section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442913" y="2528889"/>
            <a:ext cx="8234362" cy="35290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Image Here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7852" y="6447790"/>
            <a:ext cx="597004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A2A000D-0D79-E646-8BC0-B8888880378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53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Slide + 3 image bar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2892669" cy="21621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2989386" y="-1"/>
            <a:ext cx="3042138" cy="21621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6145823" y="-2930"/>
            <a:ext cx="2998177" cy="21621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800100" y="3754438"/>
            <a:ext cx="7534275" cy="25146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Insert Ending Note</a:t>
            </a:r>
          </a:p>
        </p:txBody>
      </p:sp>
    </p:spTree>
    <p:extLst>
      <p:ext uri="{BB962C8B-B14F-4D97-AF65-F5344CB8AC3E}">
        <p14:creationId xmlns:p14="http://schemas.microsoft.com/office/powerpoint/2010/main" val="8050730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ing Slide with 1 image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21621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800100" y="3754438"/>
            <a:ext cx="7534275" cy="25146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Insert Ending Note</a:t>
            </a:r>
          </a:p>
        </p:txBody>
      </p:sp>
    </p:spTree>
    <p:extLst>
      <p:ext uri="{BB962C8B-B14F-4D97-AF65-F5344CB8AC3E}">
        <p14:creationId xmlns:p14="http://schemas.microsoft.com/office/powerpoint/2010/main" val="3619410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. 2">
    <p:bg bwMode="ltGray"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5307013" y="4497388"/>
            <a:ext cx="3836987" cy="3079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/>
              </a:defRPr>
            </a:lvl1pPr>
          </a:lstStyle>
          <a:p>
            <a:pPr lvl="0"/>
            <a:r>
              <a:rPr lang="en-US" dirty="0"/>
              <a:t>Date or subhead will go here in sentence case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442306" y="3276690"/>
            <a:ext cx="8235471" cy="9779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3000" b="1" baseline="0">
                <a:solidFill>
                  <a:schemeClr val="bg1"/>
                </a:solidFill>
                <a:latin typeface="+mj-lt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Insert Title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2370802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ed List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7852" y="6447790"/>
            <a:ext cx="597004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A2A000D-0D79-E646-8BC0-B8888880378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80406" y="1014481"/>
            <a:ext cx="7493555" cy="57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>
                <a:latin typeface="+mj-lt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Insert Heading Here</a:t>
            </a:r>
          </a:p>
          <a:p>
            <a:pPr lvl="1"/>
            <a:endParaRPr lang="en-US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20" hasCustomPrompt="1"/>
          </p:nvPr>
        </p:nvSpPr>
        <p:spPr>
          <a:xfrm>
            <a:off x="780405" y="1682496"/>
            <a:ext cx="7493555" cy="448055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5pPr marL="1600200" indent="-228600">
              <a:defRPr sz="1800"/>
            </a:lvl5pPr>
          </a:lstStyle>
          <a:p>
            <a:pPr lvl="0"/>
            <a:r>
              <a:rPr lang="en-US" dirty="0"/>
              <a:t>Insert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167438" y="141158"/>
            <a:ext cx="2722562" cy="269875"/>
          </a:xfrm>
          <a:prstGeom prst="rect">
            <a:avLst/>
          </a:prstGeom>
        </p:spPr>
        <p:txBody>
          <a:bodyPr vert="horz"/>
          <a:lstStyle>
            <a:lvl1pPr marL="0" indent="0" algn="r"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>
              <a:defRPr sz="1200">
                <a:latin typeface="Arial"/>
                <a:cs typeface="Arial"/>
              </a:defRPr>
            </a:lvl2pPr>
            <a:lvl3pPr>
              <a:defRPr sz="12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Section Heading Will Go Here</a:t>
            </a:r>
          </a:p>
        </p:txBody>
      </p:sp>
    </p:spTree>
    <p:extLst>
      <p:ext uri="{BB962C8B-B14F-4D97-AF65-F5344CB8AC3E}">
        <p14:creationId xmlns:p14="http://schemas.microsoft.com/office/powerpoint/2010/main" val="2525516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/Table and Bulleted List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80406" y="1014481"/>
            <a:ext cx="7493555" cy="57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>
                <a:latin typeface="+mj-lt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Insert Heading Here</a:t>
            </a:r>
          </a:p>
          <a:p>
            <a:pPr lvl="1"/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20" hasCustomPrompt="1"/>
          </p:nvPr>
        </p:nvSpPr>
        <p:spPr>
          <a:xfrm>
            <a:off x="238124" y="1819275"/>
            <a:ext cx="3959225" cy="4537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Add chart or table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21" hasCustomPrompt="1"/>
          </p:nvPr>
        </p:nvSpPr>
        <p:spPr>
          <a:xfrm>
            <a:off x="4554233" y="2034984"/>
            <a:ext cx="4114279" cy="419208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5pPr marL="1600200" indent="-228600">
              <a:defRPr sz="1800"/>
            </a:lvl5pPr>
          </a:lstStyle>
          <a:p>
            <a:pPr lvl="0"/>
            <a:r>
              <a:rPr lang="en-US" dirty="0"/>
              <a:t>Insert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167438" y="141158"/>
            <a:ext cx="2722562" cy="269875"/>
          </a:xfrm>
          <a:prstGeom prst="rect">
            <a:avLst/>
          </a:prstGeom>
        </p:spPr>
        <p:txBody>
          <a:bodyPr vert="horz"/>
          <a:lstStyle>
            <a:lvl1pPr marL="0" indent="0" algn="r"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>
              <a:defRPr sz="1200">
                <a:latin typeface="Arial"/>
                <a:cs typeface="Arial"/>
              </a:defRPr>
            </a:lvl2pPr>
            <a:lvl3pPr>
              <a:defRPr sz="12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Section Heading Will Go Here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7852" y="6447790"/>
            <a:ext cx="597004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A2A000D-0D79-E646-8BC0-B8888880378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228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and Bulleted List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80406" y="1014481"/>
            <a:ext cx="7493555" cy="57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>
                <a:latin typeface="+mj-lt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Insert Heading Here</a:t>
            </a:r>
          </a:p>
          <a:p>
            <a:pPr lvl="1"/>
            <a:endParaRPr lang="en-US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21" hasCustomPrompt="1"/>
          </p:nvPr>
        </p:nvSpPr>
        <p:spPr>
          <a:xfrm>
            <a:off x="4554233" y="2034984"/>
            <a:ext cx="4114279" cy="419208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5pPr marL="1600200" indent="-228600">
              <a:defRPr sz="1800"/>
            </a:lvl5pPr>
          </a:lstStyle>
          <a:p>
            <a:pPr lvl="0"/>
            <a:r>
              <a:rPr lang="en-US" dirty="0"/>
              <a:t>Insert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167438" y="141158"/>
            <a:ext cx="2722562" cy="269875"/>
          </a:xfrm>
          <a:prstGeom prst="rect">
            <a:avLst/>
          </a:prstGeom>
        </p:spPr>
        <p:txBody>
          <a:bodyPr vert="horz"/>
          <a:lstStyle>
            <a:lvl1pPr marL="0" indent="0" algn="r"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>
              <a:defRPr sz="1200">
                <a:latin typeface="Arial"/>
                <a:cs typeface="Arial"/>
              </a:defRPr>
            </a:lvl2pPr>
            <a:lvl3pPr>
              <a:defRPr sz="12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Section Heading Will Go Here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7852" y="6447790"/>
            <a:ext cx="597004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A2A000D-0D79-E646-8BC0-B8888880378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22" hasCustomPrompt="1"/>
          </p:nvPr>
        </p:nvSpPr>
        <p:spPr>
          <a:xfrm>
            <a:off x="0" y="1862486"/>
            <a:ext cx="4197350" cy="4537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Add Image</a:t>
            </a:r>
          </a:p>
        </p:txBody>
      </p:sp>
    </p:spTree>
    <p:extLst>
      <p:ext uri="{BB962C8B-B14F-4D97-AF65-F5344CB8AC3E}">
        <p14:creationId xmlns:p14="http://schemas.microsoft.com/office/powerpoint/2010/main" val="2076663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Bulleted List and image strip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0" y="4745038"/>
            <a:ext cx="2414588" cy="179228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524316" y="4745037"/>
            <a:ext cx="2523172" cy="179228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151851" y="4745036"/>
            <a:ext cx="2309653" cy="179228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80406" y="1014481"/>
            <a:ext cx="7493555" cy="57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>
                <a:latin typeface="+mj-lt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Insert Heading Here</a:t>
            </a:r>
          </a:p>
          <a:p>
            <a:pPr lvl="1"/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20" hasCustomPrompt="1"/>
          </p:nvPr>
        </p:nvSpPr>
        <p:spPr>
          <a:xfrm>
            <a:off x="780405" y="1682497"/>
            <a:ext cx="7493555" cy="2971800"/>
          </a:xfrm>
          <a:prstGeom prst="rect">
            <a:avLst/>
          </a:prstGeom>
        </p:spPr>
        <p:txBody>
          <a:bodyPr/>
          <a:lstStyle>
            <a:lvl1pPr>
              <a:defRPr sz="2400" baseline="0"/>
            </a:lvl1pPr>
            <a:lvl2pPr>
              <a:defRPr sz="2200"/>
            </a:lvl2pPr>
            <a:lvl3pPr>
              <a:defRPr sz="2000"/>
            </a:lvl3pPr>
            <a:lvl5pPr marL="1600200" indent="-228600">
              <a:defRPr sz="1800"/>
            </a:lvl5pPr>
          </a:lstStyle>
          <a:p>
            <a:pPr lvl="0"/>
            <a:r>
              <a:rPr lang="en-US" dirty="0"/>
              <a:t>Insert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167438" y="141158"/>
            <a:ext cx="2722562" cy="269875"/>
          </a:xfrm>
          <a:prstGeom prst="rect">
            <a:avLst/>
          </a:prstGeom>
        </p:spPr>
        <p:txBody>
          <a:bodyPr vert="horz"/>
          <a:lstStyle>
            <a:lvl1pPr marL="0" indent="0" algn="r"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>
              <a:defRPr sz="1200">
                <a:latin typeface="Arial"/>
                <a:cs typeface="Arial"/>
              </a:defRPr>
            </a:lvl2pPr>
            <a:lvl3pPr>
              <a:defRPr sz="12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Section Heading Will Go Here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7852" y="6447790"/>
            <a:ext cx="597004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A2A000D-0D79-E646-8BC0-B8888880378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223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ide Bar with Large Chart/tabl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79592" y="948634"/>
            <a:ext cx="3002595" cy="54722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167438" y="141158"/>
            <a:ext cx="2722562" cy="269875"/>
          </a:xfrm>
          <a:prstGeom prst="rect">
            <a:avLst/>
          </a:prstGeom>
        </p:spPr>
        <p:txBody>
          <a:bodyPr vert="horz"/>
          <a:lstStyle>
            <a:lvl1pPr marL="0" indent="0" algn="r"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>
              <a:defRPr sz="1200">
                <a:latin typeface="Arial"/>
                <a:cs typeface="Arial"/>
              </a:defRPr>
            </a:lvl2pPr>
            <a:lvl3pPr>
              <a:defRPr sz="12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Section Heading Will Go Here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6" hasCustomPrompt="1"/>
          </p:nvPr>
        </p:nvSpPr>
        <p:spPr>
          <a:xfrm>
            <a:off x="3794919" y="1168782"/>
            <a:ext cx="4745038" cy="5103812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en-US" dirty="0"/>
              <a:t>Add Table or Chart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20" hasCustomPrompt="1"/>
          </p:nvPr>
        </p:nvSpPr>
        <p:spPr>
          <a:xfrm>
            <a:off x="359781" y="1187070"/>
            <a:ext cx="2804043" cy="5169279"/>
          </a:xfrm>
          <a:prstGeom prst="rect">
            <a:avLst/>
          </a:prstGeom>
        </p:spPr>
        <p:txBody>
          <a:bodyPr/>
          <a:lstStyle>
            <a:lvl1pPr marL="228600" indent="-228600">
              <a:defRPr sz="2200"/>
            </a:lvl1pPr>
            <a:lvl2pPr marL="742950" indent="-341313">
              <a:defRPr sz="2200"/>
            </a:lvl2pPr>
            <a:lvl3pPr marL="576263" indent="-174625">
              <a:defRPr sz="2000"/>
            </a:lvl3pPr>
            <a:lvl5pPr marL="1371600" indent="0">
              <a:buNone/>
              <a:defRPr sz="1800"/>
            </a:lvl5pPr>
          </a:lstStyle>
          <a:p>
            <a:pPr lvl="0"/>
            <a:r>
              <a:rPr lang="en-US" dirty="0"/>
              <a:t>Insert text here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7852" y="6447790"/>
            <a:ext cx="597004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A2A000D-0D79-E646-8BC0-B8888880378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878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ide Bar with Large Imag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79592" y="948634"/>
            <a:ext cx="3002595" cy="54722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167438" y="141158"/>
            <a:ext cx="2722562" cy="269875"/>
          </a:xfrm>
          <a:prstGeom prst="rect">
            <a:avLst/>
          </a:prstGeom>
        </p:spPr>
        <p:txBody>
          <a:bodyPr vert="horz"/>
          <a:lstStyle>
            <a:lvl1pPr marL="0" indent="0" algn="r"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>
              <a:defRPr sz="1200">
                <a:latin typeface="Arial"/>
                <a:cs typeface="Arial"/>
              </a:defRPr>
            </a:lvl2pPr>
            <a:lvl3pPr>
              <a:defRPr sz="12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Section Heading Will Go Here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20" hasCustomPrompt="1"/>
          </p:nvPr>
        </p:nvSpPr>
        <p:spPr>
          <a:xfrm>
            <a:off x="359781" y="1187070"/>
            <a:ext cx="2804043" cy="5169279"/>
          </a:xfrm>
          <a:prstGeom prst="rect">
            <a:avLst/>
          </a:prstGeom>
        </p:spPr>
        <p:txBody>
          <a:bodyPr/>
          <a:lstStyle>
            <a:lvl1pPr marL="228600" indent="-228600">
              <a:defRPr sz="2200"/>
            </a:lvl1pPr>
            <a:lvl2pPr marL="401637" indent="0">
              <a:buNone/>
              <a:defRPr sz="2200"/>
            </a:lvl2pPr>
            <a:lvl3pPr marL="576263" indent="-174625">
              <a:defRPr sz="2000"/>
            </a:lvl3pPr>
            <a:lvl5pPr marL="1371600" indent="0">
              <a:buNone/>
              <a:defRPr sz="1800"/>
            </a:lvl5pPr>
          </a:lstStyle>
          <a:p>
            <a:pPr lvl="0"/>
            <a:r>
              <a:rPr lang="en-US" dirty="0"/>
              <a:t>Insert text here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7852" y="6447790"/>
            <a:ext cx="597004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A2A000D-0D79-E646-8BC0-B8888880378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21" hasCustomPrompt="1"/>
          </p:nvPr>
        </p:nvSpPr>
        <p:spPr>
          <a:xfrm>
            <a:off x="3795713" y="1132871"/>
            <a:ext cx="4745037" cy="51038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Add Image</a:t>
            </a:r>
          </a:p>
        </p:txBody>
      </p:sp>
    </p:spTree>
    <p:extLst>
      <p:ext uri="{BB962C8B-B14F-4D97-AF65-F5344CB8AC3E}">
        <p14:creationId xmlns:p14="http://schemas.microsoft.com/office/powerpoint/2010/main" val="1594469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Image/Chart and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80406" y="1014481"/>
            <a:ext cx="7493555" cy="57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>
                <a:latin typeface="+mj-lt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Insert Heading Here</a:t>
            </a:r>
          </a:p>
          <a:p>
            <a:pPr lvl="1"/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0" hasCustomPrompt="1"/>
          </p:nvPr>
        </p:nvSpPr>
        <p:spPr>
          <a:xfrm>
            <a:off x="1394633" y="5354669"/>
            <a:ext cx="6264161" cy="108270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+mn-lt"/>
              </a:defRPr>
            </a:lvl1pPr>
            <a:lvl2pPr>
              <a:defRPr sz="2200"/>
            </a:lvl2pPr>
            <a:lvl3pPr>
              <a:defRPr sz="2000"/>
            </a:lvl3pPr>
            <a:lvl5pPr marL="1828800" indent="-228600">
              <a:defRPr sz="1800"/>
            </a:lvl5pPr>
          </a:lstStyle>
          <a:p>
            <a:pPr lvl="0"/>
            <a:r>
              <a:rPr lang="en-US" dirty="0"/>
              <a:t>Insert text here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167438" y="141158"/>
            <a:ext cx="2722562" cy="269875"/>
          </a:xfrm>
          <a:prstGeom prst="rect">
            <a:avLst/>
          </a:prstGeom>
        </p:spPr>
        <p:txBody>
          <a:bodyPr vert="horz"/>
          <a:lstStyle>
            <a:lvl1pPr marL="0" indent="0" algn="r"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>
              <a:defRPr sz="1200">
                <a:latin typeface="Arial"/>
                <a:cs typeface="Arial"/>
              </a:defRPr>
            </a:lvl2pPr>
            <a:lvl3pPr>
              <a:defRPr sz="12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Section Heading Will Go Here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7852" y="6447790"/>
            <a:ext cx="597004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A2A000D-0D79-E646-8BC0-B8888880378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22" hasCustomPrompt="1"/>
          </p:nvPr>
        </p:nvSpPr>
        <p:spPr>
          <a:xfrm>
            <a:off x="1396107" y="1754594"/>
            <a:ext cx="6262687" cy="3438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Add Image</a:t>
            </a:r>
          </a:p>
        </p:txBody>
      </p:sp>
    </p:spTree>
    <p:extLst>
      <p:ext uri="{BB962C8B-B14F-4D97-AF65-F5344CB8AC3E}">
        <p14:creationId xmlns:p14="http://schemas.microsoft.com/office/powerpoint/2010/main" val="2019163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7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892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62" r:id="rId4"/>
    <p:sldLayoutId id="2147483669" r:id="rId5"/>
    <p:sldLayoutId id="2147483665" r:id="rId6"/>
    <p:sldLayoutId id="2147483660" r:id="rId7"/>
    <p:sldLayoutId id="2147483671" r:id="rId8"/>
    <p:sldLayoutId id="2147483657" r:id="rId9"/>
    <p:sldLayoutId id="2147483672" r:id="rId10"/>
    <p:sldLayoutId id="2147483670" r:id="rId11"/>
    <p:sldLayoutId id="2147483667" r:id="rId12"/>
    <p:sldLayoutId id="2147483668" r:id="rId13"/>
    <p:sldLayoutId id="2147483664" r:id="rId14"/>
    <p:sldLayoutId id="2147483666" r:id="rId15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42306" y="3276689"/>
            <a:ext cx="8235471" cy="1276837"/>
          </a:xfrm>
        </p:spPr>
        <p:txBody>
          <a:bodyPr/>
          <a:lstStyle/>
          <a:p>
            <a:r>
              <a:rPr lang="en-US" dirty="0"/>
              <a:t>Covid bivalent boosters and Flu</a:t>
            </a:r>
          </a:p>
          <a:p>
            <a:r>
              <a:rPr lang="en-US" sz="1200" dirty="0"/>
              <a:t>Lynne Ogawa MD Community </a:t>
            </a:r>
            <a:r>
              <a:rPr lang="en-US" sz="1200"/>
              <a:t>Conversation October 12, 2022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54963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280E00C-FF4F-4538-B3D2-3786DB78C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000D-0D79-E646-8BC0-B8888880378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0CFD8-CD2A-45F8-B18B-0DF7BA730C5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Moderna and Pfizer bivalent boosters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4A557C-2D80-46B8-9C6B-4E915E86C4E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Contain mRNA that codes for the spike protein of the original virus </a:t>
            </a:r>
          </a:p>
          <a:p>
            <a:r>
              <a:rPr lang="en-US" dirty="0"/>
              <a:t>Contain mRNA that codes for the spike protein of the omicron variant lineages BA.4 and BA.5</a:t>
            </a:r>
          </a:p>
          <a:p>
            <a:r>
              <a:rPr lang="en-US" dirty="0"/>
              <a:t>Moderna is approved </a:t>
            </a:r>
            <a:r>
              <a:rPr lang="en-US"/>
              <a:t>for 6 </a:t>
            </a:r>
            <a:r>
              <a:rPr lang="en-US" dirty="0"/>
              <a:t>and older</a:t>
            </a:r>
          </a:p>
          <a:p>
            <a:r>
              <a:rPr lang="en-US" dirty="0"/>
              <a:t>Pfizer is approved for 5 and older</a:t>
            </a:r>
          </a:p>
          <a:p>
            <a:r>
              <a:rPr lang="en-US" dirty="0"/>
              <a:t>These replace all previous monovalent boosters</a:t>
            </a:r>
          </a:p>
          <a:p>
            <a:r>
              <a:rPr lang="en-US" dirty="0"/>
              <a:t>Anyone 12 and older can get a booster if they have completed the initial series and it has been at least 2 months since their last dose or their last booster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9A9951-066A-42B7-AF7E-98507AD7B2D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340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E38FB7B-EE7F-48ED-B651-64CF8DDB9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000D-0D79-E646-8BC0-B8888880378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785FDE-B2D0-4811-A1B6-32A2407981D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Effectiveness studies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EB4050-F0B8-47DD-A991-77EE83F1B3E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80405" y="1682496"/>
            <a:ext cx="7493555" cy="4765294"/>
          </a:xfrm>
        </p:spPr>
        <p:txBody>
          <a:bodyPr/>
          <a:lstStyle/>
          <a:p>
            <a:r>
              <a:rPr lang="en-US" dirty="0"/>
              <a:t>Moderna - 814 individuals over 18 years of age</a:t>
            </a:r>
          </a:p>
          <a:p>
            <a:pPr lvl="1"/>
            <a:r>
              <a:rPr lang="en-US" dirty="0"/>
              <a:t>Raised neutralizing antibodies against BA.1, BA.4 and BA.5 greater than monovalent booster</a:t>
            </a:r>
          </a:p>
          <a:p>
            <a:pPr lvl="1"/>
            <a:r>
              <a:rPr lang="en-US" dirty="0"/>
              <a:t>Same safety profile and side effects</a:t>
            </a:r>
          </a:p>
          <a:p>
            <a:pPr lvl="1"/>
            <a:r>
              <a:rPr lang="en-US" dirty="0"/>
              <a:t>Short study – one month</a:t>
            </a:r>
          </a:p>
          <a:p>
            <a:r>
              <a:rPr lang="en-US" dirty="0"/>
              <a:t>Pfizer – 600 individuals over 55 years of age</a:t>
            </a:r>
          </a:p>
          <a:p>
            <a:pPr lvl="1"/>
            <a:r>
              <a:rPr lang="en-US" dirty="0"/>
              <a:t>Raised neutralizing antibodies against BA.1, BA.4 and BA.5 greater than monovalent</a:t>
            </a:r>
          </a:p>
          <a:p>
            <a:pPr lvl="1"/>
            <a:r>
              <a:rPr lang="en-US" dirty="0"/>
              <a:t>Same safety profile and side effects</a:t>
            </a:r>
          </a:p>
          <a:p>
            <a:pPr lvl="1"/>
            <a:r>
              <a:rPr lang="en-US" dirty="0"/>
              <a:t>Short study – one month  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A3EA2B-CDE5-4302-B541-81DBDEADDFF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510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9594350-9009-42D6-ACFD-788734FBEF2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Variants in the Twin Cities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D7FBAA-0F5E-43B5-B017-F7325A57FD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A3CF77-1C6A-4205-B22A-B4187B489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000D-0D79-E646-8BC0-B88888803783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46965D5E-5619-4003-A81F-80C69CCB61B3}"/>
              </a:ext>
            </a:extLst>
          </p:cNvPr>
          <p:cNvPicPr>
            <a:picLocks noGrp="1" noChangeAspect="1"/>
          </p:cNvPicPr>
          <p:nvPr>
            <p:ph type="pic" sz="quarter" idx="22"/>
          </p:nvPr>
        </p:nvPicPr>
        <p:blipFill rotWithShape="1">
          <a:blip r:embed="rId2"/>
          <a:srcRect l="-1" r="-1470"/>
          <a:stretch/>
        </p:blipFill>
        <p:spPr>
          <a:xfrm>
            <a:off x="401934" y="1813317"/>
            <a:ext cx="8135917" cy="3361583"/>
          </a:xfrm>
        </p:spPr>
      </p:pic>
    </p:spTree>
    <p:extLst>
      <p:ext uri="{BB962C8B-B14F-4D97-AF65-F5344CB8AC3E}">
        <p14:creationId xmlns:p14="http://schemas.microsoft.com/office/powerpoint/2010/main" val="1748287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DFC7C9C-CC7C-4186-BAE7-368FB34A7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000D-0D79-E646-8BC0-B8888880378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D8512B-7251-499F-A246-E73323B50A6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Influenza Vaccine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FA4CBC-192A-4D97-8CC8-DCFE86F23BD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Each year it contains different strains</a:t>
            </a:r>
          </a:p>
          <a:p>
            <a:r>
              <a:rPr lang="en-US" dirty="0"/>
              <a:t>This year it is quadrivalent – 2 influenza A viruses and 2 influenza B viruses</a:t>
            </a:r>
          </a:p>
          <a:p>
            <a:r>
              <a:rPr lang="en-US" dirty="0"/>
              <a:t>It is changed based on circulating viruses noted by the WHO</a:t>
            </a:r>
          </a:p>
          <a:p>
            <a:r>
              <a:rPr lang="en-US" dirty="0"/>
              <a:t>Last year there were 2 peaks of Influenza A in December and between mid March to May</a:t>
            </a:r>
          </a:p>
          <a:p>
            <a:r>
              <a:rPr lang="en-US" dirty="0"/>
              <a:t>Flu vaccines are 40-60% effective among the overall population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D376D3-6C66-483D-BC21-02CACEB0B5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766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7CC525D-3C90-4CB1-AA03-060D30A74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000D-0D79-E646-8BC0-B8888880378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82F801-2F86-4F4E-B04F-ED33C69F282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Kinds of flu vaccines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2ED554-31A6-408A-A81F-53A8BEE4D80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80405" y="1518407"/>
            <a:ext cx="7493555" cy="4929383"/>
          </a:xfrm>
        </p:spPr>
        <p:txBody>
          <a:bodyPr/>
          <a:lstStyle/>
          <a:p>
            <a:r>
              <a:rPr lang="en-US" sz="1600" dirty="0"/>
              <a:t>Standard-dose flu shots </a:t>
            </a:r>
          </a:p>
          <a:p>
            <a:pPr lvl="1"/>
            <a:r>
              <a:rPr lang="en-US" sz="1600" dirty="0"/>
              <a:t>Virus grown in eggs – 6 month and older</a:t>
            </a:r>
          </a:p>
          <a:p>
            <a:r>
              <a:rPr lang="en-US" sz="1600" dirty="0"/>
              <a:t>Cell-based flu shots</a:t>
            </a:r>
          </a:p>
          <a:p>
            <a:pPr lvl="1"/>
            <a:r>
              <a:rPr lang="en-US" sz="1600" dirty="0"/>
              <a:t>Virus grown in cell culture, egg free – 6 months and older</a:t>
            </a:r>
          </a:p>
          <a:p>
            <a:r>
              <a:rPr lang="en-US" sz="1600" dirty="0"/>
              <a:t>Recombinant flu shot</a:t>
            </a:r>
          </a:p>
          <a:p>
            <a:pPr lvl="1"/>
            <a:r>
              <a:rPr lang="en-US" sz="1600" dirty="0"/>
              <a:t>Made with recombinant technology, no actual flu virus, egg free</a:t>
            </a:r>
          </a:p>
          <a:p>
            <a:pPr lvl="1"/>
            <a:r>
              <a:rPr lang="en-US" sz="1600" dirty="0"/>
              <a:t>3X the antigen – age18 and older </a:t>
            </a:r>
          </a:p>
          <a:p>
            <a:r>
              <a:rPr lang="en-US" sz="1600" dirty="0"/>
              <a:t>High dose flu shot</a:t>
            </a:r>
          </a:p>
          <a:p>
            <a:pPr lvl="1"/>
            <a:r>
              <a:rPr lang="en-US" sz="1600" dirty="0"/>
              <a:t>Egg based</a:t>
            </a:r>
          </a:p>
          <a:p>
            <a:pPr lvl="1"/>
            <a:r>
              <a:rPr lang="en-US" sz="1600" dirty="0"/>
              <a:t>4X the antigen - age 65 and older</a:t>
            </a:r>
          </a:p>
          <a:p>
            <a:r>
              <a:rPr lang="en-US" sz="1600" dirty="0"/>
              <a:t>Adjuvated flu shot</a:t>
            </a:r>
          </a:p>
          <a:p>
            <a:pPr lvl="1"/>
            <a:r>
              <a:rPr lang="en-US" sz="1600" dirty="0"/>
              <a:t>Egg based </a:t>
            </a:r>
          </a:p>
          <a:p>
            <a:pPr lvl="1"/>
            <a:r>
              <a:rPr lang="en-US" sz="1600" dirty="0"/>
              <a:t>Has adjuvant which increases the immune response – age 65 and older</a:t>
            </a:r>
          </a:p>
          <a:p>
            <a:r>
              <a:rPr lang="en-US" sz="1600" dirty="0"/>
              <a:t>Live attenuated nasal spray vaccine	</a:t>
            </a:r>
          </a:p>
          <a:p>
            <a:pPr lvl="1"/>
            <a:r>
              <a:rPr lang="en-US" sz="1400" dirty="0"/>
              <a:t>Egg based</a:t>
            </a:r>
          </a:p>
          <a:p>
            <a:pPr lvl="1"/>
            <a:r>
              <a:rPr lang="en-US" sz="1400" dirty="0"/>
              <a:t>Live weakened virus – age 2-49 years old </a:t>
            </a:r>
          </a:p>
          <a:p>
            <a:pPr lvl="1"/>
            <a:r>
              <a:rPr lang="en-US" sz="1400" dirty="0"/>
              <a:t>Can’t be used in pregnancy, immunocompromised, or other medical conditions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0BB745-9B00-431E-A8BB-BB3A637066E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770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6E9A03-BBE7-4001-A017-0D05642DB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000D-0D79-E646-8BC0-B8888880378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68485E-F2DC-4E7D-9BF4-EDBC712407C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Infection mitigation/control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04D3F4-DEE8-48A0-9F14-EC9429EA053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80405" y="1682496"/>
            <a:ext cx="7493555" cy="4587675"/>
          </a:xfrm>
        </p:spPr>
        <p:txBody>
          <a:bodyPr/>
          <a:lstStyle/>
          <a:p>
            <a:r>
              <a:rPr lang="en-US" dirty="0"/>
              <a:t>Get vaccinated and boosted</a:t>
            </a:r>
          </a:p>
          <a:p>
            <a:r>
              <a:rPr lang="en-US" dirty="0"/>
              <a:t>Stay home when you are sick</a:t>
            </a:r>
          </a:p>
          <a:p>
            <a:r>
              <a:rPr lang="en-US" dirty="0"/>
              <a:t>Get tested </a:t>
            </a:r>
          </a:p>
          <a:p>
            <a:pPr lvl="1"/>
            <a:r>
              <a:rPr lang="en-US" dirty="0"/>
              <a:t>If sick</a:t>
            </a:r>
          </a:p>
          <a:p>
            <a:pPr lvl="1"/>
            <a:r>
              <a:rPr lang="en-US" dirty="0"/>
              <a:t>5 days after being exposed</a:t>
            </a:r>
          </a:p>
          <a:p>
            <a:pPr lvl="1"/>
            <a:r>
              <a:rPr lang="en-US" dirty="0"/>
              <a:t>Before visiting with family or friend who are at higher risk for severe disease</a:t>
            </a:r>
          </a:p>
          <a:p>
            <a:r>
              <a:rPr lang="en-US" dirty="0"/>
              <a:t>Wash your hands and keep them away from your face</a:t>
            </a:r>
          </a:p>
          <a:p>
            <a:r>
              <a:rPr lang="en-US" dirty="0"/>
              <a:t>Avoid crowds </a:t>
            </a:r>
          </a:p>
          <a:p>
            <a:r>
              <a:rPr lang="en-US" dirty="0"/>
              <a:t>Masks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1C836-CF5B-4CEF-BA1C-AC7C5D644D0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450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F6ADCBC-65DF-419D-8B32-8CBE9B864B2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It is ok to get your covid booster and flu shot at the same time.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D801D38-AB21-4E36-B326-7D108FB2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000D-0D79-E646-8BC0-B8888880378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835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58595B"/>
      </a:dk1>
      <a:lt1>
        <a:srgbClr val="FFFFFF"/>
      </a:lt1>
      <a:dk2>
        <a:srgbClr val="9E3039"/>
      </a:dk2>
      <a:lt2>
        <a:srgbClr val="E1D8B7"/>
      </a:lt2>
      <a:accent1>
        <a:srgbClr val="002F6C"/>
      </a:accent1>
      <a:accent2>
        <a:srgbClr val="BD4F19"/>
      </a:accent2>
      <a:accent3>
        <a:srgbClr val="3C8A2E"/>
      </a:accent3>
      <a:accent4>
        <a:srgbClr val="F0AB00"/>
      </a:accent4>
      <a:accent5>
        <a:srgbClr val="006983"/>
      </a:accent5>
      <a:accent6>
        <a:srgbClr val="84BD00"/>
      </a:accent6>
      <a:hlink>
        <a:srgbClr val="58595B"/>
      </a:hlink>
      <a:folHlink>
        <a:srgbClr val="B1B3B6"/>
      </a:folHlink>
    </a:clrScheme>
    <a:fontScheme name="Head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9" id="{AE80564E-86F2-4DB2-8AB8-D7C4195C0F12}" vid="{6794F862-0F01-4AA2-9D23-2A65F9BC407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RC_General-PowerPoint_Template_2017</Template>
  <TotalTime>444</TotalTime>
  <Words>433</Words>
  <Application>Microsoft Office PowerPoint</Application>
  <PresentationFormat>On-screen Show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mod&amp;co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Jacqueline Watters</dc:creator>
  <cp:lastModifiedBy>Ogawa, Lynne</cp:lastModifiedBy>
  <cp:revision>17</cp:revision>
  <dcterms:created xsi:type="dcterms:W3CDTF">2018-02-21T17:01:31Z</dcterms:created>
  <dcterms:modified xsi:type="dcterms:W3CDTF">2022-10-12T18:57:52Z</dcterms:modified>
</cp:coreProperties>
</file>