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6_DED9670E.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3_8A8A8BB9.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18_A565B2AF.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28_6DD7945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handoutMasterIdLst>
    <p:handoutMasterId r:id="rId31"/>
  </p:handoutMasterIdLst>
  <p:sldIdLst>
    <p:sldId id="264" r:id="rId5"/>
    <p:sldId id="269" r:id="rId6"/>
    <p:sldId id="270" r:id="rId7"/>
    <p:sldId id="271" r:id="rId8"/>
    <p:sldId id="272" r:id="rId9"/>
    <p:sldId id="267" r:id="rId10"/>
    <p:sldId id="273" r:id="rId11"/>
    <p:sldId id="266" r:id="rId12"/>
    <p:sldId id="278" r:id="rId13"/>
    <p:sldId id="285" r:id="rId14"/>
    <p:sldId id="288" r:id="rId15"/>
    <p:sldId id="291" r:id="rId16"/>
    <p:sldId id="290" r:id="rId17"/>
    <p:sldId id="287" r:id="rId18"/>
    <p:sldId id="284" r:id="rId19"/>
    <p:sldId id="289" r:id="rId20"/>
    <p:sldId id="294" r:id="rId21"/>
    <p:sldId id="275" r:id="rId22"/>
    <p:sldId id="276" r:id="rId23"/>
    <p:sldId id="295" r:id="rId24"/>
    <p:sldId id="286" r:id="rId25"/>
    <p:sldId id="274" r:id="rId26"/>
    <p:sldId id="280" r:id="rId27"/>
    <p:sldId id="268" r:id="rId28"/>
    <p:sldId id="2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81EF25-A7D4-D03A-DC41-99E509A642D6}" name="McKennan, Andrea" initials="MA" userId="S::Andrea.McKennan@co.ramsey.mn.us::efa6ebda-3cec-4bcc-b955-f778001df56a" providerId="AD"/>
  <p188:author id="{BF973B79-A053-3D87-0CEB-F470D9258FAE}" name="Ahmed, Nawal" initials="AN" userId="S::nawal.ahmed@co.ramsey.mn.us::7d534cc0-f222-480d-87e8-40b5d182f106" providerId="AD"/>
  <p188:author id="{AEBAE5A8-EFF4-CCD4-F9CB-0E2A0E3F8D41}" name="Frank, Rachel E" initials="FE" userId="S::rachel.frank@co.ramsey.mn.us::aa5e0397-7c8c-48ae-9f29-d15fafac9bac" providerId="AD"/>
  <p188:author id="{443F66C1-CA98-E41D-D4F6-A9DC7732AF02}" name="McKennan, Andrea" initials="MA" userId="S::andrea.mckennan@co.ramsey.mn.us::efa6ebda-3cec-4bcc-b955-f778001df56a" providerId="AD"/>
  <p188:author id="{4A50BFFE-C8A2-A822-A21A-96AE68A71862}" name="Ahmed, Nawal" initials="AN" userId="S::Nawal.Ahmed@co.ramsey.mn.us::7d534cc0-f222-480d-87e8-40b5d182f10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8595B"/>
    <a:srgbClr val="AFB1B4"/>
    <a:srgbClr val="18457A"/>
    <a:srgbClr val="1075B5"/>
    <a:srgbClr val="00A3C9"/>
    <a:srgbClr val="44C4DD"/>
    <a:srgbClr val="1C3664"/>
    <a:srgbClr val="113C66"/>
    <a:srgbClr val="177786"/>
    <a:srgbClr val="9EC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4EA5C-4504-0B13-24BD-6B3904765529}" v="3" dt="2023-07-27T17:18:48.962"/>
    <p1510:client id="{1114FD7F-4439-CC7D-3ECF-693D3A9970D0}" v="114" dt="2023-08-01T17:27:44.487"/>
    <p1510:client id="{18F1FDFC-B68F-0746-6FA3-A5E8BC45CB07}" v="616" dt="2023-07-27T16:30:55.703"/>
    <p1510:client id="{2225241C-06EB-D5D4-94F8-C31585CA1341}" v="40" dt="2023-07-31T18:08:09.342"/>
    <p1510:client id="{23B56045-DA7E-4CCB-D0C7-F5F98C3E5C2B}" v="155" dt="2023-07-25T23:03:23.953"/>
    <p1510:client id="{28DA427B-6C34-CD02-9FA2-74022812C006}" v="4" dt="2023-07-27T17:37:57.368"/>
    <p1510:client id="{4161F561-9E61-F19D-B9AC-7CDF058BFBDE}" v="60" dt="2023-07-28T14:14:00.893"/>
    <p1510:client id="{43621DAD-3AC5-F648-2CF3-C5DD0C609789}" v="8" dt="2023-03-21T18:49:02.920"/>
    <p1510:client id="{54D3C47B-CB17-BDFE-EDDA-0A09F34D0021}" v="94" dt="2023-07-26T19:57:47.430"/>
    <p1510:client id="{9979FD62-6997-92AE-7132-458BC8215DEA}" v="29" dt="2023-08-01T19:04:57.872"/>
    <p1510:client id="{AEFE3C0B-5E0B-8346-9460-9E1A632D3509}" v="1" dt="2023-08-01T15:43:45.902"/>
    <p1510:client id="{C03A3930-8B90-F230-6D0E-3D09CB2E46FB}" v="8" dt="2023-07-21T21:25:27.350"/>
    <p1510:client id="{D796F118-E5E6-24ED-F876-21FB21923B75}" v="36" dt="2023-07-20T19:16:23.361"/>
    <p1510:client id="{DC69408A-D079-6481-F18D-1B1A1F2B9B3D}" v="75" dt="2023-08-02T21:19:41.029"/>
    <p1510:client id="{E34704B1-0D3A-D508-0785-D98805D83AA4}" v="143" dt="2023-07-27T14:34:33.774"/>
    <p1510:client id="{EA3A7555-F5DC-C871-3CFC-3FD0629DFFDE}" v="3" dt="2023-07-28T13:48:15.928"/>
    <p1510:client id="{FB0A7810-5A13-E2B6-5BEE-7717EB1A202B}" v="4" dt="2023-07-28T13:39:29.6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modernComment_113_8A8A8BB9.xml><?xml version="1.0" encoding="utf-8"?>
<p188:cmLst xmlns:a="http://schemas.openxmlformats.org/drawingml/2006/main" xmlns:r="http://schemas.openxmlformats.org/officeDocument/2006/relationships" xmlns:p188="http://schemas.microsoft.com/office/powerpoint/2018/8/main">
  <p188:cm id="{F4C95AF0-31CC-4207-8D94-4355C1088D75}" authorId="{4A50BFFE-C8A2-A822-A21A-96AE68A71862}" status="resolved" created="2023-07-14T15:27:17.239" complete="100000">
    <pc:sldMkLst xmlns:pc="http://schemas.microsoft.com/office/powerpoint/2013/main/command">
      <pc:docMk/>
      <pc:sldMk cId="2324335545" sldId="275"/>
    </pc:sldMkLst>
    <p188:txBody>
      <a:bodyPr/>
      <a:lstStyle/>
      <a:p>
        <a:r>
          <a:rPr lang="en-US"/>
          <a:t>Need to update</a:t>
        </a:r>
      </a:p>
    </p188:txBody>
  </p188:cm>
  <p188:cm id="{491A2CF0-5336-47D9-BFB2-FF53582B7564}" authorId="{443F66C1-CA98-E41D-D4F6-A9DC7732AF02}" status="resolved" created="2023-07-27T15:41:49.461" complete="100000">
    <ac:deMkLst xmlns:ac="http://schemas.microsoft.com/office/drawing/2013/main/command">
      <pc:docMk xmlns:pc="http://schemas.microsoft.com/office/powerpoint/2013/main/command"/>
      <pc:sldMk xmlns:pc="http://schemas.microsoft.com/office/powerpoint/2013/main/command" cId="2324335545" sldId="275"/>
      <ac:picMk id="3" creationId="{81DC45DB-DEAB-213B-BDBC-A26784033776}"/>
    </ac:deMkLst>
    <p188:replyLst>
      <p188:reply id="{5F426E55-BA80-4786-BC5E-2928C6A3EFBB}" authorId="{443F66C1-CA98-E41D-D4F6-A9DC7732AF02}" created="2023-07-28T13:52:21.290">
        <p188:txBody>
          <a:bodyPr/>
          <a:lstStyle/>
          <a:p>
            <a:r>
              <a:rPr lang="en-US"/>
              <a:t>Ok as is</a:t>
            </a:r>
          </a:p>
        </p188:txBody>
      </p188:reply>
      <p188:reply id="{45E8A386-1907-4067-8F36-357AB8BE5657}" authorId="{443F66C1-CA98-E41D-D4F6-A9DC7732AF02}" created="2023-07-28T13:53:42.854">
        <p188:txBody>
          <a:bodyPr/>
          <a:lstStyle/>
          <a:p>
            <a:r>
              <a:rPr lang="en-US"/>
              <a:t>Groundbreaking before removing trees?</a:t>
            </a:r>
          </a:p>
        </p188:txBody>
      </p188:reply>
    </p188:replyLst>
    <p188:txBody>
      <a:bodyPr/>
      <a:lstStyle/>
      <a:p>
        <a:r>
          <a:rPr lang="en-US"/>
          <a:t>Andrea ask group if we need to adjust any of the green dates.</a:t>
        </a:r>
      </a:p>
    </p188:txBody>
  </p188:cm>
</p188:cmLst>
</file>

<file path=ppt/comments/modernComment_116_DED9670E.xml><?xml version="1.0" encoding="utf-8"?>
<p188:cmLst xmlns:a="http://schemas.openxmlformats.org/drawingml/2006/main" xmlns:r="http://schemas.openxmlformats.org/officeDocument/2006/relationships" xmlns:p188="http://schemas.microsoft.com/office/powerpoint/2018/8/main">
  <p188:cm id="{8F40FBA2-70CE-468D-B322-6A0B50788A45}" authorId="{443F66C1-CA98-E41D-D4F6-A9DC7732AF02}" status="resolved" created="2023-07-28T13:37:27.461" complete="100000">
    <ac:deMkLst xmlns:ac="http://schemas.microsoft.com/office/drawing/2013/main/command">
      <pc:docMk xmlns:pc="http://schemas.microsoft.com/office/powerpoint/2013/main/command"/>
      <pc:sldMk xmlns:pc="http://schemas.microsoft.com/office/powerpoint/2013/main/command" cId="3738789646" sldId="278"/>
      <ac:picMk id="3" creationId="{CE9FBB01-4ED2-335F-CB6B-AF6B62B80B33}"/>
    </ac:deMkLst>
    <p188:txBody>
      <a:bodyPr/>
      <a:lstStyle/>
      <a:p>
        <a:r>
          <a:rPr lang="en-US"/>
          <a:t>"Compost" to "organics/food scraps"</a:t>
        </a:r>
      </a:p>
    </p188:txBody>
  </p188:cm>
</p188:cmLst>
</file>

<file path=ppt/comments/modernComment_118_A565B2AF.xml><?xml version="1.0" encoding="utf-8"?>
<p188:cmLst xmlns:a="http://schemas.openxmlformats.org/drawingml/2006/main" xmlns:r="http://schemas.openxmlformats.org/officeDocument/2006/relationships" xmlns:p188="http://schemas.microsoft.com/office/powerpoint/2018/8/main">
  <p188:cm id="{9C9D9561-885C-4BE8-ABC9-1342126EF8D4}" authorId="{4A50BFFE-C8A2-A822-A21A-96AE68A71862}" status="resolved" created="2023-07-14T19:18:31.847" complete="100000">
    <ac:txMkLst xmlns:ac="http://schemas.microsoft.com/office/drawing/2013/main/command">
      <pc:docMk xmlns:pc="http://schemas.microsoft.com/office/powerpoint/2013/main/command"/>
      <pc:sldMk xmlns:pc="http://schemas.microsoft.com/office/powerpoint/2013/main/command" cId="2774905519" sldId="280"/>
      <ac:spMk id="3" creationId="{F2D1D62B-FE7B-8BC1-E03A-773BFDDD57A1}"/>
      <ac:txMk cp="196" len="1">
        <ac:context len="253" hash="277766183"/>
      </ac:txMk>
    </ac:txMkLst>
    <p188:pos x="6710340" y="2014038"/>
    <p188:txBody>
      <a:bodyPr/>
      <a:lstStyle/>
      <a:p>
        <a:r>
          <a:rPr lang="en-US"/>
          <a:t>Can we say we're breaking ground in late fall? </a:t>
        </a:r>
      </a:p>
    </p188:txBody>
  </p188:cm>
</p188:cmLst>
</file>

<file path=ppt/comments/modernComment_128_6DD79450.xml><?xml version="1.0" encoding="utf-8"?>
<p188:cmLst xmlns:a="http://schemas.openxmlformats.org/drawingml/2006/main" xmlns:r="http://schemas.openxmlformats.org/officeDocument/2006/relationships" xmlns:p188="http://schemas.microsoft.com/office/powerpoint/2018/8/main">
  <p188:cm id="{C26C1F63-8F38-481A-9E53-2356EA5473DD}" authorId="{443F66C1-CA98-E41D-D4F6-A9DC7732AF02}" status="resolved" created="2023-07-27T17:18:03.211" complete="100000">
    <pc:sldMkLst xmlns:pc="http://schemas.microsoft.com/office/powerpoint/2013/main/command">
      <pc:docMk/>
      <pc:sldMk cId="1842844752" sldId="296"/>
    </pc:sldMkLst>
    <p188:txBody>
      <a:bodyPr/>
      <a:lstStyle/>
      <a:p>
        <a:r>
          <a:rPr lang="en-US"/>
          <a:t>Should this be before or after questions?</a:t>
        </a:r>
      </a:p>
    </p188:txBody>
  </p188:cm>
  <p188:cm id="{F9D9B111-ABC1-4695-9E64-7CCC7E4265EF}" authorId="{AEBAE5A8-EFF4-CCD4-F9CB-0E2A0E3F8D41}" status="resolved" created="2023-07-28T13:46:38.021" complete="100000">
    <pc:sldMkLst xmlns:pc="http://schemas.microsoft.com/office/powerpoint/2013/main/command">
      <pc:docMk/>
      <pc:sldMk cId="1842844752" sldId="296"/>
    </pc:sldMkLst>
    <p188:replyLst>
      <p188:reply id="{0FEF3C9A-A6F3-4CE6-AA3D-4E44D96B106C}" authorId="{443F66C1-CA98-E41D-D4F6-A9DC7732AF02}" created="2023-07-28T13:58:16.156">
        <p188:txBody>
          <a:bodyPr/>
          <a:lstStyle/>
          <a:p>
            <a:r>
              <a:rPr lang="en-US"/>
              <a:t>Andrea communicate with Nawal on this.</a:t>
            </a:r>
          </a:p>
        </p188:txBody>
      </p188:reply>
    </p188:replyLst>
    <p188:txBody>
      <a:bodyPr/>
      <a:lstStyle/>
      <a:p>
        <a:r>
          <a:rPr lang="en-US"/>
          <a:t>Does Nawal or someone else from O&amp;E want to do this?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6BBB47-CD41-AA40-AAD5-5F8C1F7E73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EEBC9E-F7D6-314D-842A-935D3C881F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12DE28-8567-554A-9DA7-FCE1F0985348}" type="datetimeFigureOut">
              <a:rPr lang="en-US" smtClean="0"/>
              <a:t>9/15/2023</a:t>
            </a:fld>
            <a:endParaRPr lang="en-US"/>
          </a:p>
        </p:txBody>
      </p:sp>
      <p:sp>
        <p:nvSpPr>
          <p:cNvPr id="4" name="Footer Placeholder 3">
            <a:extLst>
              <a:ext uri="{FF2B5EF4-FFF2-40B4-BE49-F238E27FC236}">
                <a16:creationId xmlns:a16="http://schemas.microsoft.com/office/drawing/2014/main" id="{8E665101-5269-834D-BDFA-D2AD655C72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80AB56-2145-7B48-A8A3-C217EC3860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08B3CE-3F62-A14B-AFA6-8284E318CE2F}" type="slidenum">
              <a:rPr lang="en-US" smtClean="0"/>
              <a:t>‹#›</a:t>
            </a:fld>
            <a:endParaRPr lang="en-US"/>
          </a:p>
        </p:txBody>
      </p:sp>
    </p:spTree>
    <p:extLst>
      <p:ext uri="{BB962C8B-B14F-4D97-AF65-F5344CB8AC3E}">
        <p14:creationId xmlns:p14="http://schemas.microsoft.com/office/powerpoint/2010/main" val="1564994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65169-FB77-498C-BBD2-84030F174EA6}"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EFD64-E484-43D1-ADD6-285FAC615C21}" type="slidenum">
              <a:rPr lang="en-US" smtClean="0"/>
              <a:t>‹#›</a:t>
            </a:fld>
            <a:endParaRPr lang="en-US"/>
          </a:p>
        </p:txBody>
      </p:sp>
    </p:spTree>
    <p:extLst>
      <p:ext uri="{BB962C8B-B14F-4D97-AF65-F5344CB8AC3E}">
        <p14:creationId xmlns:p14="http://schemas.microsoft.com/office/powerpoint/2010/main" val="2147745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ramseycounty.us/ESC"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a:t>
            </a:r>
          </a:p>
          <a:p>
            <a:endParaRPr lang="en-US">
              <a:cs typeface="Calibri"/>
            </a:endParaRPr>
          </a:p>
          <a:p>
            <a:r>
              <a:rPr lang="en-US"/>
              <a:t>Hello everyone, I am Sara Hollie, Director of Saint Paul - Ramsey County Public Health. </a:t>
            </a:r>
            <a:endParaRPr lang="en-US">
              <a:cs typeface="Calibri"/>
            </a:endParaRPr>
          </a:p>
          <a:p>
            <a:endParaRPr lang="en-US"/>
          </a:p>
          <a:p>
            <a:r>
              <a:rPr lang="en-US"/>
              <a:t>On behalf of Saint Paul-Ramsey County Public Health, our Environmental Health Division and Ramsey County Property Management, I welcome everyone to this Environmental Service Center listening session. We are so glad you could join us this evening.</a:t>
            </a:r>
            <a:endParaRPr lang="en-US">
              <a:cs typeface="Calibri"/>
            </a:endParaRPr>
          </a:p>
          <a:p>
            <a:endParaRPr lang="en-US">
              <a:cs typeface="Calibri"/>
            </a:endParaRPr>
          </a:p>
          <a:p>
            <a:r>
              <a:rPr lang="en-US"/>
              <a:t>VIRTUAL ONLY: We are recording this virtual session and will post it to our website so that those unable to attend can view this information at a later time.</a:t>
            </a:r>
            <a:endParaRPr lang="en-US">
              <a:cs typeface="Calibri"/>
            </a:endParaRPr>
          </a:p>
          <a:p>
            <a:pPr algn="ctr"/>
            <a:endParaRPr lang="en-US"/>
          </a:p>
          <a:p>
            <a:r>
              <a:rPr lang="en-US"/>
              <a:t>VIRTUAL ONLY: Please mute your audio for now and make note of any questions you have so that you can ask them at the end of the presentation. </a:t>
            </a:r>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1</a:t>
            </a:fld>
            <a:endParaRPr lang="en-US"/>
          </a:p>
        </p:txBody>
      </p:sp>
    </p:spTree>
    <p:extLst>
      <p:ext uri="{BB962C8B-B14F-4D97-AF65-F5344CB8AC3E}">
        <p14:creationId xmlns:p14="http://schemas.microsoft.com/office/powerpoint/2010/main" val="2263911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Lydia</a:t>
            </a:r>
          </a:p>
          <a:p>
            <a:endParaRPr lang="en-US">
              <a:cs typeface="Calibri"/>
            </a:endParaRPr>
          </a:p>
          <a:p>
            <a:r>
              <a:rPr lang="en-US"/>
              <a:t>Here you can see the proposed design for the outdoor space. This shows the front entrance, the public parking lot, and the public gathering area. </a:t>
            </a:r>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10</a:t>
            </a:fld>
            <a:endParaRPr lang="en-US"/>
          </a:p>
        </p:txBody>
      </p:sp>
    </p:spTree>
    <p:extLst>
      <p:ext uri="{BB962C8B-B14F-4D97-AF65-F5344CB8AC3E}">
        <p14:creationId xmlns:p14="http://schemas.microsoft.com/office/powerpoint/2010/main" val="1452304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Lydia</a:t>
            </a:r>
          </a:p>
          <a:p>
            <a:endParaRPr lang="en-US"/>
          </a:p>
          <a:p>
            <a:r>
              <a:rPr lang="en-US"/>
              <a:t>Here you can see the proposed design for the outdoor programming and educational space. Note rain barrels and native plantings.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11</a:t>
            </a:fld>
            <a:endParaRPr lang="en-US"/>
          </a:p>
        </p:txBody>
      </p:sp>
    </p:spTree>
    <p:extLst>
      <p:ext uri="{BB962C8B-B14F-4D97-AF65-F5344CB8AC3E}">
        <p14:creationId xmlns:p14="http://schemas.microsoft.com/office/powerpoint/2010/main" val="2671272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Lydia/Martin</a:t>
            </a:r>
          </a:p>
          <a:p>
            <a:endParaRPr lang="en-US"/>
          </a:p>
          <a:p>
            <a:r>
              <a:rPr lang="en-US"/>
              <a:t>And here we see the proposed facility design from the driveway up to the drop-off area.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A17EFD64-E484-43D1-ADD6-285FAC615C21}" type="slidenum">
              <a:rPr lang="en-US" smtClean="0"/>
              <a:t>12</a:t>
            </a:fld>
            <a:endParaRPr lang="en-US"/>
          </a:p>
        </p:txBody>
      </p:sp>
    </p:spTree>
    <p:extLst>
      <p:ext uri="{BB962C8B-B14F-4D97-AF65-F5344CB8AC3E}">
        <p14:creationId xmlns:p14="http://schemas.microsoft.com/office/powerpoint/2010/main" val="98030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Martin</a:t>
            </a:r>
          </a:p>
          <a:p>
            <a:endParaRPr lang="en-US">
              <a:cs typeface="Calibri"/>
            </a:endParaRPr>
          </a:p>
          <a:p>
            <a:r>
              <a:rPr lang="en-US"/>
              <a:t>Here is a rendering of the proposed drop-off area. Residents bringing materials to the facility via car will drive up into this area, and staff will unload their materials for them.  </a:t>
            </a:r>
            <a:endParaRPr lang="en-US">
              <a:cs typeface="Calibri" panose="020F0502020204030204"/>
            </a:endParaRPr>
          </a:p>
          <a:p>
            <a:endParaRPr lang="en-US">
              <a:cs typeface="Calibri" panose="020F0502020204030204"/>
            </a:endParaRPr>
          </a:p>
          <a:p>
            <a:r>
              <a:rPr lang="en-US">
                <a:cs typeface="Calibri" panose="020F0502020204030204"/>
              </a:rPr>
              <a:t>The drop-off space will </a:t>
            </a:r>
          </a:p>
          <a:p>
            <a:r>
              <a:rPr lang="en-US"/>
              <a:t>•Be designed for accessibility and ease</a:t>
            </a:r>
            <a:endParaRPr lang="en-US">
              <a:cs typeface="Calibri" panose="020F0502020204030204"/>
            </a:endParaRPr>
          </a:p>
          <a:p>
            <a:r>
              <a:rPr lang="en-US"/>
              <a:t>•Offer protection from the weather </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13</a:t>
            </a:fld>
            <a:endParaRPr lang="en-US"/>
          </a:p>
        </p:txBody>
      </p:sp>
    </p:spTree>
    <p:extLst>
      <p:ext uri="{BB962C8B-B14F-4D97-AF65-F5344CB8AC3E}">
        <p14:creationId xmlns:p14="http://schemas.microsoft.com/office/powerpoint/2010/main" val="2645132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Martin</a:t>
            </a:r>
          </a:p>
          <a:p>
            <a:endParaRPr lang="en-US">
              <a:cs typeface="Calibri"/>
            </a:endParaRPr>
          </a:p>
          <a:p>
            <a:r>
              <a:rPr lang="en-US"/>
              <a:t>Here you see the proposed design for the lobby and reuse room. In the reuse room on the left, residents will be able to take materials that were dropped off by others but are still in usable condition. This service will be available at no cost for residents.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14</a:t>
            </a:fld>
            <a:endParaRPr lang="en-US"/>
          </a:p>
        </p:txBody>
      </p:sp>
    </p:spTree>
    <p:extLst>
      <p:ext uri="{BB962C8B-B14F-4D97-AF65-F5344CB8AC3E}">
        <p14:creationId xmlns:p14="http://schemas.microsoft.com/office/powerpoint/2010/main" val="1701891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Martin</a:t>
            </a:r>
          </a:p>
          <a:p>
            <a:endParaRPr lang="en-US">
              <a:cs typeface="Calibri"/>
            </a:endParaRPr>
          </a:p>
          <a:p>
            <a:r>
              <a:rPr lang="en-US">
                <a:cs typeface="Calibri"/>
              </a:rPr>
              <a:t>Here you can see the proposed</a:t>
            </a:r>
            <a:r>
              <a:rPr lang="en-US"/>
              <a:t> design for </a:t>
            </a:r>
            <a:r>
              <a:rPr lang="en-US">
                <a:cs typeface="Calibri"/>
              </a:rPr>
              <a:t>the educational community space. This space will host our Fix-It clinics and other educational community programming. It will include a partition so that the room can be separated into two spaces.</a:t>
            </a:r>
          </a:p>
          <a:p>
            <a:endParaRPr lang="en-US">
              <a:cs typeface="Calibri"/>
            </a:endParaRPr>
          </a:p>
          <a:p>
            <a:r>
              <a:rPr lang="en-US">
                <a:cs typeface="Calibri"/>
              </a:rPr>
              <a:t>Note that this is just an illustration of how this room might be furnished. </a:t>
            </a:r>
          </a:p>
          <a:p>
            <a:endParaRPr lang="en-US"/>
          </a:p>
          <a:p>
            <a:r>
              <a:rPr lang="en-US"/>
              <a:t>IN PERSON: After the presentation, please look at the presentation boards with this content. We’re eager to hear from you what you like and what you think is missing.</a:t>
            </a:r>
            <a:endParaRPr lang="en-US">
              <a:cs typeface="Calibri"/>
            </a:endParaRPr>
          </a:p>
          <a:p>
            <a:r>
              <a:rPr lang="en-US"/>
              <a:t>VIRTUAL: During our discussion after the presentation, we would like to hear from you what you like and what is missing here. Feel free to use the chat to share your thoughts at any time.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15</a:t>
            </a:fld>
            <a:endParaRPr lang="en-US"/>
          </a:p>
        </p:txBody>
      </p:sp>
    </p:spTree>
    <p:extLst>
      <p:ext uri="{BB962C8B-B14F-4D97-AF65-F5344CB8AC3E}">
        <p14:creationId xmlns:p14="http://schemas.microsoft.com/office/powerpoint/2010/main" val="306496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Martin</a:t>
            </a:r>
          </a:p>
          <a:p>
            <a:endParaRPr lang="en-US"/>
          </a:p>
          <a:p>
            <a:r>
              <a:rPr lang="en-US"/>
              <a:t>Here is an aerial view of the proposed design of the facility.  </a:t>
            </a:r>
            <a:endParaRPr lang="en-US">
              <a:cs typeface="Calibri"/>
            </a:endParaRPr>
          </a:p>
          <a:p>
            <a:endParaRPr lang="en-US">
              <a:cs typeface="Calibri"/>
            </a:endParaRPr>
          </a:p>
          <a:p>
            <a:r>
              <a:rPr lang="en-US">
                <a:cs typeface="Calibri"/>
              </a:rPr>
              <a:t>Point out:</a:t>
            </a:r>
          </a:p>
          <a:p>
            <a:r>
              <a:rPr lang="en-US">
                <a:cs typeface="Calibri"/>
              </a:rPr>
              <a:t>Drop-off driveway</a:t>
            </a:r>
          </a:p>
          <a:p>
            <a:r>
              <a:rPr lang="en-US">
                <a:cs typeface="Calibri"/>
              </a:rPr>
              <a:t>Sorting/storage area of facility (with solar panels on top)</a:t>
            </a:r>
          </a:p>
          <a:p>
            <a:r>
              <a:rPr lang="en-US">
                <a:cs typeface="Calibri"/>
              </a:rPr>
              <a:t>Food scraps/recycling drop-off</a:t>
            </a:r>
          </a:p>
          <a:p>
            <a:r>
              <a:rPr lang="en-US">
                <a:cs typeface="Calibri"/>
              </a:rPr>
              <a:t>Public parking</a:t>
            </a:r>
          </a:p>
          <a:p>
            <a:r>
              <a:rPr lang="en-US">
                <a:cs typeface="Calibri"/>
              </a:rPr>
              <a:t>Education area</a:t>
            </a:r>
          </a:p>
          <a:p>
            <a:r>
              <a:rPr lang="en-US">
                <a:cs typeface="Calibri"/>
              </a:rPr>
              <a:t>Outdoor education/gathering place</a:t>
            </a:r>
          </a:p>
          <a:p>
            <a:r>
              <a:rPr lang="en-US">
                <a:cs typeface="Calibri"/>
              </a:rPr>
              <a:t>Staff parking and admin area</a:t>
            </a:r>
          </a:p>
          <a:p>
            <a:endParaRPr lang="en-US">
              <a:cs typeface="Calibri"/>
            </a:endParaRPr>
          </a:p>
          <a:p>
            <a:r>
              <a:rPr lang="en-US"/>
              <a:t>IN PERSON: After the presentation, please look at the presentation boards with this content. We’re eager to hear from you what you like and what you think is missing.</a:t>
            </a:r>
            <a:endParaRPr lang="en-US">
              <a:cs typeface="Calibri"/>
            </a:endParaRPr>
          </a:p>
          <a:p>
            <a:r>
              <a:rPr lang="en-US"/>
              <a:t>VIRTUAL: During our discussion after the presentation, we would like to hear from you what you like and what is missing here. Feel free to use the chat to share your thoughts at anytime. </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16</a:t>
            </a:fld>
            <a:endParaRPr lang="en-US"/>
          </a:p>
        </p:txBody>
      </p:sp>
    </p:spTree>
    <p:extLst>
      <p:ext uri="{BB962C8B-B14F-4D97-AF65-F5344CB8AC3E}">
        <p14:creationId xmlns:p14="http://schemas.microsoft.com/office/powerpoint/2010/main" val="2071153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Martin</a:t>
            </a:r>
          </a:p>
          <a:p>
            <a:endParaRPr lang="en-US"/>
          </a:p>
          <a:p>
            <a:r>
              <a:rPr lang="en-US"/>
              <a:t>Here we'll take a look at a quick flyover of the proposed facility. </a:t>
            </a:r>
            <a:endParaRPr lang="en-US">
              <a:cs typeface="Calibri"/>
            </a:endParaRPr>
          </a:p>
          <a:p>
            <a:endParaRPr lang="en-US"/>
          </a:p>
          <a:p>
            <a:r>
              <a:rPr lang="en-US"/>
              <a:t>Prompt Katie to exit PPT and play video.</a:t>
            </a:r>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17</a:t>
            </a:fld>
            <a:endParaRPr lang="en-US"/>
          </a:p>
        </p:txBody>
      </p:sp>
    </p:spTree>
    <p:extLst>
      <p:ext uri="{BB962C8B-B14F-4D97-AF65-F5344CB8AC3E}">
        <p14:creationId xmlns:p14="http://schemas.microsoft.com/office/powerpoint/2010/main" val="1404111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Rae</a:t>
            </a:r>
          </a:p>
          <a:p>
            <a:endParaRPr lang="en-US">
              <a:cs typeface="Calibri"/>
            </a:endParaRPr>
          </a:p>
          <a:p>
            <a:r>
              <a:rPr lang="en-US">
                <a:cs typeface="Calibri"/>
              </a:rPr>
              <a:t>So how did we get here?</a:t>
            </a:r>
          </a:p>
          <a:p>
            <a:endParaRPr lang="en-US">
              <a:cs typeface="Calibri"/>
            </a:endParaRPr>
          </a:p>
          <a:p>
            <a:r>
              <a:rPr lang="en-US">
                <a:cs typeface="Calibri"/>
              </a:rPr>
              <a:t>In 2020, we conducted an extensive evaluation of our current programs and services. We heard from residents that our services could be more welcoming and accessible. This lead to the Enhancing Environmental Health Services initiative, a key element of which is the construction of the Environmental Service Center.  </a:t>
            </a:r>
            <a:endParaRPr lang="en-US"/>
          </a:p>
          <a:p>
            <a:endParaRPr lang="en-US">
              <a:cs typeface="Calibri"/>
            </a:endParaRPr>
          </a:p>
          <a:p>
            <a:r>
              <a:rPr lang="en-US">
                <a:cs typeface="Calibri"/>
              </a:rPr>
              <a:t>We've had multiple conversations with community as we've been planning for construction of the Environmental Service Center. Last fall, we shared the proposed location for the facility, this spring we shared proposed building plans, and now we're sharing proposed designs. </a:t>
            </a:r>
          </a:p>
          <a:p>
            <a:endParaRPr lang="en-US">
              <a:cs typeface="Calibri"/>
            </a:endParaRPr>
          </a:p>
          <a:p>
            <a:r>
              <a:rPr lang="en-US">
                <a:cs typeface="Calibri"/>
              </a:rPr>
              <a:t>On the next couple of slides, I'll share what we've been hearing from you and how we're addressing your concerns.</a:t>
            </a:r>
          </a:p>
          <a:p>
            <a:endParaRPr lang="en-US">
              <a:cs typeface="Calibri"/>
            </a:endParaRPr>
          </a:p>
          <a:p>
            <a:r>
              <a:rPr lang="en-US">
                <a:cs typeface="Calibri"/>
              </a:rPr>
              <a:t>Read slide</a:t>
            </a:r>
          </a:p>
          <a:p>
            <a:endParaRPr lang="en-US">
              <a:cs typeface="Calibri"/>
            </a:endParaRPr>
          </a:p>
          <a:p>
            <a:r>
              <a:rPr lang="en-US"/>
              <a:t>This timeline is tentative and subject to change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A17EFD64-E484-43D1-ADD6-285FAC615C21}" type="slidenum">
              <a:rPr lang="en-US" smtClean="0"/>
              <a:t>18</a:t>
            </a:fld>
            <a:endParaRPr lang="en-US"/>
          </a:p>
        </p:txBody>
      </p:sp>
    </p:spTree>
    <p:extLst>
      <p:ext uri="{BB962C8B-B14F-4D97-AF65-F5344CB8AC3E}">
        <p14:creationId xmlns:p14="http://schemas.microsoft.com/office/powerpoint/2010/main" val="3692745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Rae</a:t>
            </a:r>
          </a:p>
          <a:p>
            <a:endParaRPr lang="en-US">
              <a:cs typeface="Calibri"/>
            </a:endParaRPr>
          </a:p>
          <a:p>
            <a:r>
              <a:rPr lang="en-US">
                <a:cs typeface="Calibri"/>
              </a:rPr>
              <a:t>We conducted two rounds of community conversations with residents in the fall 2022 and spring of 2023 – they both consisted of two virtual sessions and two in-person sessions, as well as an online survey. At these sessions, we introduced the project and asked for feedback on the proposed location, </a:t>
            </a:r>
            <a:r>
              <a:rPr lang="en-US"/>
              <a:t>proposed site and facility plans</a:t>
            </a:r>
            <a:r>
              <a:rPr lang="en-US">
                <a:cs typeface="Calibri"/>
              </a:rPr>
              <a:t> and possible services to offer at the facility. Here's what we heard.</a:t>
            </a:r>
          </a:p>
          <a:p>
            <a:endParaRPr lang="en-US">
              <a:cs typeface="Calibri"/>
            </a:endParaRPr>
          </a:p>
          <a:p>
            <a:r>
              <a:rPr lang="en-US">
                <a:cs typeface="Calibri"/>
              </a:rPr>
              <a:t>Read slide.</a:t>
            </a:r>
          </a:p>
        </p:txBody>
      </p:sp>
      <p:sp>
        <p:nvSpPr>
          <p:cNvPr id="4" name="Slide Number Placeholder 3"/>
          <p:cNvSpPr>
            <a:spLocks noGrp="1"/>
          </p:cNvSpPr>
          <p:nvPr>
            <p:ph type="sldNum" sz="quarter" idx="5"/>
          </p:nvPr>
        </p:nvSpPr>
        <p:spPr/>
        <p:txBody>
          <a:bodyPr/>
          <a:lstStyle/>
          <a:p>
            <a:fld id="{A17EFD64-E484-43D1-ADD6-285FAC615C21}" type="slidenum">
              <a:rPr lang="en-US" smtClean="0"/>
              <a:t>19</a:t>
            </a:fld>
            <a:endParaRPr lang="en-US"/>
          </a:p>
        </p:txBody>
      </p:sp>
    </p:spTree>
    <p:extLst>
      <p:ext uri="{BB962C8B-B14F-4D97-AF65-F5344CB8AC3E}">
        <p14:creationId xmlns:p14="http://schemas.microsoft.com/office/powerpoint/2010/main" val="4222465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a:cs typeface="Calibri"/>
              </a:rPr>
              <a:t>Sara</a:t>
            </a:r>
            <a:endParaRPr lang="en-US" i="1">
              <a:solidFill>
                <a:srgbClr val="000000"/>
              </a:solidFill>
              <a:latin typeface="Calibri"/>
              <a:cs typeface="Calibri"/>
            </a:endParaRPr>
          </a:p>
          <a:p>
            <a:endParaRPr lang="en-US">
              <a:solidFill>
                <a:srgbClr val="000000"/>
              </a:solidFill>
              <a:latin typeface="Calibri"/>
              <a:cs typeface="Calibri"/>
            </a:endParaRPr>
          </a:p>
          <a:p>
            <a:r>
              <a:rPr lang="en-US">
                <a:solidFill>
                  <a:srgbClr val="000000"/>
                </a:solidFill>
                <a:latin typeface="Calibri"/>
                <a:cs typeface="Calibri"/>
              </a:rPr>
              <a:t>Introduce self, Rae, Jennifer </a:t>
            </a:r>
            <a:endParaRPr lang="en-US" i="0">
              <a:solidFill>
                <a:srgbClr val="000000"/>
              </a:solidFill>
              <a:effectLst/>
              <a:latin typeface="Calibri"/>
              <a:cs typeface="Calibri"/>
            </a:endParaRPr>
          </a:p>
          <a:p>
            <a:endParaRPr lang="en-US">
              <a:solidFill>
                <a:srgbClr val="000000"/>
              </a:solidFill>
              <a:latin typeface="Calibri"/>
              <a:cs typeface="Calibri"/>
            </a:endParaRPr>
          </a:p>
          <a:p>
            <a:r>
              <a:rPr lang="en-US" b="0">
                <a:solidFill>
                  <a:srgbClr val="000000"/>
                </a:solidFill>
                <a:effectLst/>
                <a:latin typeface="Calibri"/>
                <a:cs typeface="Calibri"/>
              </a:rPr>
              <a:t>Also introduce</a:t>
            </a:r>
            <a:r>
              <a:rPr lang="en-US">
                <a:solidFill>
                  <a:srgbClr val="000000"/>
                </a:solidFill>
                <a:latin typeface="Calibri"/>
                <a:cs typeface="Calibri"/>
              </a:rPr>
              <a:t> (can ask them to wave as you introduce): </a:t>
            </a:r>
            <a:endParaRPr lang="en-US"/>
          </a:p>
          <a:p>
            <a:pPr marL="171450" indent="-171450">
              <a:buFont typeface="Arial" panose="020B0604020202020204" pitchFamily="34" charset="0"/>
              <a:buChar char="•"/>
            </a:pPr>
            <a:r>
              <a:rPr lang="en-US" b="0">
                <a:solidFill>
                  <a:srgbClr val="000000"/>
                </a:solidFill>
                <a:effectLst/>
                <a:latin typeface="Calibri"/>
                <a:cs typeface="Calibri"/>
              </a:rPr>
              <a:t>Commissioners</a:t>
            </a:r>
            <a:r>
              <a:rPr lang="en-US">
                <a:solidFill>
                  <a:srgbClr val="000000"/>
                </a:solidFill>
                <a:latin typeface="Calibri"/>
                <a:cs typeface="Calibri"/>
              </a:rPr>
              <a:t> (if present)</a:t>
            </a:r>
            <a:endParaRPr lang="en-US" b="0">
              <a:solidFill>
                <a:srgbClr val="000000"/>
              </a:solidFill>
              <a:effectLst/>
              <a:latin typeface="Calibri"/>
              <a:cs typeface="Calibri"/>
            </a:endParaRPr>
          </a:p>
          <a:p>
            <a:pPr marL="171450" indent="-171450">
              <a:buFont typeface="Arial" panose="020B0604020202020204" pitchFamily="34" charset="0"/>
              <a:buChar char="•"/>
            </a:pPr>
            <a:r>
              <a:rPr lang="en-US" b="0">
                <a:solidFill>
                  <a:srgbClr val="000000"/>
                </a:solidFill>
                <a:effectLst/>
                <a:latin typeface="Calibri"/>
                <a:cs typeface="Calibri"/>
              </a:rPr>
              <a:t>John</a:t>
            </a:r>
            <a:r>
              <a:rPr lang="en-US">
                <a:solidFill>
                  <a:srgbClr val="000000"/>
                </a:solidFill>
                <a:latin typeface="Calibri"/>
                <a:cs typeface="Calibri"/>
              </a:rPr>
              <a:t> Springman</a:t>
            </a:r>
            <a:r>
              <a:rPr lang="en-US" b="0">
                <a:solidFill>
                  <a:srgbClr val="000000"/>
                </a:solidFill>
                <a:effectLst/>
                <a:latin typeface="Calibri"/>
                <a:cs typeface="Calibri"/>
              </a:rPr>
              <a:t>, Pete</a:t>
            </a:r>
            <a:r>
              <a:rPr lang="en-US">
                <a:solidFill>
                  <a:srgbClr val="000000"/>
                </a:solidFill>
                <a:latin typeface="Calibri"/>
                <a:cs typeface="Calibri"/>
              </a:rPr>
              <a:t> Miller, Nawal Ahmed, Andrea McKennan</a:t>
            </a:r>
            <a:r>
              <a:rPr lang="en-US" b="0">
                <a:solidFill>
                  <a:srgbClr val="000000"/>
                </a:solidFill>
                <a:effectLst/>
                <a:latin typeface="Calibri"/>
                <a:cs typeface="Calibri"/>
              </a:rPr>
              <a:t> and James </a:t>
            </a:r>
            <a:r>
              <a:rPr lang="en-US">
                <a:solidFill>
                  <a:srgbClr val="000000"/>
                </a:solidFill>
                <a:latin typeface="Calibri"/>
                <a:cs typeface="Calibri"/>
              </a:rPr>
              <a:t>Homolka who</a:t>
            </a:r>
            <a:r>
              <a:rPr lang="en-US" b="0">
                <a:solidFill>
                  <a:srgbClr val="000000"/>
                </a:solidFill>
                <a:effectLst/>
                <a:latin typeface="Calibri"/>
                <a:cs typeface="Calibri"/>
              </a:rPr>
              <a:t> are county staff working on the project</a:t>
            </a:r>
            <a:r>
              <a:rPr lang="en-US">
                <a:solidFill>
                  <a:srgbClr val="000000"/>
                </a:solidFill>
                <a:latin typeface="Calibri"/>
                <a:cs typeface="Calibri"/>
              </a:rPr>
              <a:t> </a:t>
            </a:r>
          </a:p>
          <a:p>
            <a:pPr marL="171450" indent="-171450">
              <a:buFont typeface="Arial" panose="020B0604020202020204" pitchFamily="34" charset="0"/>
              <a:buChar char="•"/>
            </a:pPr>
            <a:r>
              <a:rPr lang="en-US">
                <a:solidFill>
                  <a:srgbClr val="000000"/>
                </a:solidFill>
                <a:latin typeface="Calibri"/>
                <a:cs typeface="Calibri"/>
              </a:rPr>
              <a:t>Staff from LHB, our design firm </a:t>
            </a:r>
          </a:p>
          <a:p>
            <a:pPr marL="171450" indent="-171450">
              <a:buFont typeface="Arial" panose="020B0604020202020204" pitchFamily="34" charset="0"/>
              <a:buChar char="•"/>
            </a:pPr>
            <a:r>
              <a:rPr lang="en-US">
                <a:solidFill>
                  <a:srgbClr val="000000"/>
                </a:solidFill>
                <a:latin typeface="Calibri"/>
                <a:cs typeface="Calibri"/>
              </a:rPr>
              <a:t>We may defer to county and LHB staff for help in answering questions. </a:t>
            </a:r>
            <a:endParaRPr lang="en-US">
              <a:cs typeface="Calibri"/>
            </a:endParaRPr>
          </a:p>
          <a:p>
            <a:pPr marL="171450" indent="-171450">
              <a:buFont typeface="Arial" panose="020B0604020202020204" pitchFamily="34" charset="0"/>
              <a:buChar char="•"/>
            </a:pPr>
            <a:r>
              <a:rPr lang="en-US">
                <a:solidFill>
                  <a:srgbClr val="000000"/>
                </a:solidFill>
                <a:latin typeface="Calibri"/>
                <a:cs typeface="Calibri"/>
              </a:rPr>
              <a:t>IN PERSON ONLY</a:t>
            </a:r>
            <a:r>
              <a:rPr lang="en-US">
                <a:solidFill>
                  <a:srgbClr val="000000"/>
                </a:solidFill>
                <a:effectLst/>
                <a:latin typeface="Calibri"/>
                <a:cs typeface="Calibri"/>
              </a:rPr>
              <a:t>:</a:t>
            </a:r>
            <a:r>
              <a:rPr lang="en-US">
                <a:solidFill>
                  <a:srgbClr val="000000"/>
                </a:solidFill>
                <a:latin typeface="Calibri"/>
                <a:cs typeface="Calibri"/>
              </a:rPr>
              <a:t> </a:t>
            </a:r>
            <a:r>
              <a:rPr lang="en-US" sz="1800">
                <a:effectLst/>
                <a:latin typeface="Calibri"/>
                <a:ea typeface="Times New Roman" panose="02020603050405020304" pitchFamily="18" charset="0"/>
                <a:cs typeface="Calibri"/>
              </a:rPr>
              <a:t>Spanish, Hmong, and </a:t>
            </a:r>
            <a:r>
              <a:rPr lang="en-US" sz="1800">
                <a:latin typeface="Calibri"/>
                <a:ea typeface="Times New Roman" panose="02020603050405020304" pitchFamily="18" charset="0"/>
                <a:cs typeface="Calibri"/>
              </a:rPr>
              <a:t>Somali interpreters</a:t>
            </a:r>
            <a:endParaRPr lang="en-US" i="1">
              <a:solidFill>
                <a:srgbClr val="000000"/>
              </a:solidFill>
              <a:effectLst/>
              <a:latin typeface="Calibri"/>
              <a:cs typeface="Calibri"/>
            </a:endParaRPr>
          </a:p>
          <a:p>
            <a:endParaRPr lang="en-US">
              <a:latin typeface="Calibri" panose="020F0502020204030204" pitchFamily="34" charset="0"/>
              <a:cs typeface="Calibri" panose="020F0502020204030204" pitchFamily="34" charset="0"/>
            </a:endParaRPr>
          </a:p>
          <a:p>
            <a:r>
              <a:rPr lang="en-US">
                <a:latin typeface="Calibri"/>
                <a:cs typeface="Calibri"/>
              </a:rPr>
              <a:t>The objectives for tonight are to: </a:t>
            </a:r>
            <a:endParaRPr lang="en-US">
              <a:latin typeface="Calibri" panose="020F0502020204030204" pitchFamily="34" charset="0"/>
              <a:cs typeface="Calibri" panose="020F0502020204030204" pitchFamily="34" charset="0"/>
            </a:endParaRPr>
          </a:p>
          <a:p>
            <a:pPr marL="171450" indent="-171450">
              <a:spcBef>
                <a:spcPct val="20000"/>
              </a:spcBef>
              <a:buFont typeface="Arial"/>
              <a:buChar char="•"/>
            </a:pPr>
            <a:r>
              <a:rPr lang="en-US"/>
              <a:t>Introduce the Enhancing Environmental Health Services initiative</a:t>
            </a:r>
            <a:endParaRPr lang="en-US">
              <a:cs typeface="Calibri"/>
            </a:endParaRPr>
          </a:p>
          <a:p>
            <a:pPr marL="171450" indent="-171450">
              <a:spcBef>
                <a:spcPct val="20000"/>
              </a:spcBef>
              <a:buFont typeface="Arial"/>
              <a:buChar char="•"/>
            </a:pPr>
            <a:r>
              <a:rPr lang="en-US"/>
              <a:t>Discuss plans for an Environmental Service Center </a:t>
            </a:r>
            <a:endParaRPr lang="en-US">
              <a:cs typeface="Calibri"/>
            </a:endParaRPr>
          </a:p>
          <a:p>
            <a:pPr marL="171450" indent="-171450">
              <a:spcBef>
                <a:spcPct val="20000"/>
              </a:spcBef>
              <a:buFont typeface="Arial"/>
              <a:buChar char="•"/>
            </a:pPr>
            <a:r>
              <a:rPr lang="en-US"/>
              <a:t>Hear from you! </a:t>
            </a:r>
            <a:endParaRPr lang="en-US">
              <a:cs typeface="Calibri"/>
            </a:endParaRPr>
          </a:p>
          <a:p>
            <a:pPr marL="171450" indent="-171450">
              <a:spcBef>
                <a:spcPct val="20000"/>
              </a:spcBef>
              <a:buFont typeface="Arial"/>
              <a:buChar char="•"/>
            </a:pPr>
            <a:r>
              <a:rPr lang="en-US">
                <a:latin typeface="Calibri"/>
                <a:cs typeface="Calibri"/>
              </a:rPr>
              <a:t>Gift card drawing - make sure you stay to the end for a chance to win one of two $50 visa gift cards </a:t>
            </a:r>
            <a:endParaRPr lang="en-US">
              <a:latin typeface="Calibri" panose="020F0502020204030204" pitchFamily="34" charset="0"/>
              <a:cs typeface="Calibri" panose="020F0502020204030204" pitchFamily="34" charset="0"/>
            </a:endParaRPr>
          </a:p>
          <a:p>
            <a:pPr marL="171450" indent="-171450">
              <a:spcBef>
                <a:spcPct val="20000"/>
              </a:spcBef>
              <a:buFont typeface="Arial"/>
              <a:buChar char="•"/>
            </a:pPr>
            <a:endParaRPr lang="en-US">
              <a:latin typeface="Calibri" panose="020F0502020204030204" pitchFamily="34" charset="0"/>
              <a:cs typeface="Calibri" panose="020F0502020204030204" pitchFamily="34" charset="0"/>
            </a:endParaRPr>
          </a:p>
          <a:p>
            <a:pPr>
              <a:spcBef>
                <a:spcPct val="20000"/>
              </a:spcBef>
            </a:pPr>
            <a:r>
              <a:rPr lang="en-US">
                <a:latin typeface="Calibri"/>
                <a:cs typeface="Calibri"/>
              </a:rPr>
              <a:t>If you have questions, jot those down. There will be time for discussion following the presentation.</a:t>
            </a:r>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2</a:t>
            </a:fld>
            <a:endParaRPr lang="en-US"/>
          </a:p>
        </p:txBody>
      </p:sp>
    </p:spTree>
    <p:extLst>
      <p:ext uri="{BB962C8B-B14F-4D97-AF65-F5344CB8AC3E}">
        <p14:creationId xmlns:p14="http://schemas.microsoft.com/office/powerpoint/2010/main" val="1323747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Rae/Lydia</a:t>
            </a:r>
          </a:p>
          <a:p>
            <a:endParaRPr lang="en-US"/>
          </a:p>
          <a:p>
            <a:r>
              <a:rPr lang="en-US"/>
              <a:t>Here's how we're responding to concerns that have been raised by residents. </a:t>
            </a:r>
          </a:p>
          <a:p>
            <a:endParaRPr lang="en-US"/>
          </a:p>
          <a:p>
            <a:r>
              <a:rPr lang="en-US"/>
              <a:t>For the landscaping topics, hand off to Lydia. </a:t>
            </a:r>
          </a:p>
          <a:p>
            <a:endParaRPr lang="en-US">
              <a:cs typeface="Calibri" panose="020F0502020204030204"/>
            </a:endParaRPr>
          </a:p>
          <a:p>
            <a:r>
              <a:rPr lang="en-US"/>
              <a:t>Additional talking points on landscaping:</a:t>
            </a:r>
            <a:endParaRPr lang="en-US">
              <a:cs typeface="Calibri"/>
            </a:endParaRPr>
          </a:p>
          <a:p>
            <a:pPr marL="171450" indent="-171450">
              <a:buFont typeface="Arial"/>
              <a:buChar char="•"/>
            </a:pPr>
            <a:r>
              <a:rPr lang="en-US"/>
              <a:t>The building was sited specifically to avoid major impacts to existing healthy trees. Trees that are coming down are either in direct conflict with essential utility work (i.e. underground stormwater management, utility connections to existing infrastructure, etc.) or are already failing/in poor health. </a:t>
            </a:r>
            <a:endParaRPr lang="en-US">
              <a:cs typeface="Calibri" panose="020F0502020204030204"/>
            </a:endParaRPr>
          </a:p>
          <a:p>
            <a:pPr marL="171450" indent="-171450">
              <a:buFont typeface="Arial"/>
              <a:buChar char="•"/>
            </a:pPr>
            <a:r>
              <a:rPr lang="en-US"/>
              <a:t>We will also be planting shrubs, perennials, and seed mixes. All will be native plants.</a:t>
            </a:r>
            <a:endParaRPr lang="en-US">
              <a:cs typeface="Calibri" panose="020F0502020204030204"/>
            </a:endParaRPr>
          </a:p>
          <a:p>
            <a:pPr marL="171450" indent="-171450">
              <a:buFont typeface="Arial"/>
              <a:buChar char="•"/>
            </a:pPr>
            <a:endParaRPr lang="en-US">
              <a:cs typeface="Calibri" panose="020F0502020204030204"/>
            </a:endParaRPr>
          </a:p>
          <a:p>
            <a:r>
              <a:rPr lang="en-US">
                <a:cs typeface="Calibri" panose="020F0502020204030204"/>
              </a:rPr>
              <a:t>Lydia hand back to Rae to talk about traffic assessment.</a:t>
            </a:r>
          </a:p>
          <a:p>
            <a:endParaRPr lang="en-US"/>
          </a:p>
          <a:p>
            <a:r>
              <a:rPr lang="en-US"/>
              <a:t>IN PERSON ONLY: After the presentation, please view the renderings to get a sense of the proposed landscape plan.</a:t>
            </a:r>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20</a:t>
            </a:fld>
            <a:endParaRPr lang="en-US"/>
          </a:p>
        </p:txBody>
      </p:sp>
    </p:spTree>
    <p:extLst>
      <p:ext uri="{BB962C8B-B14F-4D97-AF65-F5344CB8AC3E}">
        <p14:creationId xmlns:p14="http://schemas.microsoft.com/office/powerpoint/2010/main" val="973848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Rae</a:t>
            </a:r>
            <a:endParaRPr lang="en-US"/>
          </a:p>
          <a:p>
            <a:endParaRPr lang="en-US">
              <a:cs typeface="Calibri" panose="020F0502020204030204"/>
            </a:endParaRPr>
          </a:p>
          <a:p>
            <a:r>
              <a:rPr lang="en-US">
                <a:cs typeface="Calibri" panose="020F0502020204030204"/>
              </a:rPr>
              <a:t>Continuing on with addressing concerns, here is how we're ensuring accessibility- this was important to members of our community.</a:t>
            </a:r>
          </a:p>
          <a:p>
            <a:endParaRPr lang="en-US">
              <a:cs typeface="Calibri" panose="020F0502020204030204"/>
            </a:endParaRPr>
          </a:p>
          <a:p>
            <a:r>
              <a:rPr lang="en-US"/>
              <a:t>Plans for future improvements to accessibility include household hazardous waste pickup program for residents without access to transportation.</a:t>
            </a:r>
            <a:endParaRPr lang="en-US">
              <a:cs typeface="Calibri" panose="020F0502020204030204"/>
            </a:endParaRPr>
          </a:p>
          <a:p>
            <a:endParaRPr lang="en-US">
              <a:cs typeface="Calibri" panose="020F0502020204030204"/>
            </a:endParaRPr>
          </a:p>
          <a:p>
            <a:r>
              <a:rPr lang="en-US">
                <a:cs typeface="Calibri" panose="020F0502020204030204"/>
              </a:rPr>
              <a:t>Read slide.</a:t>
            </a:r>
          </a:p>
          <a:p>
            <a:endParaRPr lang="en-US">
              <a:cs typeface="Calibri" panose="020F0502020204030204"/>
            </a:endParaRPr>
          </a:p>
          <a:p>
            <a:r>
              <a:rPr lang="en-US">
                <a:cs typeface="Calibri" panose="020F0502020204030204"/>
              </a:rPr>
              <a:t>Additional talking points if needed:</a:t>
            </a:r>
            <a:endParaRPr lang="en-US"/>
          </a:p>
          <a:p>
            <a:pPr marL="171450" indent="-171450">
              <a:buFont typeface="Arial"/>
              <a:buChar char="•"/>
            </a:pPr>
            <a:r>
              <a:rPr lang="en-US">
                <a:cs typeface="Calibri"/>
              </a:rPr>
              <a:t>Will have gates to prevent access when facility is closed.</a:t>
            </a:r>
          </a:p>
          <a:p>
            <a:pPr marL="171450" indent="-171450">
              <a:buFont typeface="Arial"/>
              <a:buChar char="•"/>
            </a:pPr>
            <a:r>
              <a:rPr lang="en-US">
                <a:cs typeface="Calibri"/>
              </a:rPr>
              <a:t>Site will have lighting on the site for safety, but it will be designed not to cast light off the site.</a:t>
            </a:r>
          </a:p>
          <a:p>
            <a:pPr marL="171450" indent="-171450">
              <a:buFont typeface="Arial"/>
              <a:buChar char="•"/>
            </a:pPr>
            <a:r>
              <a:rPr lang="en-US"/>
              <a:t>If asked, can say that facility is constructed to minimize spills and to capture liquids should a spill occur. No hazardous materials will be stored outside.</a:t>
            </a:r>
            <a:endParaRPr lang="en-US">
              <a:cs typeface="Calibri" panose="020F0502020204030204"/>
            </a:endParaRPr>
          </a:p>
          <a:p>
            <a:pPr marL="171450" indent="-171450">
              <a:buFont typeface="Arial"/>
              <a:buChar char="•"/>
            </a:pPr>
            <a:r>
              <a:rPr lang="en-US">
                <a:cs typeface="Calibri" panose="020F0502020204030204"/>
              </a:rPr>
              <a:t>If asked, can say that odor is not an anticipated issue. The food scraps that will be collected at the site will be the most odor-causing materials collected, and odor has not been an issue at other food scrap collection sites.</a:t>
            </a:r>
          </a:p>
        </p:txBody>
      </p:sp>
      <p:sp>
        <p:nvSpPr>
          <p:cNvPr id="4" name="Slide Number Placeholder 3"/>
          <p:cNvSpPr>
            <a:spLocks noGrp="1"/>
          </p:cNvSpPr>
          <p:nvPr>
            <p:ph type="sldNum" sz="quarter" idx="5"/>
          </p:nvPr>
        </p:nvSpPr>
        <p:spPr/>
        <p:txBody>
          <a:bodyPr/>
          <a:lstStyle/>
          <a:p>
            <a:fld id="{A17EFD64-E484-43D1-ADD6-285FAC615C21}" type="slidenum">
              <a:rPr lang="en-US" smtClean="0"/>
              <a:t>21</a:t>
            </a:fld>
            <a:endParaRPr lang="en-US"/>
          </a:p>
        </p:txBody>
      </p:sp>
    </p:spTree>
    <p:extLst>
      <p:ext uri="{BB962C8B-B14F-4D97-AF65-F5344CB8AC3E}">
        <p14:creationId xmlns:p14="http://schemas.microsoft.com/office/powerpoint/2010/main" val="504521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a:t>
            </a:r>
          </a:p>
          <a:p>
            <a:endParaRPr lang="en-US"/>
          </a:p>
          <a:p>
            <a:r>
              <a:rPr lang="en-US">
                <a:cs typeface="Calibri"/>
              </a:rPr>
              <a:t>Read slide</a:t>
            </a:r>
            <a:endParaRPr lang="en-US"/>
          </a:p>
          <a:p>
            <a:endParaRPr lang="en-US"/>
          </a:p>
          <a:p>
            <a:r>
              <a:rPr lang="en-US"/>
              <a:t>The County Environmental Charge (CEC) is a fee on trash collection services. The funds generated from this must be spent on solid waste activities and strategies.</a:t>
            </a:r>
            <a:endParaRPr lang="en-US">
              <a:cs typeface="Calibri"/>
            </a:endParaRPr>
          </a:p>
          <a:p>
            <a:endParaRPr lang="en-US"/>
          </a:p>
          <a:p>
            <a:r>
              <a:rPr lang="en-US"/>
              <a:t>There will be no increase in costs to residents or businesses due to this project.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A17EFD64-E484-43D1-ADD6-285FAC615C21}" type="slidenum">
              <a:rPr lang="en-US" smtClean="0"/>
              <a:t>22</a:t>
            </a:fld>
            <a:endParaRPr lang="en-US"/>
          </a:p>
        </p:txBody>
      </p:sp>
    </p:spTree>
    <p:extLst>
      <p:ext uri="{BB962C8B-B14F-4D97-AF65-F5344CB8AC3E}">
        <p14:creationId xmlns:p14="http://schemas.microsoft.com/office/powerpoint/2010/main" val="1986325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Sara</a:t>
            </a:r>
          </a:p>
          <a:p>
            <a:endParaRPr lang="en-US">
              <a:cs typeface="Calibri" panose="020F0502020204030204"/>
            </a:endParaRPr>
          </a:p>
          <a:p>
            <a:pPr marL="171450" indent="-171450">
              <a:buFont typeface="Arial" panose="020B0604020202020204" pitchFamily="34" charset="0"/>
              <a:buChar char="•"/>
            </a:pPr>
            <a:r>
              <a:rPr lang="en-US">
                <a:cs typeface="Calibri" panose="020F0502020204030204"/>
              </a:rPr>
              <a:t>We have a survey open, which you can access using the link on the screen. Please share thoughts there if you are not able to do so today.</a:t>
            </a:r>
          </a:p>
          <a:p>
            <a:pPr marL="171450" indent="-171450">
              <a:buFont typeface="Arial" panose="020B0604020202020204" pitchFamily="34" charset="0"/>
              <a:buChar char="•"/>
            </a:pPr>
            <a:r>
              <a:rPr lang="en-US">
                <a:cs typeface="Calibri" panose="020F0502020204030204"/>
              </a:rPr>
              <a:t>On Tuesday</a:t>
            </a:r>
            <a:r>
              <a:rPr lang="en-US"/>
              <a:t>, Aug. 8, 12:00 – 1 pm, we'll be hosting a virtual community conversation. You can find the Zoom link on the webpage on the screen.</a:t>
            </a:r>
            <a:endParaRPr lang="en-US">
              <a:cs typeface="Calibri" panose="020F0502020204030204"/>
            </a:endParaRPr>
          </a:p>
          <a:p>
            <a:pPr marL="171450" indent="-171450">
              <a:buFont typeface="Arial" panose="020B0604020202020204" pitchFamily="34" charset="0"/>
              <a:buChar char="•"/>
            </a:pPr>
            <a:r>
              <a:rPr lang="en-US">
                <a:cs typeface="Calibri" panose="020F0502020204030204"/>
              </a:rPr>
              <a:t>Feedback gathered through this process will inform final facility design.</a:t>
            </a:r>
          </a:p>
          <a:p>
            <a:pPr marL="171450" indent="-171450">
              <a:buFont typeface="Arial" panose="020B0604020202020204" pitchFamily="34" charset="0"/>
              <a:buChar char="•"/>
            </a:pPr>
            <a:r>
              <a:rPr lang="en-US">
                <a:cs typeface="Calibri" panose="020F0502020204030204"/>
              </a:rPr>
              <a:t>We hope to break ground this fall or next spring.</a:t>
            </a:r>
          </a:p>
          <a:p>
            <a:pPr marL="171450" indent="-171450">
              <a:buFont typeface="Arial" panose="020B0604020202020204" pitchFamily="34" charset="0"/>
              <a:buChar char="•"/>
            </a:pP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23</a:t>
            </a:fld>
            <a:endParaRPr lang="en-US"/>
          </a:p>
        </p:txBody>
      </p:sp>
    </p:spTree>
    <p:extLst>
      <p:ext uri="{BB962C8B-B14F-4D97-AF65-F5344CB8AC3E}">
        <p14:creationId xmlns:p14="http://schemas.microsoft.com/office/powerpoint/2010/main" val="767309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Sara</a:t>
            </a:r>
          </a:p>
          <a:p>
            <a:pPr>
              <a:defRPr/>
            </a:pPr>
            <a:endParaRPr lang="en-US">
              <a:cs typeface="Calibri"/>
            </a:endParaRPr>
          </a:p>
          <a:p>
            <a:r>
              <a:rPr lang="en-US">
                <a:cs typeface="Calibri"/>
              </a:rPr>
              <a:t>Thank you for your time.  We'd like to open the floor to questions. We'll do the gift card drawing following your questions.</a:t>
            </a:r>
          </a:p>
          <a:p>
            <a:endParaRPr lang="en-US">
              <a:cs typeface="Calibri"/>
            </a:endParaRPr>
          </a:p>
          <a:p>
            <a:r>
              <a:rPr lang="en-US">
                <a:cs typeface="Calibri"/>
              </a:rPr>
              <a:t>For more information, please visit our webpage </a:t>
            </a:r>
            <a:r>
              <a:rPr lang="en-US">
                <a:cs typeface="Calibri"/>
                <a:hlinkClick r:id="rId3"/>
              </a:rPr>
              <a:t>www.ramseycounty.us/ESC</a:t>
            </a:r>
            <a:r>
              <a:rPr lang="en-US">
                <a:cs typeface="Calibri"/>
              </a:rPr>
              <a:t>. There, you'll find the survey, FAQ, a spot to sign up for email updates on this project, and a form to use to contact us with questions. </a:t>
            </a:r>
          </a:p>
          <a:p>
            <a:endParaRPr lang="en-US">
              <a:cs typeface="Calibri"/>
            </a:endParaRPr>
          </a:p>
          <a:p>
            <a:r>
              <a:rPr lang="en-US">
                <a:cs typeface="Calibri"/>
              </a:rPr>
              <a:t>IN PERSON ONLY: Please take time to walk around to the various poster board. Staff will be standing next to the display to answers any questions you may have tonight. </a:t>
            </a:r>
          </a:p>
          <a:p>
            <a:r>
              <a:rPr lang="en-US">
                <a:cs typeface="Calibri"/>
              </a:rPr>
              <a:t>VIRTUAL: Please take the survey that you can find on the website above if you aren't able to share all your thoughts tonight.</a:t>
            </a:r>
          </a:p>
        </p:txBody>
      </p:sp>
      <p:sp>
        <p:nvSpPr>
          <p:cNvPr id="4" name="Slide Number Placeholder 3"/>
          <p:cNvSpPr>
            <a:spLocks noGrp="1"/>
          </p:cNvSpPr>
          <p:nvPr>
            <p:ph type="sldNum" sz="quarter" idx="5"/>
          </p:nvPr>
        </p:nvSpPr>
        <p:spPr/>
        <p:txBody>
          <a:bodyPr/>
          <a:lstStyle/>
          <a:p>
            <a:fld id="{A17EFD64-E484-43D1-ADD6-285FAC615C21}" type="slidenum">
              <a:rPr lang="en-US" smtClean="0"/>
              <a:t>24</a:t>
            </a:fld>
            <a:endParaRPr lang="en-US"/>
          </a:p>
        </p:txBody>
      </p:sp>
    </p:spTree>
    <p:extLst>
      <p:ext uri="{BB962C8B-B14F-4D97-AF65-F5344CB8AC3E}">
        <p14:creationId xmlns:p14="http://schemas.microsoft.com/office/powerpoint/2010/main" val="1942133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Sara/Nawal</a:t>
            </a:r>
          </a:p>
          <a:p>
            <a:endParaRPr lang="en-US"/>
          </a:p>
          <a:p>
            <a:r>
              <a:rPr lang="en-US"/>
              <a:t>Let's see who the two lucky folks are that get to walk away with a $50 visa gift card. We offer incentives like this as a way of compensating residents for their time and ideas by participating in conversations like this. Your feedback helps us better serve our residents!</a:t>
            </a:r>
            <a:endParaRPr lang="en-US">
              <a:cs typeface="Calibri"/>
            </a:endParaRPr>
          </a:p>
          <a:p>
            <a:endParaRPr lang="en-US"/>
          </a:p>
          <a:p>
            <a:r>
              <a:rPr lang="en-US"/>
              <a:t>IN PERSON: Pick a number from jar and call out number: Audience member with corresponding number will need to go back to welcome desk to claim prize. Repeat for second winner. </a:t>
            </a:r>
            <a:endParaRPr lang="en-US">
              <a:cs typeface="Calibri"/>
            </a:endParaRPr>
          </a:p>
          <a:p>
            <a:r>
              <a:rPr lang="en-US"/>
              <a:t>VIRTUAL: You should all see a poll on your screen asking for your name and address, please complete and submit to enter the drawing. Once we've received all responses we'll run everyone's name through a name randomizer and select a winner. We can take a couple questions while we're getting all of that set up. Jordan please let us know when you're ready. </a:t>
            </a:r>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25</a:t>
            </a:fld>
            <a:endParaRPr lang="en-US"/>
          </a:p>
        </p:txBody>
      </p:sp>
    </p:spTree>
    <p:extLst>
      <p:ext uri="{BB962C8B-B14F-4D97-AF65-F5344CB8AC3E}">
        <p14:creationId xmlns:p14="http://schemas.microsoft.com/office/powerpoint/2010/main" val="181559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a:t>
            </a:r>
            <a:endParaRPr lang="en-US"/>
          </a:p>
          <a:p>
            <a:endParaRPr lang="en-US"/>
          </a:p>
          <a:p>
            <a:r>
              <a:rPr lang="en-US"/>
              <a:t>We'd like to set some meeting agreements. Read slide. </a:t>
            </a:r>
            <a:endParaRPr lang="en-US">
              <a:cs typeface="Calibri"/>
            </a:endParaRPr>
          </a:p>
          <a:p>
            <a:pPr marL="171450" indent="-171450">
              <a:spcBef>
                <a:spcPct val="20000"/>
              </a:spcBef>
              <a:buFont typeface="Arial"/>
              <a:buChar char="•"/>
            </a:pPr>
            <a:endParaRPr lang="en-US">
              <a:cs typeface="Calibri"/>
            </a:endParaRPr>
          </a:p>
          <a:p>
            <a:pPr>
              <a:spcBef>
                <a:spcPct val="20000"/>
              </a:spcBef>
            </a:pPr>
            <a:r>
              <a:rPr lang="en-US">
                <a:cs typeface="Calibri"/>
              </a:rPr>
              <a:t>VIRTUAL ONLY:</a:t>
            </a:r>
          </a:p>
          <a:p>
            <a:pPr>
              <a:spcBef>
                <a:spcPct val="20000"/>
              </a:spcBef>
            </a:pPr>
            <a:r>
              <a:rPr lang="en-US">
                <a:cs typeface="Calibri"/>
              </a:rPr>
              <a:t>For this virtual meeting, I'd add the following requests:</a:t>
            </a:r>
            <a:endParaRPr lang="en-US"/>
          </a:p>
          <a:p>
            <a:pPr marL="171450" indent="-171450">
              <a:spcBef>
                <a:spcPct val="20000"/>
              </a:spcBef>
              <a:buFont typeface="Arial"/>
              <a:buChar char="•"/>
            </a:pPr>
            <a:r>
              <a:rPr lang="en-US"/>
              <a:t>Turn your camera on if able, especially when speaking.</a:t>
            </a:r>
            <a:endParaRPr lang="en-US">
              <a:cs typeface="Calibri"/>
            </a:endParaRPr>
          </a:p>
          <a:p>
            <a:pPr marL="171450" indent="-171450">
              <a:spcBef>
                <a:spcPct val="20000"/>
              </a:spcBef>
              <a:buFont typeface="Arial"/>
              <a:buChar char="•"/>
            </a:pPr>
            <a:r>
              <a:rPr lang="en-US"/>
              <a:t>Mute your microphone when not speaking.</a:t>
            </a:r>
            <a:endParaRPr lang="en-US">
              <a:cs typeface="Calibri"/>
            </a:endParaRPr>
          </a:p>
          <a:p>
            <a:pPr marL="171450" indent="-171450">
              <a:spcBef>
                <a:spcPct val="20000"/>
              </a:spcBef>
              <a:buFont typeface="Arial"/>
              <a:buChar char="•"/>
            </a:pPr>
            <a:r>
              <a:rPr lang="en-US"/>
              <a:t>Add comment/questions in the chat if that is more comfortable.</a:t>
            </a:r>
            <a:endParaRPr lang="en-US">
              <a:cs typeface="Calibri"/>
            </a:endParaRPr>
          </a:p>
          <a:p>
            <a:pPr marL="628650" lvl="1" indent="-171450">
              <a:buFont typeface="Courier New"/>
              <a:buChar char="o"/>
            </a:pPr>
            <a:r>
              <a:rPr lang="en-US"/>
              <a:t>Chat will be monitored throughout the presentation for questions </a:t>
            </a:r>
            <a:endParaRPr lang="en-US">
              <a:cs typeface="Calibri"/>
            </a:endParaRPr>
          </a:p>
          <a:p>
            <a:pPr marL="628650" lvl="1" indent="-171450">
              <a:buFont typeface="Courier New"/>
              <a:buChar char="o"/>
            </a:pPr>
            <a:r>
              <a:rPr lang="en-US"/>
              <a:t>Questions will be answered at the end of the presentation</a:t>
            </a:r>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3</a:t>
            </a:fld>
            <a:endParaRPr lang="en-US"/>
          </a:p>
        </p:txBody>
      </p:sp>
    </p:spTree>
    <p:extLst>
      <p:ext uri="{BB962C8B-B14F-4D97-AF65-F5344CB8AC3E}">
        <p14:creationId xmlns:p14="http://schemas.microsoft.com/office/powerpoint/2010/main" val="1315957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a:t>
            </a:r>
          </a:p>
          <a:p>
            <a:endParaRPr lang="en-US">
              <a:cs typeface="Calibri"/>
            </a:endParaRPr>
          </a:p>
          <a:p>
            <a:r>
              <a:rPr lang="en-US">
                <a:cs typeface="Calibri"/>
              </a:rPr>
              <a:t>I'd like to start this meeting with a land acknowledgement.</a:t>
            </a:r>
          </a:p>
          <a:p>
            <a:endParaRPr lang="en-US">
              <a:cs typeface="Calibri"/>
            </a:endParaRPr>
          </a:p>
          <a:p>
            <a:r>
              <a:rPr lang="en-US">
                <a:cs typeface="Calibri"/>
              </a:rPr>
              <a:t>Read slide.</a:t>
            </a:r>
          </a:p>
        </p:txBody>
      </p:sp>
      <p:sp>
        <p:nvSpPr>
          <p:cNvPr id="4" name="Slide Number Placeholder 3"/>
          <p:cNvSpPr>
            <a:spLocks noGrp="1"/>
          </p:cNvSpPr>
          <p:nvPr>
            <p:ph type="sldNum" sz="quarter" idx="5"/>
          </p:nvPr>
        </p:nvSpPr>
        <p:spPr/>
        <p:txBody>
          <a:bodyPr/>
          <a:lstStyle/>
          <a:p>
            <a:fld id="{A17EFD64-E484-43D1-ADD6-285FAC615C21}" type="slidenum">
              <a:rPr lang="en-US" smtClean="0"/>
              <a:t>4</a:t>
            </a:fld>
            <a:endParaRPr lang="en-US"/>
          </a:p>
        </p:txBody>
      </p:sp>
    </p:spTree>
    <p:extLst>
      <p:ext uri="{BB962C8B-B14F-4D97-AF65-F5344CB8AC3E}">
        <p14:creationId xmlns:p14="http://schemas.microsoft.com/office/powerpoint/2010/main" val="153418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a:t>Sara</a:t>
            </a:r>
          </a:p>
          <a:p>
            <a:pPr>
              <a:spcBef>
                <a:spcPct val="20000"/>
              </a:spcBef>
            </a:pPr>
            <a:endParaRPr lang="en-US"/>
          </a:p>
          <a:p>
            <a:pPr>
              <a:spcBef>
                <a:spcPct val="20000"/>
              </a:spcBef>
            </a:pPr>
            <a:r>
              <a:rPr lang="en-US"/>
              <a:t>Now I'd like frame the project we're talking about in terms of Ramsey County goals and priorities.</a:t>
            </a:r>
            <a:endParaRPr lang="en-US">
              <a:cs typeface="Calibri"/>
            </a:endParaRPr>
          </a:p>
          <a:p>
            <a:pPr>
              <a:spcBef>
                <a:spcPct val="20000"/>
              </a:spcBef>
            </a:pPr>
            <a:endParaRPr lang="en-US"/>
          </a:p>
          <a:p>
            <a:pPr>
              <a:spcBef>
                <a:spcPct val="20000"/>
              </a:spcBef>
            </a:pPr>
            <a:r>
              <a:rPr lang="en-US"/>
              <a:t>The county has goals around well-being, prosperity, opportunity and accountability. The project we're talking about tonight supports community well-being.</a:t>
            </a:r>
            <a:endParaRPr lang="en-US">
              <a:cs typeface="Calibri"/>
            </a:endParaRPr>
          </a:p>
          <a:p>
            <a:pPr>
              <a:spcBef>
                <a:spcPct val="20000"/>
              </a:spcBef>
            </a:pPr>
            <a:endParaRPr lang="en-US">
              <a:ea typeface="+mn-lt"/>
              <a:cs typeface="+mn-lt"/>
            </a:endParaRPr>
          </a:p>
          <a:p>
            <a:pPr>
              <a:spcBef>
                <a:spcPct val="20000"/>
              </a:spcBef>
            </a:pPr>
            <a:r>
              <a:rPr lang="en-US">
                <a:ea typeface="+mn-lt"/>
                <a:cs typeface="+mn-lt"/>
              </a:rPr>
              <a:t>The county also has a priority of residents first, which includes effective, efficient and accessible operations. This is another key component of the project we are meeting about tonight that is supported by the Ramsey County Board of Commissioners.</a:t>
            </a:r>
          </a:p>
        </p:txBody>
      </p:sp>
      <p:sp>
        <p:nvSpPr>
          <p:cNvPr id="4" name="Slide Number Placeholder 3"/>
          <p:cNvSpPr>
            <a:spLocks noGrp="1"/>
          </p:cNvSpPr>
          <p:nvPr>
            <p:ph type="sldNum" sz="quarter" idx="5"/>
          </p:nvPr>
        </p:nvSpPr>
        <p:spPr/>
        <p:txBody>
          <a:bodyPr/>
          <a:lstStyle/>
          <a:p>
            <a:fld id="{A17EFD64-E484-43D1-ADD6-285FAC615C21}" type="slidenum">
              <a:rPr lang="en-US" smtClean="0"/>
              <a:t>5</a:t>
            </a:fld>
            <a:endParaRPr lang="en-US"/>
          </a:p>
        </p:txBody>
      </p:sp>
    </p:spTree>
    <p:extLst>
      <p:ext uri="{BB962C8B-B14F-4D97-AF65-F5344CB8AC3E}">
        <p14:creationId xmlns:p14="http://schemas.microsoft.com/office/powerpoint/2010/main" val="1495023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Rae</a:t>
            </a:r>
          </a:p>
          <a:p>
            <a:endParaRPr lang="en-US"/>
          </a:p>
          <a:p>
            <a:r>
              <a:rPr lang="en-US"/>
              <a:t>That leads us to our current initiative of Enhancing Environmental Health Services. </a:t>
            </a:r>
            <a:endParaRPr lang="en-US">
              <a:cs typeface="Calibri" panose="020F0502020204030204"/>
            </a:endParaRPr>
          </a:p>
          <a:p>
            <a:r>
              <a:rPr lang="en-US">
                <a:cs typeface="Calibri" panose="020F0502020204030204"/>
              </a:rPr>
              <a:t>Stemming from two strategies in our current solid waste management plan, the county evaluated how it is providing household hazardous waste service to residents. Extensive community engagement and analysis over the past 4 years has lead us to where we are today.  </a:t>
            </a:r>
          </a:p>
          <a:p>
            <a:endParaRPr lang="en-US"/>
          </a:p>
          <a:p>
            <a:r>
              <a:rPr lang="en-US"/>
              <a:t>In response, we are developing a new system is to improve accessibility and participation in recycling and waste services for all residents. This system will align with our county goals of well-being and is consistent with a residents first approach.</a:t>
            </a:r>
            <a:endParaRPr lang="en-US">
              <a:cs typeface="Calibri"/>
            </a:endParaRPr>
          </a:p>
          <a:p>
            <a:endParaRPr lang="en-US">
              <a:cs typeface="Calibri"/>
            </a:endParaRPr>
          </a:p>
          <a:p>
            <a:r>
              <a:rPr lang="en-US"/>
              <a:t>The redesigned system will:</a:t>
            </a:r>
            <a:endParaRPr lang="en-US">
              <a:cs typeface="Calibri" panose="020F0502020204030204"/>
            </a:endParaRPr>
          </a:p>
          <a:p>
            <a:pPr marL="285750" indent="-285750">
              <a:buFont typeface="Arial,Sans-Serif"/>
              <a:buChar char="•"/>
            </a:pPr>
            <a:r>
              <a:rPr lang="en-US"/>
              <a:t>Better address equity and environmental justice;</a:t>
            </a:r>
            <a:endParaRPr lang="en-US">
              <a:cs typeface="Calibri"/>
            </a:endParaRPr>
          </a:p>
          <a:p>
            <a:pPr marL="285750" indent="-285750">
              <a:buFont typeface="Arial,Sans-Serif"/>
              <a:buChar char="•"/>
            </a:pPr>
            <a:r>
              <a:rPr lang="en-US"/>
              <a:t>Serve more residents;</a:t>
            </a:r>
            <a:endParaRPr lang="en-US">
              <a:cs typeface="Calibri"/>
            </a:endParaRPr>
          </a:p>
          <a:p>
            <a:pPr marL="285750" indent="-285750">
              <a:buFont typeface="Arial,Sans-Serif"/>
              <a:buChar char="•"/>
            </a:pPr>
            <a:r>
              <a:rPr lang="en-US"/>
              <a:t>Help residents manage a wider variety of materials;</a:t>
            </a:r>
            <a:endParaRPr lang="en-US">
              <a:cs typeface="Calibri"/>
            </a:endParaRPr>
          </a:p>
          <a:p>
            <a:pPr marL="285750" indent="-285750">
              <a:buFont typeface="Arial,Sans-Serif"/>
              <a:buChar char="•"/>
            </a:pPr>
            <a:r>
              <a:rPr lang="en-US"/>
              <a:t>Be more cost effective; and</a:t>
            </a:r>
            <a:endParaRPr lang="en-US">
              <a:cs typeface="Calibri"/>
            </a:endParaRPr>
          </a:p>
          <a:p>
            <a:pPr marL="285750" indent="-285750">
              <a:buFont typeface="Arial,Sans-Serif"/>
              <a:buChar char="•"/>
            </a:pPr>
            <a:r>
              <a:rPr lang="en-US"/>
              <a:t>Provide greater access to programs for all residents.</a:t>
            </a:r>
            <a:endParaRPr lang="en-US">
              <a:cs typeface="Calibri"/>
            </a:endParaRPr>
          </a:p>
          <a:p>
            <a:pPr marL="171450" indent="-171450">
              <a:buFont typeface="Arial"/>
              <a:buChar char="•"/>
            </a:pPr>
            <a:endParaRPr lang="en-US"/>
          </a:p>
          <a:p>
            <a:r>
              <a:rPr lang="en-US"/>
              <a:t>A key element of this redesigned system is a county-owned Environmental Service Center. </a:t>
            </a:r>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6</a:t>
            </a:fld>
            <a:endParaRPr lang="en-US"/>
          </a:p>
        </p:txBody>
      </p:sp>
    </p:spTree>
    <p:extLst>
      <p:ext uri="{BB962C8B-B14F-4D97-AF65-F5344CB8AC3E}">
        <p14:creationId xmlns:p14="http://schemas.microsoft.com/office/powerpoint/2010/main" val="541209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Rae</a:t>
            </a:r>
          </a:p>
          <a:p>
            <a:endParaRPr lang="en-US">
              <a:cs typeface="Calibri"/>
            </a:endParaRPr>
          </a:p>
          <a:p>
            <a:r>
              <a:rPr lang="en-US">
                <a:cs typeface="Calibri"/>
              </a:rPr>
              <a:t>Read slide.</a:t>
            </a:r>
          </a:p>
          <a:p>
            <a:endParaRPr lang="en-US">
              <a:cs typeface="Calibri"/>
            </a:endParaRPr>
          </a:p>
          <a:p>
            <a:r>
              <a:rPr lang="en-US">
                <a:cs typeface="Calibri"/>
              </a:rPr>
              <a:t>The services I just listed will be available to residents for free.</a:t>
            </a:r>
          </a:p>
          <a:p>
            <a:endParaRPr lang="en-US">
              <a:cs typeface="Calibri"/>
            </a:endParaRPr>
          </a:p>
          <a:p>
            <a:r>
              <a:rPr lang="en-US">
                <a:cs typeface="Calibri"/>
              </a:rPr>
              <a:t>This will replace the services that we currently offer at Bay West on Empire Drive in St. Paul.</a:t>
            </a:r>
          </a:p>
          <a:p>
            <a:endParaRPr lang="en-US">
              <a:cs typeface="Calibri"/>
            </a:endParaRPr>
          </a:p>
          <a:p>
            <a:r>
              <a:rPr lang="en-US">
                <a:cs typeface="Calibri"/>
              </a:rPr>
              <a:t>This will be a new, county-owned facility to be located at 1700 Kent Street, in Roseville.  The facility will be build to B3 2030 sustainability standards – this is similar to LEED certification, but specific to state-funded Minnesota projects.</a:t>
            </a:r>
            <a:endParaRPr lang="en-US"/>
          </a:p>
        </p:txBody>
      </p:sp>
      <p:sp>
        <p:nvSpPr>
          <p:cNvPr id="4" name="Slide Number Placeholder 3"/>
          <p:cNvSpPr>
            <a:spLocks noGrp="1"/>
          </p:cNvSpPr>
          <p:nvPr>
            <p:ph type="sldNum" sz="quarter" idx="5"/>
          </p:nvPr>
        </p:nvSpPr>
        <p:spPr/>
        <p:txBody>
          <a:bodyPr/>
          <a:lstStyle/>
          <a:p>
            <a:fld id="{A17EFD64-E484-43D1-ADD6-285FAC615C21}" type="slidenum">
              <a:rPr lang="en-US" smtClean="0"/>
              <a:t>7</a:t>
            </a:fld>
            <a:endParaRPr lang="en-US"/>
          </a:p>
        </p:txBody>
      </p:sp>
    </p:spTree>
    <p:extLst>
      <p:ext uri="{BB962C8B-B14F-4D97-AF65-F5344CB8AC3E}">
        <p14:creationId xmlns:p14="http://schemas.microsoft.com/office/powerpoint/2010/main" val="2864546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Rae</a:t>
            </a:r>
          </a:p>
          <a:p>
            <a:endParaRPr lang="en-US"/>
          </a:p>
          <a:p>
            <a:r>
              <a:rPr lang="en-US"/>
              <a:t>Before we share renderings of what our Environmental Service Center might look like, I want to talk a bit about where it will be located.</a:t>
            </a:r>
            <a:endParaRPr lang="en-US">
              <a:cs typeface="Calibri"/>
            </a:endParaRPr>
          </a:p>
          <a:p>
            <a:endParaRPr lang="en-US"/>
          </a:p>
          <a:p>
            <a:r>
              <a:rPr lang="en-US"/>
              <a:t>After a thorough assessment of accessibility and convenience, as well as cost, environmental impact and space required, Ramsey County, with input from residents, determined that the facility will be located at 1700 Kent Street in Roseville. </a:t>
            </a:r>
            <a:endParaRPr lang="en-US">
              <a:cs typeface="Calibri"/>
            </a:endParaRPr>
          </a:p>
          <a:p>
            <a:endParaRPr lang="en-US">
              <a:cs typeface="Calibri"/>
            </a:endParaRPr>
          </a:p>
          <a:p>
            <a:r>
              <a:rPr lang="en-US"/>
              <a:t>We’ve heard from residents that a more welcoming, accessible location with a greater array of services would encourage more people to use our services. We’ve outgrown our current site. The new facility will enable us to offer more services in a more welcoming, accessible location. With the increased use of electronics and batteries, we anticipate that residents will have a growing need for a place to bring these materials, and this new facility will help us meet that need. </a:t>
            </a:r>
            <a:endParaRPr lang="en-US">
              <a:cs typeface="Calibri"/>
            </a:endParaRPr>
          </a:p>
          <a:p>
            <a:endParaRPr lang="en-US">
              <a:cs typeface="Calibri"/>
            </a:endParaRPr>
          </a:p>
          <a:p>
            <a:r>
              <a:rPr lang="en-US">
                <a:cs typeface="Calibri"/>
              </a:rPr>
              <a:t>Point out </a:t>
            </a:r>
            <a:r>
              <a:rPr lang="en-US" err="1">
                <a:cs typeface="Calibri"/>
              </a:rPr>
              <a:t>Larpenteur</a:t>
            </a:r>
            <a:r>
              <a:rPr lang="en-US">
                <a:cs typeface="Calibri"/>
              </a:rPr>
              <a:t> and Dale Streets.</a:t>
            </a:r>
          </a:p>
          <a:p>
            <a:endParaRPr lang="en-US">
              <a:cs typeface="Calibri"/>
            </a:endParaRPr>
          </a:p>
          <a:p>
            <a:r>
              <a:rPr lang="en-US">
                <a:cs typeface="Calibri"/>
              </a:rPr>
              <a:t>Benefits of this site include:</a:t>
            </a:r>
          </a:p>
          <a:p>
            <a:pPr marL="171450" indent="-171450">
              <a:buFont typeface="Arial"/>
              <a:buChar char="•"/>
            </a:pPr>
            <a:r>
              <a:rPr lang="en-US">
                <a:cs typeface="Calibri"/>
              </a:rPr>
              <a:t>Centrally-located in county</a:t>
            </a:r>
          </a:p>
          <a:p>
            <a:pPr marL="171450" indent="-171450">
              <a:buFont typeface="Arial"/>
              <a:buChar char="•"/>
            </a:pPr>
            <a:r>
              <a:rPr lang="en-US">
                <a:cs typeface="Calibri"/>
              </a:rPr>
              <a:t>Along public transit routes</a:t>
            </a:r>
          </a:p>
          <a:p>
            <a:pPr marL="171450" indent="-171450">
              <a:buFont typeface="Arial"/>
              <a:buChar char="•"/>
            </a:pPr>
            <a:r>
              <a:rPr lang="en-US">
                <a:cs typeface="Calibri"/>
              </a:rPr>
              <a:t>County-owned land</a:t>
            </a:r>
          </a:p>
          <a:p>
            <a:pPr marL="171450" indent="-171450">
              <a:buFont typeface="Arial"/>
              <a:buChar char="•"/>
            </a:pPr>
            <a:r>
              <a:rPr lang="en-US">
                <a:cs typeface="Calibri"/>
              </a:rPr>
              <a:t>No building to tear down</a:t>
            </a:r>
          </a:p>
          <a:p>
            <a:endParaRPr lang="en-US"/>
          </a:p>
        </p:txBody>
      </p:sp>
      <p:sp>
        <p:nvSpPr>
          <p:cNvPr id="4" name="Slide Number Placeholder 3"/>
          <p:cNvSpPr>
            <a:spLocks noGrp="1"/>
          </p:cNvSpPr>
          <p:nvPr>
            <p:ph type="sldNum" sz="quarter" idx="5"/>
          </p:nvPr>
        </p:nvSpPr>
        <p:spPr/>
        <p:txBody>
          <a:bodyPr/>
          <a:lstStyle/>
          <a:p>
            <a:fld id="{A17EFD64-E484-43D1-ADD6-285FAC615C21}" type="slidenum">
              <a:rPr lang="en-US" smtClean="0"/>
              <a:t>8</a:t>
            </a:fld>
            <a:endParaRPr lang="en-US"/>
          </a:p>
        </p:txBody>
      </p:sp>
    </p:spTree>
    <p:extLst>
      <p:ext uri="{BB962C8B-B14F-4D97-AF65-F5344CB8AC3E}">
        <p14:creationId xmlns:p14="http://schemas.microsoft.com/office/powerpoint/2010/main" val="3291071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Rae</a:t>
            </a:r>
            <a:endParaRPr lang="en-US"/>
          </a:p>
          <a:p>
            <a:endParaRPr lang="en-US">
              <a:cs typeface="Calibri" panose="020F0502020204030204"/>
            </a:endParaRPr>
          </a:p>
          <a:p>
            <a:r>
              <a:rPr lang="en-US">
                <a:cs typeface="Calibri" panose="020F0502020204030204"/>
              </a:rPr>
              <a:t>Here you can see the planned site plan. </a:t>
            </a:r>
          </a:p>
          <a:p>
            <a:endParaRPr lang="en-US">
              <a:cs typeface="Calibri" panose="020F0502020204030204"/>
            </a:endParaRPr>
          </a:p>
          <a:p>
            <a:r>
              <a:rPr lang="en-US">
                <a:cs typeface="Calibri" panose="020F0502020204030204"/>
              </a:rPr>
              <a:t>Call out:</a:t>
            </a:r>
          </a:p>
          <a:p>
            <a:pPr marL="171450" indent="-171450">
              <a:buFont typeface="Arial"/>
              <a:buChar char="•"/>
            </a:pPr>
            <a:r>
              <a:rPr lang="en-US">
                <a:cs typeface="Calibri" panose="020F0502020204030204"/>
              </a:rPr>
              <a:t>Point out </a:t>
            </a:r>
            <a:r>
              <a:rPr lang="en-US" err="1">
                <a:cs typeface="Calibri" panose="020F0502020204030204"/>
              </a:rPr>
              <a:t>Larpenteur</a:t>
            </a:r>
            <a:r>
              <a:rPr lang="en-US">
                <a:cs typeface="Calibri" panose="020F0502020204030204"/>
              </a:rPr>
              <a:t>, Dale and Kent Streets</a:t>
            </a:r>
          </a:p>
          <a:p>
            <a:pPr marL="171450" indent="-171450">
              <a:buFont typeface="Arial"/>
              <a:buChar char="•"/>
            </a:pPr>
            <a:r>
              <a:rPr lang="en-US">
                <a:cs typeface="Calibri" panose="020F0502020204030204"/>
              </a:rPr>
              <a:t>Indicate how residents will access site – flow of traffic to different services</a:t>
            </a:r>
          </a:p>
          <a:p>
            <a:pPr marL="171450" indent="-171450">
              <a:buFont typeface="Arial"/>
              <a:buChar char="•"/>
            </a:pPr>
            <a:r>
              <a:rPr lang="en-US">
                <a:cs typeface="Calibri" panose="020F0502020204030204"/>
              </a:rPr>
              <a:t>Point out walking path along </a:t>
            </a:r>
            <a:r>
              <a:rPr lang="en-US" err="1">
                <a:cs typeface="Calibri" panose="020F0502020204030204"/>
              </a:rPr>
              <a:t>Larpenteur</a:t>
            </a:r>
            <a:r>
              <a:rPr lang="en-US">
                <a:cs typeface="Calibri"/>
              </a:rPr>
              <a:t> and connections </a:t>
            </a:r>
            <a:endParaRPr lang="en-US"/>
          </a:p>
          <a:p>
            <a:pPr marL="171450" indent="-171450">
              <a:buFont typeface="Arial"/>
              <a:buChar char="•"/>
            </a:pPr>
            <a:r>
              <a:rPr lang="en-US"/>
              <a:t>Point out vegetation that buffers the site from park and other neighbors</a:t>
            </a:r>
            <a:endParaRPr lang="en-US">
              <a:cs typeface="Calibri"/>
            </a:endParaRPr>
          </a:p>
          <a:p>
            <a:pPr marL="171450" indent="-171450">
              <a:buFont typeface="Arial,Sans-Serif"/>
              <a:buChar char="•"/>
            </a:pPr>
            <a:r>
              <a:rPr lang="en-US"/>
              <a:t>Area to drop off recycling and food scraps (call out cardboard recycling – useful to residents when recycling carts get full)</a:t>
            </a:r>
            <a:endParaRPr lang="en-US">
              <a:cs typeface="Calibri" panose="020F0502020204030204"/>
            </a:endParaRPr>
          </a:p>
          <a:p>
            <a:pPr marL="171450" indent="-171450">
              <a:buFont typeface="Arial"/>
              <a:buChar char="•"/>
            </a:pPr>
            <a:endParaRPr lang="en-US">
              <a:cs typeface="Calibri" panose="020F0502020204030204"/>
            </a:endParaRPr>
          </a:p>
          <a:p>
            <a:endParaRPr lang="en-US">
              <a:cs typeface="Calibri" panose="020F0502020204030204"/>
            </a:endParaRPr>
          </a:p>
          <a:p>
            <a:r>
              <a:rPr lang="en-US">
                <a:cs typeface="Calibri" panose="020F0502020204030204"/>
              </a:rPr>
              <a:t>IN PERSON ONLY: Encourage residents to look at posters and leave feedback there after the presentation</a:t>
            </a:r>
          </a:p>
          <a:p>
            <a:r>
              <a:rPr lang="en-US">
                <a:cs typeface="Calibri" panose="020F0502020204030204"/>
              </a:rPr>
              <a:t>VIRTUAL ONLY: Encourage residents to use survey that will be linked at end of presentation to leave feedback. </a:t>
            </a:r>
            <a:r>
              <a:rPr lang="en-US"/>
              <a:t>Feel free to use the chat to share your thoughts at any time.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7EFD64-E484-43D1-ADD6-285FAC615C21}" type="slidenum">
              <a:rPr lang="en-US" smtClean="0"/>
              <a:t>9</a:t>
            </a:fld>
            <a:endParaRPr lang="en-US"/>
          </a:p>
        </p:txBody>
      </p:sp>
    </p:spTree>
    <p:extLst>
      <p:ext uri="{BB962C8B-B14F-4D97-AF65-F5344CB8AC3E}">
        <p14:creationId xmlns:p14="http://schemas.microsoft.com/office/powerpoint/2010/main" val="18893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5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s/Agenda">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2E0642DA-EEA3-B7F4-C5D5-BDF4A98EA6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3770" y="621349"/>
            <a:ext cx="10515600" cy="1069339"/>
          </a:xfrm>
        </p:spPr>
        <p:txBody>
          <a:bodyPr>
            <a:normAutofit/>
          </a:bodyPr>
          <a:lstStyle>
            <a:lvl1pPr>
              <a:defRPr sz="4000" b="1" baseline="0">
                <a:solidFill>
                  <a:srgbClr val="18457A"/>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783770" y="1825625"/>
            <a:ext cx="10515600" cy="4169486"/>
          </a:xfrm>
        </p:spPr>
        <p:txBody>
          <a:bodyPr/>
          <a:lstStyle>
            <a:lvl1pPr>
              <a:buClr>
                <a:srgbClr val="00A3C9"/>
              </a:buClr>
              <a:defRPr baseline="0">
                <a:solidFill>
                  <a:srgbClr val="58595B"/>
                </a:solidFill>
                <a:latin typeface="Arial" panose="020B0604020202020204" pitchFamily="34" charset="0"/>
                <a:cs typeface="Arial" panose="020B0604020202020204" pitchFamily="34" charset="0"/>
              </a:defRPr>
            </a:lvl1pPr>
            <a:lvl2pPr>
              <a:buClr>
                <a:srgbClr val="00A3C9"/>
              </a:buClr>
              <a:defRPr baseline="0">
                <a:solidFill>
                  <a:srgbClr val="58595B"/>
                </a:solidFill>
                <a:latin typeface="Arial" panose="020B0604020202020204" pitchFamily="34" charset="0"/>
                <a:cs typeface="Arial" panose="020B0604020202020204" pitchFamily="34" charset="0"/>
              </a:defRPr>
            </a:lvl2pPr>
            <a:lvl3pPr>
              <a:buClr>
                <a:srgbClr val="00A3C9"/>
              </a:buClr>
              <a:defRPr baseline="0">
                <a:solidFill>
                  <a:srgbClr val="58595B"/>
                </a:solidFill>
                <a:latin typeface="Arial" panose="020B0604020202020204" pitchFamily="34" charset="0"/>
                <a:cs typeface="Arial" panose="020B0604020202020204" pitchFamily="34" charset="0"/>
              </a:defRPr>
            </a:lvl3pPr>
            <a:lvl4pPr>
              <a:buClr>
                <a:srgbClr val="00A3C9"/>
              </a:buClr>
              <a:defRPr baseline="0">
                <a:solidFill>
                  <a:srgbClr val="58595B"/>
                </a:solidFill>
                <a:latin typeface="Arial" panose="020B0604020202020204" pitchFamily="34" charset="0"/>
                <a:cs typeface="Arial" panose="020B0604020202020204" pitchFamily="34" charset="0"/>
              </a:defRPr>
            </a:lvl4pPr>
            <a:lvl5pPr>
              <a:buClr>
                <a:srgbClr val="00A3C9"/>
              </a:buClr>
              <a:defRPr baseline="0">
                <a:solidFill>
                  <a:srgbClr val="58595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46C85B6-0CAF-AF3D-082E-B581C2C89BEA}"/>
              </a:ext>
            </a:extLst>
          </p:cNvPr>
          <p:cNvCxnSpPr>
            <a:cxnSpLocks/>
          </p:cNvCxnSpPr>
          <p:nvPr userDrawn="1"/>
        </p:nvCxnSpPr>
        <p:spPr>
          <a:xfrm>
            <a:off x="863048" y="1545686"/>
            <a:ext cx="1681369" cy="0"/>
          </a:xfrm>
          <a:prstGeom prst="line">
            <a:avLst/>
          </a:prstGeom>
          <a:ln w="57150">
            <a:solidFill>
              <a:srgbClr val="44C4DD"/>
            </a:solidFill>
          </a:ln>
        </p:spPr>
        <p:style>
          <a:lnRef idx="3">
            <a:schemeClr val="accent6"/>
          </a:lnRef>
          <a:fillRef idx="0">
            <a:schemeClr val="accent6"/>
          </a:fillRef>
          <a:effectRef idx="2">
            <a:schemeClr val="accent6"/>
          </a:effectRef>
          <a:fontRef idx="minor">
            <a:schemeClr val="tx1"/>
          </a:fontRef>
        </p:style>
      </p:cxnSp>
      <p:sp>
        <p:nvSpPr>
          <p:cNvPr id="17" name="Rectangle 16">
            <a:extLst>
              <a:ext uri="{FF2B5EF4-FFF2-40B4-BE49-F238E27FC236}">
                <a16:creationId xmlns:a16="http://schemas.microsoft.com/office/drawing/2014/main" id="{CFD51ED5-68AC-232F-258B-947733E6BDB6}"/>
              </a:ext>
            </a:extLst>
          </p:cNvPr>
          <p:cNvSpPr/>
          <p:nvPr userDrawn="1"/>
        </p:nvSpPr>
        <p:spPr>
          <a:xfrm>
            <a:off x="0" y="6172200"/>
            <a:ext cx="121920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EB0C4B1-061F-2C1C-0D41-C8808349CA61}"/>
              </a:ext>
            </a:extLst>
          </p:cNvPr>
          <p:cNvSpPr txBox="1"/>
          <p:nvPr userDrawn="1"/>
        </p:nvSpPr>
        <p:spPr>
          <a:xfrm>
            <a:off x="2295938" y="6342358"/>
            <a:ext cx="4432853" cy="338554"/>
          </a:xfrm>
          <a:prstGeom prst="rect">
            <a:avLst/>
          </a:prstGeom>
          <a:noFill/>
        </p:spPr>
        <p:txBody>
          <a:bodyPr wrap="square" rtlCol="0">
            <a:spAutoFit/>
          </a:bodyPr>
          <a:lstStyle/>
          <a:p>
            <a:r>
              <a:rPr lang="en-US" sz="1600" b="1" i="0">
                <a:solidFill>
                  <a:srgbClr val="AFB1B4"/>
                </a:solidFill>
                <a:latin typeface="Arial" panose="020B0604020202020204" pitchFamily="34" charset="0"/>
                <a:cs typeface="Arial" panose="020B0604020202020204" pitchFamily="34" charset="0"/>
              </a:rPr>
              <a:t>|</a:t>
            </a:r>
            <a:r>
              <a:rPr lang="en-US" sz="1200" b="1" i="0">
                <a:solidFill>
                  <a:srgbClr val="58595B"/>
                </a:solidFill>
                <a:latin typeface="Arial" panose="020B0604020202020204" pitchFamily="34" charset="0"/>
                <a:cs typeface="Arial" panose="020B0604020202020204" pitchFamily="34" charset="0"/>
              </a:rPr>
              <a:t>   Enhancing Environmental Health Services</a:t>
            </a:r>
          </a:p>
        </p:txBody>
      </p:sp>
      <p:pic>
        <p:nvPicPr>
          <p:cNvPr id="19" name="Picture 18" descr="Icon&#10;&#10;Description automatically generated">
            <a:extLst>
              <a:ext uri="{FF2B5EF4-FFF2-40B4-BE49-F238E27FC236}">
                <a16:creationId xmlns:a16="http://schemas.microsoft.com/office/drawing/2014/main" id="{50098654-DF5D-AECF-9236-721999E00D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693" y="6445381"/>
            <a:ext cx="1987550" cy="235531"/>
          </a:xfrm>
          <a:prstGeom prst="rect">
            <a:avLst/>
          </a:prstGeom>
        </p:spPr>
      </p:pic>
    </p:spTree>
    <p:extLst>
      <p:ext uri="{BB962C8B-B14F-4D97-AF65-F5344CB8AC3E}">
        <p14:creationId xmlns:p14="http://schemas.microsoft.com/office/powerpoint/2010/main" val="1951175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_Dar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12FA6C-F89E-4AC6-CA33-17130B33BD9B}"/>
              </a:ext>
            </a:extLst>
          </p:cNvPr>
          <p:cNvSpPr/>
          <p:nvPr userDrawn="1"/>
        </p:nvSpPr>
        <p:spPr>
          <a:xfrm>
            <a:off x="0" y="0"/>
            <a:ext cx="12192000" cy="6858000"/>
          </a:xfrm>
          <a:prstGeom prst="rect">
            <a:avLst/>
          </a:prstGeom>
          <a:solidFill>
            <a:srgbClr val="18457A"/>
          </a:solidFill>
          <a:ln>
            <a:solidFill>
              <a:srgbClr val="18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shape&#10;&#10;Description automatically generated">
            <a:extLst>
              <a:ext uri="{FF2B5EF4-FFF2-40B4-BE49-F238E27FC236}">
                <a16:creationId xmlns:a16="http://schemas.microsoft.com/office/drawing/2014/main" id="{3C84E74B-79D9-7C8A-36D1-E7ADADF8A1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1E3C9EFB-C194-E6CE-C289-865154B56D72}"/>
              </a:ext>
            </a:extLst>
          </p:cNvPr>
          <p:cNvSpPr/>
          <p:nvPr userDrawn="1"/>
        </p:nvSpPr>
        <p:spPr>
          <a:xfrm>
            <a:off x="0" y="6172200"/>
            <a:ext cx="12192000" cy="685800"/>
          </a:xfrm>
          <a:prstGeom prst="rect">
            <a:avLst/>
          </a:prstGeom>
          <a:solidFill>
            <a:srgbClr val="1C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7F34130-29EA-C0C3-0F75-79D1FE2E5FAE}"/>
              </a:ext>
            </a:extLst>
          </p:cNvPr>
          <p:cNvSpPr txBox="1"/>
          <p:nvPr userDrawn="1"/>
        </p:nvSpPr>
        <p:spPr>
          <a:xfrm>
            <a:off x="2295938" y="6342358"/>
            <a:ext cx="4432853" cy="338554"/>
          </a:xfrm>
          <a:prstGeom prst="rect">
            <a:avLst/>
          </a:prstGeom>
          <a:noFill/>
        </p:spPr>
        <p:txBody>
          <a:bodyPr wrap="square" rtlCol="0">
            <a:spAutoFit/>
          </a:bodyPr>
          <a:lstStyle/>
          <a:p>
            <a:r>
              <a:rPr lang="en-US" sz="1600" b="1" i="0">
                <a:solidFill>
                  <a:srgbClr val="44C4DD"/>
                </a:solidFill>
                <a:latin typeface="Arial" panose="020B0604020202020204" pitchFamily="34" charset="0"/>
                <a:cs typeface="Arial" panose="020B0604020202020204" pitchFamily="34" charset="0"/>
              </a:rPr>
              <a:t>|</a:t>
            </a:r>
            <a:r>
              <a:rPr lang="en-US" sz="1200" b="1" i="0">
                <a:solidFill>
                  <a:srgbClr val="58595B"/>
                </a:solidFill>
                <a:latin typeface="Arial" panose="020B0604020202020204" pitchFamily="34" charset="0"/>
                <a:cs typeface="Arial" panose="020B0604020202020204" pitchFamily="34" charset="0"/>
              </a:rPr>
              <a:t>   </a:t>
            </a:r>
            <a:r>
              <a:rPr lang="en-US" sz="1200" b="1" i="0">
                <a:solidFill>
                  <a:schemeClr val="bg1"/>
                </a:solidFill>
                <a:latin typeface="Arial" panose="020B0604020202020204" pitchFamily="34" charset="0"/>
                <a:cs typeface="Arial" panose="020B0604020202020204" pitchFamily="34" charset="0"/>
              </a:rPr>
              <a:t>Enhancing Environmental Health Services</a:t>
            </a:r>
          </a:p>
        </p:txBody>
      </p:sp>
      <p:pic>
        <p:nvPicPr>
          <p:cNvPr id="20" name="Picture 19">
            <a:extLst>
              <a:ext uri="{FF2B5EF4-FFF2-40B4-BE49-F238E27FC236}">
                <a16:creationId xmlns:a16="http://schemas.microsoft.com/office/drawing/2014/main" id="{8A354D46-ECD1-AB58-F56B-8A1C40A5AA6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8693" y="6445381"/>
            <a:ext cx="1987550" cy="235530"/>
          </a:xfrm>
          <a:prstGeom prst="rect">
            <a:avLst/>
          </a:prstGeom>
        </p:spPr>
      </p:pic>
      <p:sp>
        <p:nvSpPr>
          <p:cNvPr id="21" name="Title 1">
            <a:extLst>
              <a:ext uri="{FF2B5EF4-FFF2-40B4-BE49-F238E27FC236}">
                <a16:creationId xmlns:a16="http://schemas.microsoft.com/office/drawing/2014/main" id="{466919E5-EABD-6F77-7AC0-FFF48FE7266C}"/>
              </a:ext>
            </a:extLst>
          </p:cNvPr>
          <p:cNvSpPr>
            <a:spLocks noGrp="1"/>
          </p:cNvSpPr>
          <p:nvPr>
            <p:ph type="ctrTitle"/>
          </p:nvPr>
        </p:nvSpPr>
        <p:spPr>
          <a:xfrm>
            <a:off x="753717" y="402776"/>
            <a:ext cx="10371482" cy="1031831"/>
          </a:xfrm>
        </p:spPr>
        <p:txBody>
          <a:bodyPr anchor="b"/>
          <a:lstStyle>
            <a:lvl1pPr algn="l">
              <a:defRPr sz="45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2" name="Text Placeholder 9">
            <a:extLst>
              <a:ext uri="{FF2B5EF4-FFF2-40B4-BE49-F238E27FC236}">
                <a16:creationId xmlns:a16="http://schemas.microsoft.com/office/drawing/2014/main" id="{3C3818C0-F036-E175-7750-B6D9C8067BF1}"/>
              </a:ext>
            </a:extLst>
          </p:cNvPr>
          <p:cNvSpPr>
            <a:spLocks noGrp="1"/>
          </p:cNvSpPr>
          <p:nvPr>
            <p:ph type="body" sz="quarter" idx="10"/>
          </p:nvPr>
        </p:nvSpPr>
        <p:spPr>
          <a:xfrm>
            <a:off x="753716" y="1792419"/>
            <a:ext cx="10371483" cy="685800"/>
          </a:xfrm>
        </p:spPr>
        <p:txBody>
          <a:bodyPr>
            <a:normAutofit/>
          </a:bodyPr>
          <a:lstStyle>
            <a:lvl1pPr marL="0" indent="0" algn="l">
              <a:lnSpc>
                <a:spcPct val="100000"/>
              </a:lnSpc>
              <a:buClr>
                <a:srgbClr val="00A3C9"/>
              </a:buClr>
              <a:buSzPct val="100000"/>
              <a:buFont typeface="Arial" panose="020B0604020202020204" pitchFamily="34" charset="0"/>
              <a:buNone/>
              <a:defRPr sz="200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23" name="Straight Connector 22">
            <a:extLst>
              <a:ext uri="{FF2B5EF4-FFF2-40B4-BE49-F238E27FC236}">
                <a16:creationId xmlns:a16="http://schemas.microsoft.com/office/drawing/2014/main" id="{A6A69315-3B18-34BE-FA07-FEBF32943B33}"/>
              </a:ext>
            </a:extLst>
          </p:cNvPr>
          <p:cNvCxnSpPr>
            <a:cxnSpLocks/>
          </p:cNvCxnSpPr>
          <p:nvPr userDrawn="1"/>
        </p:nvCxnSpPr>
        <p:spPr>
          <a:xfrm>
            <a:off x="863048" y="1556570"/>
            <a:ext cx="1681369" cy="0"/>
          </a:xfrm>
          <a:prstGeom prst="line">
            <a:avLst/>
          </a:prstGeom>
          <a:ln w="57150">
            <a:solidFill>
              <a:srgbClr val="44C4DD"/>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15422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_White">
    <p:spTree>
      <p:nvGrpSpPr>
        <p:cNvPr id="1" name=""/>
        <p:cNvGrpSpPr/>
        <p:nvPr/>
      </p:nvGrpSpPr>
      <p:grpSpPr>
        <a:xfrm>
          <a:off x="0" y="0"/>
          <a:ext cx="0" cy="0"/>
          <a:chOff x="0" y="0"/>
          <a:chExt cx="0" cy="0"/>
        </a:xfrm>
      </p:grpSpPr>
      <p:pic>
        <p:nvPicPr>
          <p:cNvPr id="14" name="Picture 13" descr="Shape&#10;&#10;Description automatically generated with medium confidence">
            <a:extLst>
              <a:ext uri="{FF2B5EF4-FFF2-40B4-BE49-F238E27FC236}">
                <a16:creationId xmlns:a16="http://schemas.microsoft.com/office/drawing/2014/main" id="{62B7D27D-6F24-BFA8-2748-B2F9A91DDB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32C0B51-961B-B897-997A-46EF1203A989}"/>
              </a:ext>
            </a:extLst>
          </p:cNvPr>
          <p:cNvSpPr/>
          <p:nvPr userDrawn="1"/>
        </p:nvSpPr>
        <p:spPr>
          <a:xfrm>
            <a:off x="0" y="6172200"/>
            <a:ext cx="121920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53717" y="402776"/>
            <a:ext cx="10371482" cy="1031831"/>
          </a:xfrm>
        </p:spPr>
        <p:txBody>
          <a:bodyPr anchor="b"/>
          <a:lstStyle>
            <a:lvl1pPr algn="l">
              <a:defRPr sz="4500" b="1" baseline="0">
                <a:solidFill>
                  <a:srgbClr val="18457A"/>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83FE1AD8-D070-A247-901D-E9AF16DF647B}"/>
              </a:ext>
            </a:extLst>
          </p:cNvPr>
          <p:cNvSpPr>
            <a:spLocks noGrp="1"/>
          </p:cNvSpPr>
          <p:nvPr>
            <p:ph type="body" sz="quarter" idx="10"/>
          </p:nvPr>
        </p:nvSpPr>
        <p:spPr>
          <a:xfrm>
            <a:off x="753716" y="1792419"/>
            <a:ext cx="10371483" cy="685800"/>
          </a:xfrm>
        </p:spPr>
        <p:txBody>
          <a:bodyPr>
            <a:normAutofit/>
          </a:bodyPr>
          <a:lstStyle>
            <a:lvl1pPr marL="342900" indent="-342900" algn="l">
              <a:lnSpc>
                <a:spcPct val="100000"/>
              </a:lnSpc>
              <a:buClr>
                <a:srgbClr val="00A3C9"/>
              </a:buClr>
              <a:buSzPct val="100000"/>
              <a:buFont typeface="Arial" panose="020B0604020202020204" pitchFamily="34" charset="0"/>
              <a:buChar char="•"/>
              <a:defRPr sz="2000" i="0">
                <a:solidFill>
                  <a:srgbClr val="58595B"/>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F60C0BC0-9AFB-694C-BE65-2E0EF4A2E1D6}"/>
              </a:ext>
            </a:extLst>
          </p:cNvPr>
          <p:cNvCxnSpPr>
            <a:cxnSpLocks/>
          </p:cNvCxnSpPr>
          <p:nvPr userDrawn="1"/>
        </p:nvCxnSpPr>
        <p:spPr>
          <a:xfrm>
            <a:off x="863048" y="1556570"/>
            <a:ext cx="1681369" cy="0"/>
          </a:xfrm>
          <a:prstGeom prst="line">
            <a:avLst/>
          </a:prstGeom>
          <a:ln w="57150">
            <a:solidFill>
              <a:srgbClr val="44C4DD"/>
            </a:solidFill>
          </a:ln>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46A2C235-32CD-1E0E-149A-6A10BC445D8F}"/>
              </a:ext>
            </a:extLst>
          </p:cNvPr>
          <p:cNvSpPr txBox="1"/>
          <p:nvPr userDrawn="1"/>
        </p:nvSpPr>
        <p:spPr>
          <a:xfrm>
            <a:off x="2295938" y="6342358"/>
            <a:ext cx="4432853" cy="338554"/>
          </a:xfrm>
          <a:prstGeom prst="rect">
            <a:avLst/>
          </a:prstGeom>
          <a:noFill/>
        </p:spPr>
        <p:txBody>
          <a:bodyPr wrap="square" rtlCol="0">
            <a:spAutoFit/>
          </a:bodyPr>
          <a:lstStyle/>
          <a:p>
            <a:r>
              <a:rPr lang="en-US" sz="1600" b="1" i="0">
                <a:solidFill>
                  <a:srgbClr val="AFB1B4"/>
                </a:solidFill>
                <a:latin typeface="Arial" panose="020B0604020202020204" pitchFamily="34" charset="0"/>
                <a:cs typeface="Arial" panose="020B0604020202020204" pitchFamily="34" charset="0"/>
              </a:rPr>
              <a:t>|</a:t>
            </a:r>
            <a:r>
              <a:rPr lang="en-US" sz="1200" b="1" i="0">
                <a:solidFill>
                  <a:srgbClr val="58595B"/>
                </a:solidFill>
                <a:latin typeface="Arial" panose="020B0604020202020204" pitchFamily="34" charset="0"/>
                <a:cs typeface="Arial" panose="020B0604020202020204" pitchFamily="34" charset="0"/>
              </a:rPr>
              <a:t>   Enhancing Environmental Health Services</a:t>
            </a:r>
          </a:p>
        </p:txBody>
      </p:sp>
      <p:pic>
        <p:nvPicPr>
          <p:cNvPr id="7" name="Picture 6" descr="Icon&#10;&#10;Description automatically generated">
            <a:extLst>
              <a:ext uri="{FF2B5EF4-FFF2-40B4-BE49-F238E27FC236}">
                <a16:creationId xmlns:a16="http://schemas.microsoft.com/office/drawing/2014/main" id="{A263BC71-1D24-4756-FA7D-3F4D1F7B62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693" y="6445381"/>
            <a:ext cx="1987550" cy="235531"/>
          </a:xfrm>
          <a:prstGeom prst="rect">
            <a:avLst/>
          </a:prstGeom>
        </p:spPr>
      </p:pic>
    </p:spTree>
    <p:extLst>
      <p:ext uri="{BB962C8B-B14F-4D97-AF65-F5344CB8AC3E}">
        <p14:creationId xmlns:p14="http://schemas.microsoft.com/office/powerpoint/2010/main" val="342141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Photos">
    <p:spTree>
      <p:nvGrpSpPr>
        <p:cNvPr id="1" name=""/>
        <p:cNvGrpSpPr/>
        <p:nvPr/>
      </p:nvGrpSpPr>
      <p:grpSpPr>
        <a:xfrm>
          <a:off x="0" y="0"/>
          <a:ext cx="0" cy="0"/>
          <a:chOff x="0" y="0"/>
          <a:chExt cx="0" cy="0"/>
        </a:xfrm>
      </p:grpSpPr>
      <p:pic>
        <p:nvPicPr>
          <p:cNvPr id="14" name="Picture 13" descr="Shape&#10;&#10;Description automatically generated with medium confidence">
            <a:extLst>
              <a:ext uri="{FF2B5EF4-FFF2-40B4-BE49-F238E27FC236}">
                <a16:creationId xmlns:a16="http://schemas.microsoft.com/office/drawing/2014/main" id="{62B7D27D-6F24-BFA8-2748-B2F9A91DDB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32C0B51-961B-B897-997A-46EF1203A989}"/>
              </a:ext>
            </a:extLst>
          </p:cNvPr>
          <p:cNvSpPr/>
          <p:nvPr userDrawn="1"/>
        </p:nvSpPr>
        <p:spPr>
          <a:xfrm>
            <a:off x="0" y="6172200"/>
            <a:ext cx="121920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53717" y="402776"/>
            <a:ext cx="10371482" cy="1031831"/>
          </a:xfrm>
        </p:spPr>
        <p:txBody>
          <a:bodyPr anchor="b"/>
          <a:lstStyle>
            <a:lvl1pPr algn="l">
              <a:defRPr sz="4500" b="1" baseline="0">
                <a:solidFill>
                  <a:srgbClr val="18457A"/>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83FE1AD8-D070-A247-901D-E9AF16DF647B}"/>
              </a:ext>
            </a:extLst>
          </p:cNvPr>
          <p:cNvSpPr>
            <a:spLocks noGrp="1"/>
          </p:cNvSpPr>
          <p:nvPr>
            <p:ph type="body" sz="quarter" idx="10"/>
          </p:nvPr>
        </p:nvSpPr>
        <p:spPr>
          <a:xfrm>
            <a:off x="753716" y="1792419"/>
            <a:ext cx="10371483" cy="685800"/>
          </a:xfrm>
        </p:spPr>
        <p:txBody>
          <a:bodyPr>
            <a:normAutofit/>
          </a:bodyPr>
          <a:lstStyle>
            <a:lvl1pPr marL="0" indent="0" algn="l">
              <a:lnSpc>
                <a:spcPct val="100000"/>
              </a:lnSpc>
              <a:buClr>
                <a:srgbClr val="00A3C9"/>
              </a:buClr>
              <a:buSzPct val="100000"/>
              <a:buFont typeface="Arial" panose="020B0604020202020204" pitchFamily="34" charset="0"/>
              <a:buNone/>
              <a:defRPr sz="2000" i="0">
                <a:solidFill>
                  <a:srgbClr val="58595B"/>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F60C0BC0-9AFB-694C-BE65-2E0EF4A2E1D6}"/>
              </a:ext>
            </a:extLst>
          </p:cNvPr>
          <p:cNvCxnSpPr>
            <a:cxnSpLocks/>
          </p:cNvCxnSpPr>
          <p:nvPr userDrawn="1"/>
        </p:nvCxnSpPr>
        <p:spPr>
          <a:xfrm>
            <a:off x="863048" y="1556570"/>
            <a:ext cx="1681369" cy="0"/>
          </a:xfrm>
          <a:prstGeom prst="line">
            <a:avLst/>
          </a:prstGeom>
          <a:ln w="57150">
            <a:solidFill>
              <a:srgbClr val="44C4DD"/>
            </a:solidFill>
          </a:ln>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46A2C235-32CD-1E0E-149A-6A10BC445D8F}"/>
              </a:ext>
            </a:extLst>
          </p:cNvPr>
          <p:cNvSpPr txBox="1"/>
          <p:nvPr userDrawn="1"/>
        </p:nvSpPr>
        <p:spPr>
          <a:xfrm>
            <a:off x="2295938" y="6342358"/>
            <a:ext cx="4432853" cy="338554"/>
          </a:xfrm>
          <a:prstGeom prst="rect">
            <a:avLst/>
          </a:prstGeom>
          <a:noFill/>
        </p:spPr>
        <p:txBody>
          <a:bodyPr wrap="square" rtlCol="0">
            <a:spAutoFit/>
          </a:bodyPr>
          <a:lstStyle/>
          <a:p>
            <a:r>
              <a:rPr lang="en-US" sz="1600" b="1" i="0">
                <a:solidFill>
                  <a:srgbClr val="AFB1B4"/>
                </a:solidFill>
                <a:latin typeface="Arial" panose="020B0604020202020204" pitchFamily="34" charset="0"/>
                <a:cs typeface="Arial" panose="020B0604020202020204" pitchFamily="34" charset="0"/>
              </a:rPr>
              <a:t>|</a:t>
            </a:r>
            <a:r>
              <a:rPr lang="en-US" sz="1200" b="1" i="0">
                <a:solidFill>
                  <a:srgbClr val="58595B"/>
                </a:solidFill>
                <a:latin typeface="Arial" panose="020B0604020202020204" pitchFamily="34" charset="0"/>
                <a:cs typeface="Arial" panose="020B0604020202020204" pitchFamily="34" charset="0"/>
              </a:rPr>
              <a:t>   Enhancing Environmental Health Services</a:t>
            </a:r>
          </a:p>
        </p:txBody>
      </p:sp>
      <p:pic>
        <p:nvPicPr>
          <p:cNvPr id="7" name="Picture 6" descr="Icon&#10;&#10;Description automatically generated">
            <a:extLst>
              <a:ext uri="{FF2B5EF4-FFF2-40B4-BE49-F238E27FC236}">
                <a16:creationId xmlns:a16="http://schemas.microsoft.com/office/drawing/2014/main" id="{A263BC71-1D24-4756-FA7D-3F4D1F7B62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693" y="6445381"/>
            <a:ext cx="1987550" cy="235531"/>
          </a:xfrm>
          <a:prstGeom prst="rect">
            <a:avLst/>
          </a:prstGeom>
        </p:spPr>
      </p:pic>
    </p:spTree>
    <p:extLst>
      <p:ext uri="{BB962C8B-B14F-4D97-AF65-F5344CB8AC3E}">
        <p14:creationId xmlns:p14="http://schemas.microsoft.com/office/powerpoint/2010/main" val="2850410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C0BC0-9AFB-694C-BE65-2E0EF4A2E1D6}"/>
              </a:ext>
            </a:extLst>
          </p:cNvPr>
          <p:cNvCxnSpPr>
            <a:cxnSpLocks/>
          </p:cNvCxnSpPr>
          <p:nvPr userDrawn="1"/>
        </p:nvCxnSpPr>
        <p:spPr>
          <a:xfrm>
            <a:off x="863048" y="3693868"/>
            <a:ext cx="1681369" cy="0"/>
          </a:xfrm>
          <a:prstGeom prst="line">
            <a:avLst/>
          </a:prstGeom>
          <a:ln w="57150">
            <a:solidFill>
              <a:srgbClr val="44C4DD"/>
            </a:solidFill>
          </a:ln>
        </p:spPr>
        <p:style>
          <a:lnRef idx="3">
            <a:schemeClr val="accent6"/>
          </a:lnRef>
          <a:fillRef idx="0">
            <a:schemeClr val="accent6"/>
          </a:fillRef>
          <a:effectRef idx="2">
            <a:schemeClr val="accent6"/>
          </a:effectRef>
          <a:fontRef idx="minor">
            <a:schemeClr val="tx1"/>
          </a:fontRef>
        </p:style>
      </p:cxnSp>
      <p:sp>
        <p:nvSpPr>
          <p:cNvPr id="3" name="Title 1">
            <a:extLst>
              <a:ext uri="{FF2B5EF4-FFF2-40B4-BE49-F238E27FC236}">
                <a16:creationId xmlns:a16="http://schemas.microsoft.com/office/drawing/2014/main" id="{468A2754-EDB2-09BC-74C0-E553039F9063}"/>
              </a:ext>
            </a:extLst>
          </p:cNvPr>
          <p:cNvSpPr>
            <a:spLocks noGrp="1"/>
          </p:cNvSpPr>
          <p:nvPr>
            <p:ph type="title"/>
          </p:nvPr>
        </p:nvSpPr>
        <p:spPr>
          <a:xfrm>
            <a:off x="740229" y="2635501"/>
            <a:ext cx="10515600" cy="1069339"/>
          </a:xfrm>
        </p:spPr>
        <p:txBody>
          <a:bodyPr>
            <a:normAutofit/>
          </a:bodyPr>
          <a:lstStyle>
            <a:lvl1pPr>
              <a:defRPr sz="4400" b="1" baseline="0">
                <a:solidFill>
                  <a:srgbClr val="18457A"/>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2807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2C0B51-961B-B897-997A-46EF1203A989}"/>
              </a:ext>
            </a:extLst>
          </p:cNvPr>
          <p:cNvSpPr/>
          <p:nvPr userDrawn="1"/>
        </p:nvSpPr>
        <p:spPr>
          <a:xfrm>
            <a:off x="0" y="0"/>
            <a:ext cx="12192000" cy="6858000"/>
          </a:xfrm>
          <a:prstGeom prst="rect">
            <a:avLst/>
          </a:prstGeom>
          <a:solidFill>
            <a:srgbClr val="18457A"/>
          </a:solidFill>
          <a:ln>
            <a:solidFill>
              <a:srgbClr val="18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60C0BC0-9AFB-694C-BE65-2E0EF4A2E1D6}"/>
              </a:ext>
            </a:extLst>
          </p:cNvPr>
          <p:cNvCxnSpPr>
            <a:cxnSpLocks/>
          </p:cNvCxnSpPr>
          <p:nvPr userDrawn="1"/>
        </p:nvCxnSpPr>
        <p:spPr>
          <a:xfrm>
            <a:off x="863048" y="3693868"/>
            <a:ext cx="1681369" cy="0"/>
          </a:xfrm>
          <a:prstGeom prst="line">
            <a:avLst/>
          </a:prstGeom>
          <a:ln w="57150">
            <a:solidFill>
              <a:srgbClr val="44C4DD"/>
            </a:solidFill>
          </a:ln>
        </p:spPr>
        <p:style>
          <a:lnRef idx="3">
            <a:schemeClr val="accent6"/>
          </a:lnRef>
          <a:fillRef idx="0">
            <a:schemeClr val="accent6"/>
          </a:fillRef>
          <a:effectRef idx="2">
            <a:schemeClr val="accent6"/>
          </a:effectRef>
          <a:fontRef idx="minor">
            <a:schemeClr val="tx1"/>
          </a:fontRef>
        </p:style>
      </p:cxnSp>
      <p:sp>
        <p:nvSpPr>
          <p:cNvPr id="3" name="Title 1">
            <a:extLst>
              <a:ext uri="{FF2B5EF4-FFF2-40B4-BE49-F238E27FC236}">
                <a16:creationId xmlns:a16="http://schemas.microsoft.com/office/drawing/2014/main" id="{468A2754-EDB2-09BC-74C0-E553039F9063}"/>
              </a:ext>
            </a:extLst>
          </p:cNvPr>
          <p:cNvSpPr>
            <a:spLocks noGrp="1"/>
          </p:cNvSpPr>
          <p:nvPr>
            <p:ph type="title"/>
          </p:nvPr>
        </p:nvSpPr>
        <p:spPr>
          <a:xfrm>
            <a:off x="740229" y="2635501"/>
            <a:ext cx="10515600" cy="1069339"/>
          </a:xfrm>
        </p:spPr>
        <p:txBody>
          <a:bodyPr>
            <a:normAutofit/>
          </a:bodyPr>
          <a:lstStyle>
            <a:lvl1pPr>
              <a:defRPr sz="4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2222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9EC8D0-4E75-1DE2-1334-38A617A36143}"/>
              </a:ext>
            </a:extLst>
          </p:cNvPr>
          <p:cNvSpPr/>
          <p:nvPr userDrawn="1"/>
        </p:nvSpPr>
        <p:spPr>
          <a:xfrm>
            <a:off x="0" y="6172200"/>
            <a:ext cx="121920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CA41191-AE01-7A0A-3F70-8AAA09ABB4DB}"/>
              </a:ext>
            </a:extLst>
          </p:cNvPr>
          <p:cNvSpPr txBox="1"/>
          <p:nvPr userDrawn="1"/>
        </p:nvSpPr>
        <p:spPr>
          <a:xfrm>
            <a:off x="2295938" y="6342358"/>
            <a:ext cx="4432853" cy="338554"/>
          </a:xfrm>
          <a:prstGeom prst="rect">
            <a:avLst/>
          </a:prstGeom>
          <a:noFill/>
        </p:spPr>
        <p:txBody>
          <a:bodyPr wrap="square" rtlCol="0">
            <a:spAutoFit/>
          </a:bodyPr>
          <a:lstStyle/>
          <a:p>
            <a:r>
              <a:rPr lang="en-US" sz="1600" b="1" i="0">
                <a:solidFill>
                  <a:srgbClr val="AFB1B4"/>
                </a:solidFill>
                <a:latin typeface="Arial" panose="020B0604020202020204" pitchFamily="34" charset="0"/>
                <a:cs typeface="Arial" panose="020B0604020202020204" pitchFamily="34" charset="0"/>
              </a:rPr>
              <a:t>|</a:t>
            </a:r>
            <a:r>
              <a:rPr lang="en-US" sz="1200" b="1" i="0">
                <a:solidFill>
                  <a:srgbClr val="58595B"/>
                </a:solidFill>
                <a:latin typeface="Arial" panose="020B0604020202020204" pitchFamily="34" charset="0"/>
                <a:cs typeface="Arial" panose="020B0604020202020204" pitchFamily="34" charset="0"/>
              </a:rPr>
              <a:t>   Enhancing Environmental Health Services</a:t>
            </a:r>
          </a:p>
        </p:txBody>
      </p:sp>
      <p:pic>
        <p:nvPicPr>
          <p:cNvPr id="5" name="Picture 4" descr="Icon&#10;&#10;Description automatically generated">
            <a:extLst>
              <a:ext uri="{FF2B5EF4-FFF2-40B4-BE49-F238E27FC236}">
                <a16:creationId xmlns:a16="http://schemas.microsoft.com/office/drawing/2014/main" id="{24C0A516-A941-21EB-C3F0-1DA711A06E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693" y="6445381"/>
            <a:ext cx="1987550" cy="235531"/>
          </a:xfrm>
          <a:prstGeom prst="rect">
            <a:avLst/>
          </a:prstGeom>
        </p:spPr>
      </p:pic>
    </p:spTree>
    <p:extLst>
      <p:ext uri="{BB962C8B-B14F-4D97-AF65-F5344CB8AC3E}">
        <p14:creationId xmlns:p14="http://schemas.microsoft.com/office/powerpoint/2010/main" val="1501318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2C0B51-961B-B897-997A-46EF1203A989}"/>
              </a:ext>
            </a:extLst>
          </p:cNvPr>
          <p:cNvSpPr/>
          <p:nvPr userDrawn="1"/>
        </p:nvSpPr>
        <p:spPr>
          <a:xfrm>
            <a:off x="0" y="0"/>
            <a:ext cx="12192000" cy="6858000"/>
          </a:xfrm>
          <a:prstGeom prst="rect">
            <a:avLst/>
          </a:prstGeom>
          <a:solidFill>
            <a:srgbClr val="18457A"/>
          </a:solidFill>
          <a:ln>
            <a:solidFill>
              <a:srgbClr val="18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60C0BC0-9AFB-694C-BE65-2E0EF4A2E1D6}"/>
              </a:ext>
            </a:extLst>
          </p:cNvPr>
          <p:cNvCxnSpPr>
            <a:cxnSpLocks/>
          </p:cNvCxnSpPr>
          <p:nvPr userDrawn="1"/>
        </p:nvCxnSpPr>
        <p:spPr>
          <a:xfrm>
            <a:off x="5255316" y="3693868"/>
            <a:ext cx="1681369" cy="0"/>
          </a:xfrm>
          <a:prstGeom prst="line">
            <a:avLst/>
          </a:prstGeom>
          <a:ln w="57150">
            <a:solidFill>
              <a:srgbClr val="44C4DD"/>
            </a:solidFill>
          </a:ln>
        </p:spPr>
        <p:style>
          <a:lnRef idx="3">
            <a:schemeClr val="accent6"/>
          </a:lnRef>
          <a:fillRef idx="0">
            <a:schemeClr val="accent6"/>
          </a:fillRef>
          <a:effectRef idx="2">
            <a:schemeClr val="accent6"/>
          </a:effectRef>
          <a:fontRef idx="minor">
            <a:schemeClr val="tx1"/>
          </a:fontRef>
        </p:style>
      </p:cxnSp>
      <p:sp>
        <p:nvSpPr>
          <p:cNvPr id="3" name="Title 1">
            <a:extLst>
              <a:ext uri="{FF2B5EF4-FFF2-40B4-BE49-F238E27FC236}">
                <a16:creationId xmlns:a16="http://schemas.microsoft.com/office/drawing/2014/main" id="{468A2754-EDB2-09BC-74C0-E553039F9063}"/>
              </a:ext>
            </a:extLst>
          </p:cNvPr>
          <p:cNvSpPr>
            <a:spLocks noGrp="1"/>
          </p:cNvSpPr>
          <p:nvPr>
            <p:ph type="title"/>
          </p:nvPr>
        </p:nvSpPr>
        <p:spPr>
          <a:xfrm>
            <a:off x="838200" y="2635501"/>
            <a:ext cx="10515600" cy="1069339"/>
          </a:xfrm>
        </p:spPr>
        <p:txBody>
          <a:bodyPr>
            <a:normAutofit/>
          </a:bodyPr>
          <a:lstStyle>
            <a:lvl1pPr algn="ctr">
              <a:defRPr sz="4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descr="Logo&#10;&#10;Description automatically generated with medium confidence">
            <a:extLst>
              <a:ext uri="{FF2B5EF4-FFF2-40B4-BE49-F238E27FC236}">
                <a16:creationId xmlns:a16="http://schemas.microsoft.com/office/drawing/2014/main" id="{7E71B040-45CD-D267-EBE4-601DDF63A7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643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35667"/>
      </p:ext>
    </p:extLst>
  </p:cSld>
  <p:clrMap bg1="lt1" tx1="dk1" bg2="lt2" tx2="dk2" accent1="accent1" accent2="accent2" accent3="accent3" accent4="accent4" accent5="accent5" accent6="accent6" hlink="hlink" folHlink="folHlink"/>
  <p:sldLayoutIdLst>
    <p:sldLayoutId id="2147483681" r:id="rId1"/>
    <p:sldLayoutId id="2147483669" r:id="rId2"/>
    <p:sldLayoutId id="2147483661" r:id="rId3"/>
    <p:sldLayoutId id="2147483680" r:id="rId4"/>
    <p:sldLayoutId id="2147483678" r:id="rId5"/>
    <p:sldLayoutId id="2147483674" r:id="rId6"/>
    <p:sldLayoutId id="2147483676" r:id="rId7"/>
    <p:sldLayoutId id="2147483675" r:id="rId8"/>
    <p:sldLayoutId id="2147483679" r:id="rId9"/>
  </p:sldLayoutIdLst>
  <p:hf hdr="0" ftr="0"/>
  <p:txStyles>
    <p:titleStyle>
      <a:lvl1pPr algn="l" defTabSz="914400" rtl="0" eaLnBrk="1" latinLnBrk="0" hangingPunct="1">
        <a:lnSpc>
          <a:spcPct val="90000"/>
        </a:lnSpc>
        <a:spcBef>
          <a:spcPct val="0"/>
        </a:spcBef>
        <a:buNone/>
        <a:defRPr sz="4000" b="1" kern="1200" baseline="0">
          <a:solidFill>
            <a:srgbClr val="0D3C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113C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113C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113C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113C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113C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3_8A8A8BB9.xm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18_A565B2AF.xm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hyperlink" Target="http://www.ramseycounty.us/ESC"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28_6DD79450.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6_DED9670E.xm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7B5C86-FF7D-02E2-449B-A8EB1F32F5B7}"/>
              </a:ext>
            </a:extLst>
          </p:cNvPr>
          <p:cNvSpPr txBox="1"/>
          <p:nvPr/>
        </p:nvSpPr>
        <p:spPr>
          <a:xfrm>
            <a:off x="2999014" y="2869012"/>
            <a:ext cx="6193972" cy="2123658"/>
          </a:xfrm>
          <a:prstGeom prst="rect">
            <a:avLst/>
          </a:prstGeom>
          <a:noFill/>
        </p:spPr>
        <p:txBody>
          <a:bodyPr wrap="square" rtlCol="0">
            <a:spAutoFit/>
          </a:bodyPr>
          <a:lstStyle/>
          <a:p>
            <a:pPr algn="ctr"/>
            <a:r>
              <a:rPr lang="en-US" sz="6600" b="1">
                <a:solidFill>
                  <a:schemeClr val="bg1"/>
                </a:solidFill>
                <a:latin typeface="Arial" panose="020B0604020202020204" pitchFamily="34" charset="0"/>
                <a:cs typeface="Arial" panose="020B0604020202020204" pitchFamily="34" charset="0"/>
              </a:rPr>
              <a:t>Environmental</a:t>
            </a:r>
          </a:p>
          <a:p>
            <a:pPr algn="ctr"/>
            <a:r>
              <a:rPr lang="en-US" sz="6600" b="1">
                <a:solidFill>
                  <a:schemeClr val="bg1"/>
                </a:solidFill>
                <a:latin typeface="Arial" panose="020B0604020202020204" pitchFamily="34" charset="0"/>
                <a:cs typeface="Arial" panose="020B0604020202020204" pitchFamily="34" charset="0"/>
              </a:rPr>
              <a:t>Service Center</a:t>
            </a:r>
          </a:p>
        </p:txBody>
      </p:sp>
      <p:sp>
        <p:nvSpPr>
          <p:cNvPr id="7" name="Rounded Rectangle 6">
            <a:extLst>
              <a:ext uri="{FF2B5EF4-FFF2-40B4-BE49-F238E27FC236}">
                <a16:creationId xmlns:a16="http://schemas.microsoft.com/office/drawing/2014/main" id="{03FBA3EE-E119-070D-E2D1-0243928FD851}"/>
              </a:ext>
            </a:extLst>
          </p:cNvPr>
          <p:cNvSpPr/>
          <p:nvPr/>
        </p:nvSpPr>
        <p:spPr>
          <a:xfrm>
            <a:off x="3341915" y="2242459"/>
            <a:ext cx="5508171" cy="555172"/>
          </a:xfrm>
          <a:prstGeom prst="roundRect">
            <a:avLst/>
          </a:prstGeom>
          <a:solidFill>
            <a:srgbClr val="107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CE8EC2-772F-A6CF-2703-20ED2F068EA8}"/>
              </a:ext>
            </a:extLst>
          </p:cNvPr>
          <p:cNvSpPr txBox="1"/>
          <p:nvPr/>
        </p:nvSpPr>
        <p:spPr>
          <a:xfrm>
            <a:off x="3425124" y="2346866"/>
            <a:ext cx="5354665" cy="346249"/>
          </a:xfrm>
          <a:prstGeom prst="rect">
            <a:avLst/>
          </a:prstGeom>
          <a:noFill/>
        </p:spPr>
        <p:txBody>
          <a:bodyPr wrap="square" rtlCol="0">
            <a:spAutoFit/>
          </a:bodyPr>
          <a:lstStyle/>
          <a:p>
            <a:pPr algn="ctr"/>
            <a:r>
              <a:rPr lang="en-US" sz="1650" b="1">
                <a:solidFill>
                  <a:schemeClr val="bg1"/>
                </a:solidFill>
                <a:latin typeface="Arial" panose="020B0604020202020204" pitchFamily="34" charset="0"/>
                <a:cs typeface="Arial" panose="020B0604020202020204" pitchFamily="34" charset="0"/>
              </a:rPr>
              <a:t>ENHANCING ENVIRONMENTAL HEALTH SERVICES</a:t>
            </a:r>
          </a:p>
        </p:txBody>
      </p:sp>
      <p:pic>
        <p:nvPicPr>
          <p:cNvPr id="10" name="Picture 9">
            <a:extLst>
              <a:ext uri="{FF2B5EF4-FFF2-40B4-BE49-F238E27FC236}">
                <a16:creationId xmlns:a16="http://schemas.microsoft.com/office/drawing/2014/main" id="{D2383492-BCB8-8ECA-41AE-7455DC618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4455" y="1483945"/>
            <a:ext cx="2583089" cy="306104"/>
          </a:xfrm>
          <a:prstGeom prst="rect">
            <a:avLst/>
          </a:prstGeom>
        </p:spPr>
      </p:pic>
    </p:spTree>
    <p:extLst>
      <p:ext uri="{BB962C8B-B14F-4D97-AF65-F5344CB8AC3E}">
        <p14:creationId xmlns:p14="http://schemas.microsoft.com/office/powerpoint/2010/main" val="369210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E5BC25A-9F0B-C17D-4816-EE8E6ADA1864}"/>
              </a:ext>
            </a:extLst>
          </p:cNvPr>
          <p:cNvPicPr>
            <a:picLocks noChangeAspect="1"/>
          </p:cNvPicPr>
          <p:nvPr/>
        </p:nvPicPr>
        <p:blipFill>
          <a:blip r:embed="rId3"/>
          <a:stretch>
            <a:fillRect/>
          </a:stretch>
        </p:blipFill>
        <p:spPr>
          <a:xfrm>
            <a:off x="383309" y="198295"/>
            <a:ext cx="11413834" cy="5849503"/>
          </a:xfrm>
          <a:prstGeom prst="rect">
            <a:avLst/>
          </a:prstGeom>
        </p:spPr>
      </p:pic>
    </p:spTree>
    <p:extLst>
      <p:ext uri="{BB962C8B-B14F-4D97-AF65-F5344CB8AC3E}">
        <p14:creationId xmlns:p14="http://schemas.microsoft.com/office/powerpoint/2010/main" val="2008449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8623AF3-72D6-C2FC-472F-4268F5310B82}"/>
              </a:ext>
            </a:extLst>
          </p:cNvPr>
          <p:cNvPicPr>
            <a:picLocks noChangeAspect="1"/>
          </p:cNvPicPr>
          <p:nvPr/>
        </p:nvPicPr>
        <p:blipFill>
          <a:blip r:embed="rId3"/>
          <a:stretch>
            <a:fillRect/>
          </a:stretch>
        </p:blipFill>
        <p:spPr>
          <a:xfrm>
            <a:off x="489097" y="321998"/>
            <a:ext cx="11201899" cy="5892535"/>
          </a:xfrm>
          <a:prstGeom prst="rect">
            <a:avLst/>
          </a:prstGeom>
        </p:spPr>
      </p:pic>
    </p:spTree>
    <p:extLst>
      <p:ext uri="{BB962C8B-B14F-4D97-AF65-F5344CB8AC3E}">
        <p14:creationId xmlns:p14="http://schemas.microsoft.com/office/powerpoint/2010/main" val="3632365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04B6EAB-4362-FEF2-1CC6-D3FA359A6020}"/>
              </a:ext>
            </a:extLst>
          </p:cNvPr>
          <p:cNvPicPr>
            <a:picLocks noChangeAspect="1"/>
          </p:cNvPicPr>
          <p:nvPr/>
        </p:nvPicPr>
        <p:blipFill>
          <a:blip r:embed="rId3"/>
          <a:stretch>
            <a:fillRect/>
          </a:stretch>
        </p:blipFill>
        <p:spPr>
          <a:xfrm>
            <a:off x="489097" y="345811"/>
            <a:ext cx="11225711" cy="5713941"/>
          </a:xfrm>
          <a:prstGeom prst="rect">
            <a:avLst/>
          </a:prstGeom>
        </p:spPr>
      </p:pic>
    </p:spTree>
    <p:extLst>
      <p:ext uri="{BB962C8B-B14F-4D97-AF65-F5344CB8AC3E}">
        <p14:creationId xmlns:p14="http://schemas.microsoft.com/office/powerpoint/2010/main" val="3119937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72DCD6E-7CD3-DC6A-4B2F-CA391BBF904D}"/>
              </a:ext>
            </a:extLst>
          </p:cNvPr>
          <p:cNvPicPr>
            <a:picLocks noChangeAspect="1"/>
          </p:cNvPicPr>
          <p:nvPr/>
        </p:nvPicPr>
        <p:blipFill>
          <a:blip r:embed="rId3"/>
          <a:stretch>
            <a:fillRect/>
          </a:stretch>
        </p:blipFill>
        <p:spPr>
          <a:xfrm>
            <a:off x="404091" y="230752"/>
            <a:ext cx="11394209" cy="5813451"/>
          </a:xfrm>
          <a:prstGeom prst="rect">
            <a:avLst/>
          </a:prstGeom>
        </p:spPr>
      </p:pic>
    </p:spTree>
    <p:extLst>
      <p:ext uri="{BB962C8B-B14F-4D97-AF65-F5344CB8AC3E}">
        <p14:creationId xmlns:p14="http://schemas.microsoft.com/office/powerpoint/2010/main" val="2540607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30F7716-224E-1D89-0EEE-71F05FB2BA70}"/>
              </a:ext>
            </a:extLst>
          </p:cNvPr>
          <p:cNvPicPr>
            <a:picLocks noChangeAspect="1"/>
          </p:cNvPicPr>
          <p:nvPr/>
        </p:nvPicPr>
        <p:blipFill>
          <a:blip r:embed="rId3"/>
          <a:stretch>
            <a:fillRect/>
          </a:stretch>
        </p:blipFill>
        <p:spPr>
          <a:xfrm>
            <a:off x="443621" y="97366"/>
            <a:ext cx="11304757" cy="6002867"/>
          </a:xfrm>
          <a:prstGeom prst="rect">
            <a:avLst/>
          </a:prstGeom>
        </p:spPr>
      </p:pic>
    </p:spTree>
    <p:extLst>
      <p:ext uri="{BB962C8B-B14F-4D97-AF65-F5344CB8AC3E}">
        <p14:creationId xmlns:p14="http://schemas.microsoft.com/office/powerpoint/2010/main" val="3060669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17E3802-AB64-BDA3-57E5-F4DEDFB28A87}"/>
              </a:ext>
            </a:extLst>
          </p:cNvPr>
          <p:cNvPicPr>
            <a:picLocks noChangeAspect="1"/>
          </p:cNvPicPr>
          <p:nvPr/>
        </p:nvPicPr>
        <p:blipFill>
          <a:blip r:embed="rId3"/>
          <a:stretch>
            <a:fillRect/>
          </a:stretch>
        </p:blipFill>
        <p:spPr>
          <a:xfrm>
            <a:off x="503895" y="224366"/>
            <a:ext cx="11184210" cy="5875867"/>
          </a:xfrm>
          <a:prstGeom prst="rect">
            <a:avLst/>
          </a:prstGeom>
        </p:spPr>
      </p:pic>
    </p:spTree>
    <p:extLst>
      <p:ext uri="{BB962C8B-B14F-4D97-AF65-F5344CB8AC3E}">
        <p14:creationId xmlns:p14="http://schemas.microsoft.com/office/powerpoint/2010/main" val="2705645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E884A92-1227-FB7E-1E55-80B9AD6B807B}"/>
              </a:ext>
            </a:extLst>
          </p:cNvPr>
          <p:cNvPicPr>
            <a:picLocks noChangeAspect="1"/>
          </p:cNvPicPr>
          <p:nvPr/>
        </p:nvPicPr>
        <p:blipFill>
          <a:blip r:embed="rId3"/>
          <a:stretch>
            <a:fillRect/>
          </a:stretch>
        </p:blipFill>
        <p:spPr>
          <a:xfrm>
            <a:off x="381940" y="366376"/>
            <a:ext cx="11428119" cy="5744248"/>
          </a:xfrm>
          <a:prstGeom prst="rect">
            <a:avLst/>
          </a:prstGeom>
        </p:spPr>
      </p:pic>
    </p:spTree>
    <p:extLst>
      <p:ext uri="{BB962C8B-B14F-4D97-AF65-F5344CB8AC3E}">
        <p14:creationId xmlns:p14="http://schemas.microsoft.com/office/powerpoint/2010/main" val="937224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76DE-7556-7430-B0CC-5802828C07BD}"/>
              </a:ext>
            </a:extLst>
          </p:cNvPr>
          <p:cNvSpPr>
            <a:spLocks noGrp="1"/>
          </p:cNvSpPr>
          <p:nvPr>
            <p:ph type="ctrTitle"/>
          </p:nvPr>
        </p:nvSpPr>
        <p:spPr/>
        <p:txBody>
          <a:bodyPr/>
          <a:lstStyle/>
          <a:p>
            <a:r>
              <a:rPr lang="en-US">
                <a:latin typeface="Arial"/>
                <a:cs typeface="Arial"/>
              </a:rPr>
              <a:t>Flyover </a:t>
            </a:r>
            <a:endParaRPr lang="en-US"/>
          </a:p>
        </p:txBody>
      </p:sp>
      <p:pic>
        <p:nvPicPr>
          <p:cNvPr id="6" name="Picture 6">
            <a:extLst>
              <a:ext uri="{FF2B5EF4-FFF2-40B4-BE49-F238E27FC236}">
                <a16:creationId xmlns:a16="http://schemas.microsoft.com/office/drawing/2014/main" id="{E92F2DB8-9451-1B49-3404-37A86ED1A511}"/>
              </a:ext>
            </a:extLst>
          </p:cNvPr>
          <p:cNvPicPr>
            <a:picLocks noChangeAspect="1"/>
          </p:cNvPicPr>
          <p:nvPr/>
        </p:nvPicPr>
        <p:blipFill>
          <a:blip r:embed="rId3"/>
          <a:stretch>
            <a:fillRect/>
          </a:stretch>
        </p:blipFill>
        <p:spPr>
          <a:xfrm>
            <a:off x="747713" y="1806596"/>
            <a:ext cx="10696572" cy="4399713"/>
          </a:xfrm>
          <a:prstGeom prst="rect">
            <a:avLst/>
          </a:prstGeom>
        </p:spPr>
      </p:pic>
    </p:spTree>
    <p:extLst>
      <p:ext uri="{BB962C8B-B14F-4D97-AF65-F5344CB8AC3E}">
        <p14:creationId xmlns:p14="http://schemas.microsoft.com/office/powerpoint/2010/main" val="3878091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1DC45DB-DEAB-213B-BDBC-A26784033776}"/>
              </a:ext>
            </a:extLst>
          </p:cNvPr>
          <p:cNvPicPr>
            <a:picLocks noChangeAspect="1"/>
          </p:cNvPicPr>
          <p:nvPr/>
        </p:nvPicPr>
        <p:blipFill>
          <a:blip r:embed="rId4"/>
          <a:stretch>
            <a:fillRect/>
          </a:stretch>
        </p:blipFill>
        <p:spPr>
          <a:xfrm>
            <a:off x="942659" y="312787"/>
            <a:ext cx="10306682" cy="5801104"/>
          </a:xfrm>
          <a:prstGeom prst="rect">
            <a:avLst/>
          </a:prstGeom>
        </p:spPr>
      </p:pic>
    </p:spTree>
    <p:extLst>
      <p:ext uri="{BB962C8B-B14F-4D97-AF65-F5344CB8AC3E}">
        <p14:creationId xmlns:p14="http://schemas.microsoft.com/office/powerpoint/2010/main" val="2324335545"/>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62B4-1E32-5529-BB80-0B9565DFBF4F}"/>
              </a:ext>
            </a:extLst>
          </p:cNvPr>
          <p:cNvSpPr>
            <a:spLocks noGrp="1"/>
          </p:cNvSpPr>
          <p:nvPr>
            <p:ph type="ctrTitle"/>
          </p:nvPr>
        </p:nvSpPr>
        <p:spPr/>
        <p:txBody>
          <a:bodyPr/>
          <a:lstStyle/>
          <a:p>
            <a:r>
              <a:rPr lang="en-US"/>
              <a:t>What We’ve Heard from You</a:t>
            </a:r>
          </a:p>
        </p:txBody>
      </p:sp>
      <p:sp>
        <p:nvSpPr>
          <p:cNvPr id="3" name="Text Placeholder 2">
            <a:extLst>
              <a:ext uri="{FF2B5EF4-FFF2-40B4-BE49-F238E27FC236}">
                <a16:creationId xmlns:a16="http://schemas.microsoft.com/office/drawing/2014/main" id="{E9D9EA2F-4D23-8472-16C4-51A48EC65190}"/>
              </a:ext>
            </a:extLst>
          </p:cNvPr>
          <p:cNvSpPr>
            <a:spLocks noGrp="1"/>
          </p:cNvSpPr>
          <p:nvPr>
            <p:ph type="body" sz="quarter" idx="10"/>
          </p:nvPr>
        </p:nvSpPr>
        <p:spPr>
          <a:xfrm>
            <a:off x="753716" y="1792418"/>
            <a:ext cx="10673407" cy="4166422"/>
          </a:xfrm>
        </p:spPr>
        <p:txBody>
          <a:bodyPr vert="horz" lIns="91440" tIns="45720" rIns="91440" bIns="45720" rtlCol="0" anchor="t">
            <a:normAutofit fontScale="92500"/>
          </a:bodyPr>
          <a:lstStyle/>
          <a:p>
            <a:pPr marL="0" indent="0">
              <a:buNone/>
            </a:pPr>
            <a:r>
              <a:rPr lang="en-US" sz="2400">
                <a:latin typeface="Arial"/>
                <a:cs typeface="Arial"/>
              </a:rPr>
              <a:t>Through surveys and listening sessions conducted in fall of 2022 and spring of 2023, we heard:</a:t>
            </a:r>
          </a:p>
          <a:p>
            <a:r>
              <a:rPr lang="en-US" sz="2400">
                <a:solidFill>
                  <a:srgbClr val="58595B"/>
                </a:solidFill>
                <a:latin typeface="Arial"/>
                <a:cs typeface="Arial"/>
              </a:rPr>
              <a:t>94% of residents are looking forward to using the new Environmental Service Center</a:t>
            </a:r>
            <a:r>
              <a:rPr lang="en-US" sz="2400">
                <a:latin typeface="Arial"/>
                <a:cs typeface="Arial"/>
              </a:rPr>
              <a:t>, while 68% said the new center will encourage them to recycle more.</a:t>
            </a:r>
            <a:endParaRPr lang="en-US" sz="2400">
              <a:solidFill>
                <a:srgbClr val="58595B"/>
              </a:solidFill>
              <a:latin typeface="Arial"/>
              <a:cs typeface="Arial"/>
            </a:endParaRPr>
          </a:p>
          <a:p>
            <a:r>
              <a:rPr lang="en-US" sz="2400">
                <a:solidFill>
                  <a:srgbClr val="58595B"/>
                </a:solidFill>
                <a:latin typeface="Arial"/>
                <a:cs typeface="Arial"/>
              </a:rPr>
              <a:t>Residents are excited about:</a:t>
            </a:r>
          </a:p>
          <a:p>
            <a:pPr lvl="1"/>
            <a:r>
              <a:rPr lang="en-US" sz="1800">
                <a:solidFill>
                  <a:srgbClr val="58595B"/>
                </a:solidFill>
                <a:latin typeface="Arial"/>
                <a:cs typeface="Arial"/>
              </a:rPr>
              <a:t>One-stop shop for recycling and disposal services</a:t>
            </a:r>
          </a:p>
          <a:p>
            <a:pPr lvl="1"/>
            <a:r>
              <a:rPr lang="en-US" sz="1800">
                <a:solidFill>
                  <a:srgbClr val="58595B"/>
                </a:solidFill>
                <a:latin typeface="Arial"/>
                <a:cs typeface="Arial"/>
              </a:rPr>
              <a:t>Community space</a:t>
            </a:r>
          </a:p>
          <a:p>
            <a:pPr lvl="1"/>
            <a:r>
              <a:rPr lang="en-US" sz="1800">
                <a:solidFill>
                  <a:srgbClr val="58595B"/>
                </a:solidFill>
                <a:latin typeface="Arial"/>
                <a:cs typeface="Arial"/>
              </a:rPr>
              <a:t>Convenient, accessible location</a:t>
            </a:r>
          </a:p>
          <a:p>
            <a:r>
              <a:rPr lang="en-US" sz="2400">
                <a:solidFill>
                  <a:srgbClr val="58595B"/>
                </a:solidFill>
                <a:latin typeface="Arial"/>
                <a:cs typeface="Arial"/>
              </a:rPr>
              <a:t>Residents are concerned about</a:t>
            </a:r>
            <a:r>
              <a:rPr lang="en-US" sz="2400">
                <a:latin typeface="Arial"/>
                <a:cs typeface="Arial"/>
              </a:rPr>
              <a:t>:</a:t>
            </a:r>
            <a:r>
              <a:rPr lang="en-US" sz="2400">
                <a:solidFill>
                  <a:srgbClr val="58595B"/>
                </a:solidFill>
                <a:latin typeface="Arial"/>
                <a:cs typeface="Arial"/>
              </a:rPr>
              <a:t> </a:t>
            </a:r>
          </a:p>
          <a:p>
            <a:pPr lvl="1"/>
            <a:r>
              <a:rPr lang="en-US" sz="1800">
                <a:solidFill>
                  <a:srgbClr val="58595B"/>
                </a:solidFill>
                <a:latin typeface="Arial"/>
                <a:cs typeface="Arial"/>
              </a:rPr>
              <a:t>Impact to surrounding area – traffic, safety, and noise </a:t>
            </a:r>
            <a:endParaRPr lang="en-US" sz="1800">
              <a:solidFill>
                <a:srgbClr val="58595B"/>
              </a:solidFill>
              <a:cs typeface="Arial"/>
            </a:endParaRPr>
          </a:p>
          <a:p>
            <a:pPr lvl="1"/>
            <a:r>
              <a:rPr lang="en-US" sz="1800">
                <a:solidFill>
                  <a:srgbClr val="58595B"/>
                </a:solidFill>
                <a:latin typeface="Arial"/>
                <a:cs typeface="Arial"/>
              </a:rPr>
              <a:t>Ensuring accessibility</a:t>
            </a:r>
          </a:p>
          <a:p>
            <a:endParaRPr lang="en-US"/>
          </a:p>
        </p:txBody>
      </p:sp>
    </p:spTree>
    <p:extLst>
      <p:ext uri="{BB962C8B-B14F-4D97-AF65-F5344CB8AC3E}">
        <p14:creationId xmlns:p14="http://schemas.microsoft.com/office/powerpoint/2010/main" val="1969730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D235-14DB-3374-3627-C87D2537C203}"/>
              </a:ext>
            </a:extLst>
          </p:cNvPr>
          <p:cNvSpPr>
            <a:spLocks noGrp="1"/>
          </p:cNvSpPr>
          <p:nvPr>
            <p:ph type="ctrTitle"/>
          </p:nvPr>
        </p:nvSpPr>
        <p:spPr/>
        <p:txBody>
          <a:bodyPr/>
          <a:lstStyle/>
          <a:p>
            <a:r>
              <a:rPr lang="en-US"/>
              <a:t>Welcome</a:t>
            </a:r>
          </a:p>
        </p:txBody>
      </p:sp>
      <p:sp>
        <p:nvSpPr>
          <p:cNvPr id="3" name="Text Placeholder 2">
            <a:extLst>
              <a:ext uri="{FF2B5EF4-FFF2-40B4-BE49-F238E27FC236}">
                <a16:creationId xmlns:a16="http://schemas.microsoft.com/office/drawing/2014/main" id="{FD5CCB95-6C18-F9CA-EE74-D9789C049F30}"/>
              </a:ext>
            </a:extLst>
          </p:cNvPr>
          <p:cNvSpPr>
            <a:spLocks noGrp="1"/>
          </p:cNvSpPr>
          <p:nvPr>
            <p:ph type="body" sz="quarter" idx="10"/>
          </p:nvPr>
        </p:nvSpPr>
        <p:spPr>
          <a:xfrm>
            <a:off x="753716" y="1792418"/>
            <a:ext cx="10371483" cy="4226054"/>
          </a:xfrm>
        </p:spPr>
        <p:txBody>
          <a:bodyPr vert="horz" lIns="91440" tIns="45720" rIns="91440" bIns="45720" rtlCol="0" anchor="t">
            <a:normAutofit fontScale="92500" lnSpcReduction="20000"/>
          </a:bodyPr>
          <a:lstStyle/>
          <a:p>
            <a:pPr marL="0" indent="0">
              <a:buNone/>
            </a:pPr>
            <a:r>
              <a:rPr lang="en-US" sz="2400" b="1">
                <a:latin typeface="Arial"/>
                <a:cs typeface="Arial"/>
              </a:rPr>
              <a:t>Presenters</a:t>
            </a:r>
          </a:p>
          <a:p>
            <a:r>
              <a:rPr lang="en-US" sz="1800">
                <a:latin typeface="Arial"/>
                <a:cs typeface="Arial"/>
              </a:rPr>
              <a:t>Sara Hollie, Director, Public Health</a:t>
            </a:r>
          </a:p>
          <a:p>
            <a:r>
              <a:rPr lang="en-US" sz="1800">
                <a:latin typeface="Arial"/>
                <a:cs typeface="Arial"/>
              </a:rPr>
              <a:t>Rae Eden Frank, Interim Division Manager, Environmental Health</a:t>
            </a:r>
          </a:p>
          <a:p>
            <a:r>
              <a:rPr lang="en-US" sz="1800">
                <a:latin typeface="Arial"/>
                <a:cs typeface="Arial"/>
              </a:rPr>
              <a:t>Jennifer McMaster, Director of Planning and Project Management</a:t>
            </a:r>
            <a:endParaRPr lang="en-US" sz="1800">
              <a:cs typeface="Arial"/>
            </a:endParaRPr>
          </a:p>
          <a:p>
            <a:r>
              <a:rPr lang="en-US" sz="1800">
                <a:latin typeface="Arial"/>
                <a:cs typeface="Arial"/>
              </a:rPr>
              <a:t>Lydia Major, Landscape Architect, LHB</a:t>
            </a:r>
            <a:endParaRPr lang="en-US" sz="1800">
              <a:cs typeface="Arial"/>
            </a:endParaRPr>
          </a:p>
          <a:p>
            <a:r>
              <a:rPr lang="en-US" sz="1800">
                <a:latin typeface="Arial"/>
                <a:cs typeface="Arial"/>
              </a:rPr>
              <a:t>Martin Thompson, Architect and Project Manager, LHB</a:t>
            </a:r>
            <a:endParaRPr lang="en-US" sz="1800">
              <a:cs typeface="Arial"/>
            </a:endParaRPr>
          </a:p>
          <a:p>
            <a:endParaRPr lang="en-US" sz="2400">
              <a:cs typeface="Arial"/>
            </a:endParaRPr>
          </a:p>
          <a:p>
            <a:pPr marL="0" indent="0">
              <a:buNone/>
            </a:pPr>
            <a:r>
              <a:rPr lang="en-US" sz="2400" b="1">
                <a:latin typeface="Arial"/>
                <a:cs typeface="Arial"/>
              </a:rPr>
              <a:t>Objectives</a:t>
            </a:r>
          </a:p>
          <a:p>
            <a:r>
              <a:rPr lang="en-US" sz="1800">
                <a:latin typeface="Arial"/>
                <a:cs typeface="Calibri"/>
              </a:rPr>
              <a:t>Introduce the Enhancing Environmental Health Services Initiative</a:t>
            </a:r>
          </a:p>
          <a:p>
            <a:r>
              <a:rPr lang="en-US" sz="1800">
                <a:latin typeface="Arial"/>
                <a:cs typeface="Calibri"/>
              </a:rPr>
              <a:t>S</a:t>
            </a:r>
            <a:r>
              <a:rPr lang="en-US" sz="1800">
                <a:latin typeface="Arial"/>
                <a:cs typeface="Arial"/>
              </a:rPr>
              <a:t>hare proposed Environmental Service Center designs </a:t>
            </a:r>
            <a:endParaRPr lang="en-US" sz="1800">
              <a:latin typeface="Arial"/>
              <a:cs typeface="Calibri"/>
            </a:endParaRPr>
          </a:p>
          <a:p>
            <a:r>
              <a:rPr lang="en-US" sz="1800">
                <a:latin typeface="Arial"/>
                <a:cs typeface="Arial"/>
              </a:rPr>
              <a:t>Hear from you</a:t>
            </a:r>
          </a:p>
          <a:p>
            <a:r>
              <a:rPr lang="en-US" sz="1800">
                <a:latin typeface="Arial"/>
                <a:cs typeface="Arial"/>
              </a:rPr>
              <a:t>Gift card drawing!</a:t>
            </a:r>
            <a:endParaRPr lang="en-US" sz="1800">
              <a:cs typeface="Arial"/>
            </a:endParaRPr>
          </a:p>
          <a:p>
            <a:pPr marL="0" indent="0">
              <a:buNone/>
            </a:pPr>
            <a:endParaRPr lang="en-US">
              <a:cs typeface="Arial"/>
            </a:endParaRPr>
          </a:p>
        </p:txBody>
      </p:sp>
    </p:spTree>
    <p:extLst>
      <p:ext uri="{BB962C8B-B14F-4D97-AF65-F5344CB8AC3E}">
        <p14:creationId xmlns:p14="http://schemas.microsoft.com/office/powerpoint/2010/main" val="133279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62B4-1E32-5529-BB80-0B9565DFBF4F}"/>
              </a:ext>
            </a:extLst>
          </p:cNvPr>
          <p:cNvSpPr>
            <a:spLocks noGrp="1"/>
          </p:cNvSpPr>
          <p:nvPr>
            <p:ph type="ctrTitle"/>
          </p:nvPr>
        </p:nvSpPr>
        <p:spPr/>
        <p:txBody>
          <a:bodyPr/>
          <a:lstStyle/>
          <a:p>
            <a:r>
              <a:rPr lang="en-US">
                <a:latin typeface="Arial"/>
                <a:cs typeface="Arial"/>
              </a:rPr>
              <a:t>Addressing Your Concerns</a:t>
            </a:r>
            <a:endParaRPr lang="en-US"/>
          </a:p>
        </p:txBody>
      </p:sp>
      <p:sp>
        <p:nvSpPr>
          <p:cNvPr id="3" name="Text Placeholder 2">
            <a:extLst>
              <a:ext uri="{FF2B5EF4-FFF2-40B4-BE49-F238E27FC236}">
                <a16:creationId xmlns:a16="http://schemas.microsoft.com/office/drawing/2014/main" id="{E9D9EA2F-4D23-8472-16C4-51A48EC65190}"/>
              </a:ext>
            </a:extLst>
          </p:cNvPr>
          <p:cNvSpPr>
            <a:spLocks noGrp="1"/>
          </p:cNvSpPr>
          <p:nvPr>
            <p:ph type="body" sz="quarter" idx="10"/>
          </p:nvPr>
        </p:nvSpPr>
        <p:spPr>
          <a:xfrm>
            <a:off x="753716" y="1792418"/>
            <a:ext cx="10673407" cy="4166422"/>
          </a:xfrm>
        </p:spPr>
        <p:txBody>
          <a:bodyPr vert="horz" lIns="91440" tIns="45720" rIns="91440" bIns="45720" rtlCol="0" anchor="t">
            <a:normAutofit/>
          </a:bodyPr>
          <a:lstStyle/>
          <a:p>
            <a:pPr marL="0" indent="0">
              <a:buNone/>
            </a:pPr>
            <a:r>
              <a:rPr lang="en-US" sz="2400" b="1">
                <a:latin typeface="Arial"/>
                <a:cs typeface="Arial"/>
              </a:rPr>
              <a:t>Impact to surrounding area</a:t>
            </a:r>
          </a:p>
          <a:p>
            <a:r>
              <a:rPr lang="en-US" sz="2400">
                <a:latin typeface="Arial"/>
                <a:cs typeface="Arial"/>
              </a:rPr>
              <a:t>New plantings will provide buffer between site and surrounding area</a:t>
            </a:r>
            <a:endParaRPr lang="en-US" sz="2400">
              <a:solidFill>
                <a:srgbClr val="58595B"/>
              </a:solidFill>
              <a:latin typeface="Arial"/>
              <a:cs typeface="Arial"/>
            </a:endParaRPr>
          </a:p>
          <a:p>
            <a:pPr lvl="2"/>
            <a:r>
              <a:rPr lang="en-US" sz="1800">
                <a:solidFill>
                  <a:schemeClr val="tx1">
                    <a:lumMod val="50000"/>
                    <a:lumOff val="50000"/>
                  </a:schemeClr>
                </a:solidFill>
                <a:latin typeface="Arial"/>
                <a:cs typeface="Arial"/>
              </a:rPr>
              <a:t>We anticipate the need to remove the non-native, aging evergreens along </a:t>
            </a:r>
            <a:r>
              <a:rPr lang="en-US" sz="1800" err="1">
                <a:solidFill>
                  <a:schemeClr val="tx1">
                    <a:lumMod val="50000"/>
                    <a:lumOff val="50000"/>
                  </a:schemeClr>
                </a:solidFill>
                <a:latin typeface="Arial"/>
                <a:cs typeface="Arial"/>
              </a:rPr>
              <a:t>Larpenteur</a:t>
            </a:r>
            <a:r>
              <a:rPr lang="en-US" sz="1800">
                <a:solidFill>
                  <a:schemeClr val="tx1">
                    <a:lumMod val="50000"/>
                    <a:lumOff val="50000"/>
                  </a:schemeClr>
                </a:solidFill>
                <a:latin typeface="Arial"/>
                <a:cs typeface="Arial"/>
              </a:rPr>
              <a:t>. </a:t>
            </a:r>
            <a:endParaRPr lang="en-US" sz="1800">
              <a:solidFill>
                <a:schemeClr val="tx1">
                  <a:lumMod val="50000"/>
                  <a:lumOff val="50000"/>
                </a:schemeClr>
              </a:solidFill>
            </a:endParaRPr>
          </a:p>
          <a:p>
            <a:pPr lvl="2">
              <a:spcBef>
                <a:spcPts val="0"/>
              </a:spcBef>
            </a:pPr>
            <a:r>
              <a:rPr lang="en-US" sz="1800">
                <a:solidFill>
                  <a:schemeClr val="tx1">
                    <a:lumMod val="50000"/>
                    <a:lumOff val="50000"/>
                  </a:schemeClr>
                </a:solidFill>
                <a:latin typeface="Arial"/>
                <a:cs typeface="Arial"/>
              </a:rPr>
              <a:t>We intend to protect the deciduous trees on the hill down to </a:t>
            </a:r>
            <a:r>
              <a:rPr lang="en-US" sz="1800" err="1">
                <a:solidFill>
                  <a:schemeClr val="tx1">
                    <a:lumMod val="50000"/>
                    <a:lumOff val="50000"/>
                  </a:schemeClr>
                </a:solidFill>
                <a:latin typeface="Arial"/>
                <a:cs typeface="Arial"/>
              </a:rPr>
              <a:t>Larpenteur</a:t>
            </a:r>
            <a:r>
              <a:rPr lang="en-US" sz="1800">
                <a:solidFill>
                  <a:schemeClr val="tx1">
                    <a:lumMod val="50000"/>
                    <a:lumOff val="50000"/>
                  </a:schemeClr>
                </a:solidFill>
                <a:latin typeface="Arial"/>
                <a:cs typeface="Arial"/>
              </a:rPr>
              <a:t>.</a:t>
            </a:r>
          </a:p>
          <a:p>
            <a:pPr lvl="2"/>
            <a:r>
              <a:rPr lang="en-US" sz="1800">
                <a:solidFill>
                  <a:schemeClr val="tx1">
                    <a:lumMod val="50000"/>
                    <a:lumOff val="50000"/>
                  </a:schemeClr>
                </a:solidFill>
                <a:latin typeface="Arial"/>
                <a:cs typeface="Arial"/>
              </a:rPr>
              <a:t>76 to 100 new native and adaptive trees will be planted on the site – we will be planting more trees than we are removing</a:t>
            </a:r>
            <a:endParaRPr lang="en-US">
              <a:solidFill>
                <a:schemeClr val="tx1">
                  <a:lumMod val="50000"/>
                  <a:lumOff val="50000"/>
                </a:schemeClr>
              </a:solidFill>
            </a:endParaRPr>
          </a:p>
          <a:p>
            <a:r>
              <a:rPr lang="en-US" sz="2400">
                <a:latin typeface="Arial"/>
                <a:cs typeface="Arial"/>
              </a:rPr>
              <a:t>Hill between site and nature area will help with buffering as well</a:t>
            </a:r>
            <a:endParaRPr lang="en-US"/>
          </a:p>
          <a:p>
            <a:r>
              <a:rPr lang="en-US" sz="2400">
                <a:latin typeface="Arial"/>
                <a:cs typeface="Arial"/>
              </a:rPr>
              <a:t>The county conducted a traffic assessment to ensure minimal disruption to the surrounding area – assessment pointed to an anticipated 3% increase traffic along </a:t>
            </a:r>
            <a:r>
              <a:rPr lang="en-US" sz="2400" err="1">
                <a:latin typeface="Arial"/>
                <a:cs typeface="Arial"/>
              </a:rPr>
              <a:t>Larpenteur</a:t>
            </a:r>
            <a:r>
              <a:rPr lang="en-US" sz="2400">
                <a:latin typeface="Arial"/>
                <a:cs typeface="Arial"/>
              </a:rPr>
              <a:t> in the area</a:t>
            </a:r>
            <a:endParaRPr lang="en-US" sz="2400">
              <a:solidFill>
                <a:srgbClr val="58595B"/>
              </a:solidFill>
              <a:latin typeface="Arial"/>
              <a:cs typeface="Arial"/>
            </a:endParaRPr>
          </a:p>
          <a:p>
            <a:pPr lvl="1"/>
            <a:endParaRPr lang="en-US" sz="1800">
              <a:solidFill>
                <a:srgbClr val="58595B"/>
              </a:solidFill>
              <a:latin typeface="Arial"/>
              <a:cs typeface="Arial"/>
            </a:endParaRPr>
          </a:p>
          <a:p>
            <a:endParaRPr lang="en-US"/>
          </a:p>
        </p:txBody>
      </p:sp>
    </p:spTree>
    <p:extLst>
      <p:ext uri="{BB962C8B-B14F-4D97-AF65-F5344CB8AC3E}">
        <p14:creationId xmlns:p14="http://schemas.microsoft.com/office/powerpoint/2010/main" val="1269549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992A-A713-6341-9783-8DDD8AF27E39}"/>
              </a:ext>
            </a:extLst>
          </p:cNvPr>
          <p:cNvSpPr>
            <a:spLocks noGrp="1"/>
          </p:cNvSpPr>
          <p:nvPr>
            <p:ph type="ctrTitle"/>
          </p:nvPr>
        </p:nvSpPr>
        <p:spPr/>
        <p:txBody>
          <a:bodyPr/>
          <a:lstStyle/>
          <a:p>
            <a:r>
              <a:rPr lang="en-US"/>
              <a:t>Addressing Your Concerns</a:t>
            </a:r>
          </a:p>
        </p:txBody>
      </p:sp>
      <p:sp>
        <p:nvSpPr>
          <p:cNvPr id="3" name="Text Placeholder 2">
            <a:extLst>
              <a:ext uri="{FF2B5EF4-FFF2-40B4-BE49-F238E27FC236}">
                <a16:creationId xmlns:a16="http://schemas.microsoft.com/office/drawing/2014/main" id="{2D45C184-970A-072A-1CBC-2B53D4F506E9}"/>
              </a:ext>
            </a:extLst>
          </p:cNvPr>
          <p:cNvSpPr>
            <a:spLocks noGrp="1"/>
          </p:cNvSpPr>
          <p:nvPr>
            <p:ph type="body" sz="quarter" idx="10"/>
          </p:nvPr>
        </p:nvSpPr>
        <p:spPr>
          <a:xfrm>
            <a:off x="753716" y="1792418"/>
            <a:ext cx="10371483" cy="3861621"/>
          </a:xfrm>
        </p:spPr>
        <p:txBody>
          <a:bodyPr vert="horz" lIns="91440" tIns="45720" rIns="91440" bIns="45720" rtlCol="0" anchor="t">
            <a:normAutofit/>
          </a:bodyPr>
          <a:lstStyle/>
          <a:p>
            <a:pPr marL="0" indent="0">
              <a:buNone/>
            </a:pPr>
            <a:r>
              <a:rPr lang="en-US" sz="2400" b="1">
                <a:latin typeface="Arial"/>
                <a:cs typeface="Arial"/>
              </a:rPr>
              <a:t>Ensuring accessibility</a:t>
            </a:r>
            <a:endParaRPr lang="en-US" sz="2400">
              <a:latin typeface="Arial"/>
              <a:cs typeface="Arial"/>
            </a:endParaRPr>
          </a:p>
          <a:p>
            <a:r>
              <a:rPr lang="en-US" sz="2400">
                <a:latin typeface="Arial"/>
                <a:cs typeface="Arial"/>
              </a:rPr>
              <a:t>Site is centrally-located in county</a:t>
            </a:r>
            <a:endParaRPr lang="en-US"/>
          </a:p>
          <a:p>
            <a:r>
              <a:rPr lang="en-US" sz="2400">
                <a:latin typeface="Arial"/>
                <a:cs typeface="Arial"/>
              </a:rPr>
              <a:t>Site is located along public transit lines and public walkways</a:t>
            </a:r>
          </a:p>
          <a:p>
            <a:endParaRPr lang="en-US" sz="2400"/>
          </a:p>
          <a:p>
            <a:pPr lvl="1"/>
            <a:endParaRPr lang="en-US" sz="1800"/>
          </a:p>
          <a:p>
            <a:endParaRPr lang="en-US"/>
          </a:p>
        </p:txBody>
      </p:sp>
      <p:pic>
        <p:nvPicPr>
          <p:cNvPr id="5" name="Picture 4" descr="A person holding a dog&#10;&#10;Description automatically generated with medium confidence">
            <a:extLst>
              <a:ext uri="{FF2B5EF4-FFF2-40B4-BE49-F238E27FC236}">
                <a16:creationId xmlns:a16="http://schemas.microsoft.com/office/drawing/2014/main" id="{E097EFC2-FE13-7BB2-C33F-793DCD127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5422" y="3551459"/>
            <a:ext cx="3332862" cy="2217464"/>
          </a:xfrm>
          <a:prstGeom prst="rect">
            <a:avLst/>
          </a:prstGeom>
        </p:spPr>
      </p:pic>
    </p:spTree>
    <p:extLst>
      <p:ext uri="{BB962C8B-B14F-4D97-AF65-F5344CB8AC3E}">
        <p14:creationId xmlns:p14="http://schemas.microsoft.com/office/powerpoint/2010/main" val="2916075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7B21-4B08-1387-D4BC-B7A932BF13C6}"/>
              </a:ext>
            </a:extLst>
          </p:cNvPr>
          <p:cNvSpPr>
            <a:spLocks noGrp="1"/>
          </p:cNvSpPr>
          <p:nvPr>
            <p:ph type="ctrTitle"/>
          </p:nvPr>
        </p:nvSpPr>
        <p:spPr/>
        <p:txBody>
          <a:bodyPr/>
          <a:lstStyle/>
          <a:p>
            <a:r>
              <a:rPr lang="en-US"/>
              <a:t>Funding Source</a:t>
            </a:r>
          </a:p>
        </p:txBody>
      </p:sp>
      <p:sp>
        <p:nvSpPr>
          <p:cNvPr id="3" name="Text Placeholder 2">
            <a:extLst>
              <a:ext uri="{FF2B5EF4-FFF2-40B4-BE49-F238E27FC236}">
                <a16:creationId xmlns:a16="http://schemas.microsoft.com/office/drawing/2014/main" id="{492CF7E6-F93D-7F91-DE78-C2181DC9D70E}"/>
              </a:ext>
            </a:extLst>
          </p:cNvPr>
          <p:cNvSpPr>
            <a:spLocks noGrp="1"/>
          </p:cNvSpPr>
          <p:nvPr>
            <p:ph type="body" sz="quarter" idx="10"/>
          </p:nvPr>
        </p:nvSpPr>
        <p:spPr>
          <a:xfrm>
            <a:off x="753716" y="1792418"/>
            <a:ext cx="10673407" cy="3480621"/>
          </a:xfrm>
        </p:spPr>
        <p:txBody>
          <a:bodyPr vert="horz" lIns="91440" tIns="45720" rIns="91440" bIns="45720" rtlCol="0" anchor="t">
            <a:normAutofit/>
          </a:bodyPr>
          <a:lstStyle/>
          <a:p>
            <a:r>
              <a:rPr lang="en-US" sz="2400">
                <a:latin typeface="Arial"/>
                <a:cs typeface="Arial"/>
              </a:rPr>
              <a:t>The Solid Waste Fund, generated from the Ramsey County Environmental Charge, will be used to build the Environmental Service Center.</a:t>
            </a:r>
            <a:endParaRPr lang="en-US" sz="2400">
              <a:latin typeface="Arial"/>
            </a:endParaRPr>
          </a:p>
          <a:p>
            <a:pPr lvl="1"/>
            <a:r>
              <a:rPr lang="en-US" sz="1800">
                <a:solidFill>
                  <a:srgbClr val="58595B"/>
                </a:solidFill>
                <a:latin typeface="Arial"/>
                <a:cs typeface="Arial"/>
              </a:rPr>
              <a:t>The County Environmental Charge is a fee on trash collection services – it's part of your trash bill</a:t>
            </a:r>
          </a:p>
          <a:p>
            <a:pPr lvl="1"/>
            <a:r>
              <a:rPr lang="en-US" sz="1800">
                <a:solidFill>
                  <a:srgbClr val="58595B"/>
                </a:solidFill>
                <a:latin typeface="Arial"/>
                <a:ea typeface="+mn-lt"/>
                <a:cs typeface="+mn-lt"/>
              </a:rPr>
              <a:t>Projected cost range: $27 - $29 million</a:t>
            </a:r>
            <a:endParaRPr lang="en-US" sz="1800">
              <a:solidFill>
                <a:srgbClr val="58595B"/>
              </a:solidFill>
              <a:latin typeface="Arial"/>
              <a:cs typeface="Arial"/>
            </a:endParaRPr>
          </a:p>
          <a:p>
            <a:r>
              <a:rPr lang="en-US" sz="2400">
                <a:latin typeface="Arial"/>
                <a:cs typeface="Arial"/>
              </a:rPr>
              <a:t>There will be </a:t>
            </a:r>
            <a:r>
              <a:rPr lang="en-US" sz="2400" b="1">
                <a:latin typeface="Arial"/>
                <a:cs typeface="Arial"/>
              </a:rPr>
              <a:t>no increase </a:t>
            </a:r>
            <a:r>
              <a:rPr lang="en-US" sz="2400">
                <a:latin typeface="Arial"/>
                <a:cs typeface="Arial"/>
              </a:rPr>
              <a:t>to the existing County Environmental Charge as a result of constructing this facility.</a:t>
            </a:r>
          </a:p>
          <a:p>
            <a:endParaRPr lang="en-US"/>
          </a:p>
        </p:txBody>
      </p:sp>
    </p:spTree>
    <p:extLst>
      <p:ext uri="{BB962C8B-B14F-4D97-AF65-F5344CB8AC3E}">
        <p14:creationId xmlns:p14="http://schemas.microsoft.com/office/powerpoint/2010/main" val="3457430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7E41D-05DC-C8D2-36E3-E802A58C3A36}"/>
              </a:ext>
            </a:extLst>
          </p:cNvPr>
          <p:cNvSpPr>
            <a:spLocks noGrp="1"/>
          </p:cNvSpPr>
          <p:nvPr>
            <p:ph type="ctrTitle"/>
          </p:nvPr>
        </p:nvSpPr>
        <p:spPr/>
        <p:txBody>
          <a:bodyPr/>
          <a:lstStyle/>
          <a:p>
            <a:r>
              <a:rPr lang="en-US"/>
              <a:t>Next Steps</a:t>
            </a:r>
          </a:p>
        </p:txBody>
      </p:sp>
      <p:sp>
        <p:nvSpPr>
          <p:cNvPr id="3" name="Text Placeholder 2">
            <a:extLst>
              <a:ext uri="{FF2B5EF4-FFF2-40B4-BE49-F238E27FC236}">
                <a16:creationId xmlns:a16="http://schemas.microsoft.com/office/drawing/2014/main" id="{F2D1D62B-FE7B-8BC1-E03A-773BFDDD57A1}"/>
              </a:ext>
            </a:extLst>
          </p:cNvPr>
          <p:cNvSpPr>
            <a:spLocks noGrp="1"/>
          </p:cNvSpPr>
          <p:nvPr>
            <p:ph type="body" sz="quarter" idx="10"/>
          </p:nvPr>
        </p:nvSpPr>
        <p:spPr>
          <a:xfrm>
            <a:off x="753716" y="1792418"/>
            <a:ext cx="10702162" cy="3404421"/>
          </a:xfrm>
        </p:spPr>
        <p:txBody>
          <a:bodyPr vert="horz" lIns="91440" tIns="45720" rIns="91440" bIns="45720" rtlCol="0" anchor="t">
            <a:normAutofit/>
          </a:bodyPr>
          <a:lstStyle/>
          <a:p>
            <a:r>
              <a:rPr lang="en-US" sz="2400" dirty="0">
                <a:latin typeface="Arial"/>
                <a:cs typeface="Arial"/>
              </a:rPr>
              <a:t>Resident survey: </a:t>
            </a:r>
            <a:r>
              <a:rPr lang="en-US" sz="2400" dirty="0">
                <a:latin typeface="Arial"/>
                <a:cs typeface="Arial"/>
                <a:hlinkClick r:id="rId4"/>
              </a:rPr>
              <a:t>www.ramseycounty.us/ESC</a:t>
            </a:r>
            <a:endParaRPr lang="en-US" sz="2400" dirty="0">
              <a:latin typeface="Arial"/>
              <a:cs typeface="Arial"/>
            </a:endParaRPr>
          </a:p>
          <a:p>
            <a:r>
              <a:rPr lang="en-US" sz="2400">
                <a:latin typeface="Arial"/>
                <a:cs typeface="Arial"/>
              </a:rPr>
              <a:t>Feedback </a:t>
            </a:r>
            <a:r>
              <a:rPr lang="en-US" sz="2400" dirty="0">
                <a:latin typeface="Arial"/>
                <a:cs typeface="Arial"/>
              </a:rPr>
              <a:t>gathered through these conversations and the survey will </a:t>
            </a:r>
            <a:br>
              <a:rPr lang="en-US" sz="2400" dirty="0">
                <a:cs typeface="Arial"/>
              </a:rPr>
            </a:br>
            <a:r>
              <a:rPr lang="en-US" sz="2400" dirty="0">
                <a:latin typeface="Arial"/>
                <a:cs typeface="Arial"/>
              </a:rPr>
              <a:t>inform final facility design.</a:t>
            </a:r>
          </a:p>
          <a:p>
            <a:r>
              <a:rPr lang="en-US" sz="2400" dirty="0">
                <a:latin typeface="Arial"/>
                <a:cs typeface="Arial"/>
              </a:rPr>
              <a:t>Sign up to receive project updates at link listed </a:t>
            </a:r>
            <a:br>
              <a:rPr lang="en-US" dirty="0"/>
            </a:br>
            <a:r>
              <a:rPr lang="en-US" sz="2400" dirty="0">
                <a:latin typeface="Arial"/>
                <a:cs typeface="Arial"/>
              </a:rPr>
              <a:t>above.</a:t>
            </a:r>
          </a:p>
          <a:p>
            <a:r>
              <a:rPr lang="en-US" sz="2400" dirty="0">
                <a:latin typeface="Arial"/>
                <a:cs typeface="Arial"/>
              </a:rPr>
              <a:t>Anticipated groundbreaking in late 2023 or </a:t>
            </a:r>
            <a:br>
              <a:rPr lang="en-US" sz="2400" dirty="0">
                <a:latin typeface="Arial"/>
                <a:cs typeface="Arial"/>
              </a:rPr>
            </a:br>
            <a:r>
              <a:rPr lang="en-US" sz="2400" dirty="0">
                <a:latin typeface="Arial"/>
                <a:cs typeface="Arial"/>
              </a:rPr>
              <a:t>early 2024.</a:t>
            </a:r>
            <a:endParaRPr lang="en-US" sz="2400" dirty="0">
              <a:latin typeface="Arial"/>
            </a:endParaRPr>
          </a:p>
          <a:p>
            <a:endParaRPr lang="en-US" dirty="0"/>
          </a:p>
        </p:txBody>
      </p:sp>
      <p:pic>
        <p:nvPicPr>
          <p:cNvPr id="5" name="Picture 4" descr="A picture containing standing&#10;&#10;Description automatically generated">
            <a:extLst>
              <a:ext uri="{FF2B5EF4-FFF2-40B4-BE49-F238E27FC236}">
                <a16:creationId xmlns:a16="http://schemas.microsoft.com/office/drawing/2014/main" id="{0C5F4C4B-4102-458B-1A1B-0C904137C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6711" y="3572830"/>
            <a:ext cx="3321573" cy="2214381"/>
          </a:xfrm>
          <a:prstGeom prst="rect">
            <a:avLst/>
          </a:prstGeom>
        </p:spPr>
      </p:pic>
    </p:spTree>
    <p:extLst>
      <p:ext uri="{BB962C8B-B14F-4D97-AF65-F5344CB8AC3E}">
        <p14:creationId xmlns:p14="http://schemas.microsoft.com/office/powerpoint/2010/main" val="2774905519"/>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AD92-9536-363D-AE55-AEB18A0A3A1C}"/>
              </a:ext>
            </a:extLst>
          </p:cNvPr>
          <p:cNvSpPr>
            <a:spLocks noGrp="1"/>
          </p:cNvSpPr>
          <p:nvPr>
            <p:ph type="title"/>
          </p:nvPr>
        </p:nvSpPr>
        <p:spPr/>
        <p:txBody>
          <a:bodyPr/>
          <a:lstStyle/>
          <a:p>
            <a:pPr algn="ctr"/>
            <a:r>
              <a:rPr lang="en-US" i="1"/>
              <a:t>Questions?</a:t>
            </a:r>
          </a:p>
        </p:txBody>
      </p:sp>
      <p:sp>
        <p:nvSpPr>
          <p:cNvPr id="3" name="TextBox 2">
            <a:extLst>
              <a:ext uri="{FF2B5EF4-FFF2-40B4-BE49-F238E27FC236}">
                <a16:creationId xmlns:a16="http://schemas.microsoft.com/office/drawing/2014/main" id="{F3FB6CCF-00FF-4CF9-5490-78E9CBB46C37}"/>
              </a:ext>
            </a:extLst>
          </p:cNvPr>
          <p:cNvSpPr txBox="1"/>
          <p:nvPr/>
        </p:nvSpPr>
        <p:spPr>
          <a:xfrm>
            <a:off x="1943100" y="3896082"/>
            <a:ext cx="8305800" cy="1107996"/>
          </a:xfrm>
          <a:prstGeom prst="rect">
            <a:avLst/>
          </a:prstGeom>
          <a:noFill/>
        </p:spPr>
        <p:txBody>
          <a:bodyPr wrap="square" lIns="91440" tIns="45720" rIns="91440" bIns="45720" rtlCol="0" anchor="t">
            <a:spAutoFit/>
          </a:bodyPr>
          <a:lstStyle/>
          <a:p>
            <a:pPr algn="ctr"/>
            <a:r>
              <a:rPr lang="en-US" sz="2400">
                <a:solidFill>
                  <a:schemeClr val="bg1"/>
                </a:solidFill>
              </a:rPr>
              <a:t>www.ramseycounty.us/ESC</a:t>
            </a:r>
            <a:endParaRPr lang="en-US" sz="2400">
              <a:solidFill>
                <a:schemeClr val="bg1"/>
              </a:solidFill>
              <a:cs typeface="Arial"/>
            </a:endParaRPr>
          </a:p>
          <a:p>
            <a:pPr algn="ctr"/>
            <a:r>
              <a:rPr lang="en-US" sz="2400">
                <a:solidFill>
                  <a:schemeClr val="bg1"/>
                </a:solidFill>
              </a:rPr>
              <a:t> AskEH@ramseycounty.us</a:t>
            </a:r>
            <a:endParaRPr lang="en-US" sz="2400">
              <a:solidFill>
                <a:schemeClr val="bg1"/>
              </a:solidFill>
              <a:cs typeface="Arial"/>
            </a:endParaRPr>
          </a:p>
          <a:p>
            <a:endParaRPr lang="en-US"/>
          </a:p>
        </p:txBody>
      </p:sp>
    </p:spTree>
    <p:extLst>
      <p:ext uri="{BB962C8B-B14F-4D97-AF65-F5344CB8AC3E}">
        <p14:creationId xmlns:p14="http://schemas.microsoft.com/office/powerpoint/2010/main" val="2799839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95AB-A1EC-82D3-924E-F04C961D890A}"/>
              </a:ext>
            </a:extLst>
          </p:cNvPr>
          <p:cNvSpPr>
            <a:spLocks noGrp="1"/>
          </p:cNvSpPr>
          <p:nvPr>
            <p:ph type="title"/>
          </p:nvPr>
        </p:nvSpPr>
        <p:spPr/>
        <p:txBody>
          <a:bodyPr/>
          <a:lstStyle/>
          <a:p>
            <a:r>
              <a:rPr lang="en-US">
                <a:latin typeface="Arial"/>
                <a:cs typeface="Arial"/>
              </a:rPr>
              <a:t>Gift card drawing!</a:t>
            </a:r>
            <a:endParaRPr lang="en-US"/>
          </a:p>
        </p:txBody>
      </p:sp>
    </p:spTree>
    <p:extLst>
      <p:ext uri="{BB962C8B-B14F-4D97-AF65-F5344CB8AC3E}">
        <p14:creationId xmlns:p14="http://schemas.microsoft.com/office/powerpoint/2010/main" val="1842844752"/>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D235-14DB-3374-3627-C87D2537C203}"/>
              </a:ext>
            </a:extLst>
          </p:cNvPr>
          <p:cNvSpPr>
            <a:spLocks noGrp="1"/>
          </p:cNvSpPr>
          <p:nvPr>
            <p:ph type="ctrTitle"/>
          </p:nvPr>
        </p:nvSpPr>
        <p:spPr/>
        <p:txBody>
          <a:bodyPr/>
          <a:lstStyle/>
          <a:p>
            <a:r>
              <a:rPr lang="en-US"/>
              <a:t>Group Agreements</a:t>
            </a:r>
          </a:p>
        </p:txBody>
      </p:sp>
      <p:sp>
        <p:nvSpPr>
          <p:cNvPr id="3" name="Text Placeholder 2">
            <a:extLst>
              <a:ext uri="{FF2B5EF4-FFF2-40B4-BE49-F238E27FC236}">
                <a16:creationId xmlns:a16="http://schemas.microsoft.com/office/drawing/2014/main" id="{FD5CCB95-6C18-F9CA-EE74-D9789C049F30}"/>
              </a:ext>
            </a:extLst>
          </p:cNvPr>
          <p:cNvSpPr>
            <a:spLocks noGrp="1"/>
          </p:cNvSpPr>
          <p:nvPr>
            <p:ph type="body" sz="quarter" idx="10"/>
          </p:nvPr>
        </p:nvSpPr>
        <p:spPr>
          <a:xfrm>
            <a:off x="753716" y="1792418"/>
            <a:ext cx="10673407" cy="4177614"/>
          </a:xfrm>
        </p:spPr>
        <p:txBody>
          <a:bodyPr vert="horz" lIns="91440" tIns="45720" rIns="91440" bIns="45720" rtlCol="0" anchor="t">
            <a:noAutofit/>
          </a:bodyPr>
          <a:lstStyle/>
          <a:p>
            <a:r>
              <a:rPr lang="en-US" sz="2400">
                <a:latin typeface="Arial"/>
                <a:ea typeface="+mn-lt"/>
                <a:cs typeface="+mn-lt"/>
              </a:rPr>
              <a:t>Share your thoughts and be open-minded. </a:t>
            </a:r>
          </a:p>
          <a:p>
            <a:r>
              <a:rPr lang="en-US" sz="2400">
                <a:latin typeface="Arial"/>
                <a:ea typeface="+mn-lt"/>
                <a:cs typeface="+mn-lt"/>
              </a:rPr>
              <a:t>Listen actively when others are speaking. </a:t>
            </a:r>
          </a:p>
          <a:p>
            <a:r>
              <a:rPr lang="en-US" sz="2400">
                <a:latin typeface="Arial"/>
                <a:ea typeface="+mn-lt"/>
                <a:cs typeface="+mn-lt"/>
              </a:rPr>
              <a:t>Speak from your own experience instead of generalizing ("I" instead of "they," "we" and "you"). </a:t>
            </a:r>
          </a:p>
          <a:p>
            <a:r>
              <a:rPr lang="en-US" sz="2400">
                <a:latin typeface="Arial"/>
                <a:ea typeface="+mn-lt"/>
                <a:cs typeface="+mn-lt"/>
              </a:rPr>
              <a:t>If you have a question, please ask it respectfully. </a:t>
            </a:r>
            <a:endParaRPr lang="en-US" sz="2400">
              <a:latin typeface="Arial"/>
              <a:cs typeface="Arial"/>
            </a:endParaRPr>
          </a:p>
          <a:p>
            <a:r>
              <a:rPr lang="en-US" sz="2400">
                <a:latin typeface="Arial"/>
                <a:ea typeface="+mn-lt"/>
                <a:cs typeface="+mn-lt"/>
              </a:rPr>
              <a:t>Allow others to be heard.</a:t>
            </a:r>
            <a:endParaRPr lang="en-US" sz="2400">
              <a:latin typeface="Arial"/>
            </a:endParaRPr>
          </a:p>
          <a:p>
            <a:pPr marL="0" indent="0">
              <a:buNone/>
            </a:pPr>
            <a:endParaRPr lang="en-US">
              <a:cs typeface="Arial"/>
            </a:endParaRPr>
          </a:p>
        </p:txBody>
      </p:sp>
    </p:spTree>
    <p:extLst>
      <p:ext uri="{BB962C8B-B14F-4D97-AF65-F5344CB8AC3E}">
        <p14:creationId xmlns:p14="http://schemas.microsoft.com/office/powerpoint/2010/main" val="2407963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F285-CAE9-0D4F-1257-9B277B11058D}"/>
              </a:ext>
            </a:extLst>
          </p:cNvPr>
          <p:cNvSpPr>
            <a:spLocks noGrp="1"/>
          </p:cNvSpPr>
          <p:nvPr>
            <p:ph type="ctrTitle"/>
          </p:nvPr>
        </p:nvSpPr>
        <p:spPr/>
        <p:txBody>
          <a:bodyPr/>
          <a:lstStyle/>
          <a:p>
            <a:r>
              <a:rPr lang="en-US"/>
              <a:t>Land Acknowledgement</a:t>
            </a:r>
          </a:p>
        </p:txBody>
      </p:sp>
      <p:sp>
        <p:nvSpPr>
          <p:cNvPr id="3" name="Text Placeholder 2">
            <a:extLst>
              <a:ext uri="{FF2B5EF4-FFF2-40B4-BE49-F238E27FC236}">
                <a16:creationId xmlns:a16="http://schemas.microsoft.com/office/drawing/2014/main" id="{6A65EA41-D46B-D1EF-B753-EE0F80F9DE70}"/>
              </a:ext>
            </a:extLst>
          </p:cNvPr>
          <p:cNvSpPr>
            <a:spLocks noGrp="1"/>
          </p:cNvSpPr>
          <p:nvPr>
            <p:ph type="body" sz="quarter" idx="10"/>
          </p:nvPr>
        </p:nvSpPr>
        <p:spPr>
          <a:xfrm>
            <a:off x="753716" y="1792418"/>
            <a:ext cx="10673407" cy="4150893"/>
          </a:xfrm>
        </p:spPr>
        <p:txBody>
          <a:bodyPr vert="horz" lIns="91440" tIns="45720" rIns="91440" bIns="45720" rtlCol="0" anchor="t">
            <a:normAutofit lnSpcReduction="10000"/>
          </a:bodyPr>
          <a:lstStyle/>
          <a:p>
            <a:pPr marL="0" indent="0">
              <a:spcBef>
                <a:spcPts val="0"/>
              </a:spcBef>
              <a:buNone/>
            </a:pPr>
            <a:r>
              <a:rPr lang="en-US" sz="1800">
                <a:latin typeface="Arial"/>
                <a:ea typeface="+mn-lt"/>
                <a:cs typeface="Arial"/>
              </a:rPr>
              <a:t>Every community owes its existence and vitality to generations from around the world who contributed their hopes, dreams, and energy to making the history that led to this moment. Some were brought here against their will, some were drawn to leave their distant homes in hope of a better life, and some have lived on this land since time immemorial. Truth and acknowledgment are critical to building mutual respect and connection across all barriers of heritage and difference.</a:t>
            </a:r>
          </a:p>
          <a:p>
            <a:pPr>
              <a:spcBef>
                <a:spcPts val="0"/>
              </a:spcBef>
              <a:buNone/>
            </a:pPr>
            <a:endParaRPr lang="en-US" sz="1800">
              <a:ea typeface="+mn-lt"/>
            </a:endParaRPr>
          </a:p>
          <a:p>
            <a:pPr marL="0" indent="0">
              <a:spcBef>
                <a:spcPts val="0"/>
              </a:spcBef>
              <a:buNone/>
            </a:pPr>
            <a:r>
              <a:rPr lang="en-US" sz="1800">
                <a:latin typeface="Arial"/>
                <a:ea typeface="+mn-lt"/>
                <a:cs typeface="Arial"/>
              </a:rPr>
              <a:t>We are standing on the ancestral lands of the Dakota People. We want to acknowledge the Ojibwe, </a:t>
            </a:r>
          </a:p>
          <a:p>
            <a:pPr marL="0" indent="0">
              <a:spcBef>
                <a:spcPts val="0"/>
              </a:spcBef>
              <a:buNone/>
            </a:pPr>
            <a:r>
              <a:rPr lang="en-US" sz="1800">
                <a:latin typeface="Arial"/>
                <a:ea typeface="+mn-lt"/>
                <a:cs typeface="Arial"/>
              </a:rPr>
              <a:t>the Ho Chunk and the other nations of people who also called this place home.  We pay respects to their elders past and present. Please take a moment to consider the treaties made by the tribal nations  that entitle non-Native people to live and work on traditional Native lands. Consider the many legacies of violence, displacement, migration, and settlement that bring us together here today. And please join us in uncovering such truths at any and all public events.</a:t>
            </a:r>
          </a:p>
          <a:p>
            <a:pPr marL="0" indent="0">
              <a:spcBef>
                <a:spcPts val="0"/>
              </a:spcBef>
              <a:buNone/>
            </a:pPr>
            <a:endParaRPr lang="en-US" sz="1800">
              <a:ea typeface="+mn-lt"/>
            </a:endParaRPr>
          </a:p>
          <a:p>
            <a:pPr marL="0" indent="0">
              <a:spcBef>
                <a:spcPts val="0"/>
              </a:spcBef>
              <a:buNone/>
            </a:pPr>
            <a:r>
              <a:rPr lang="en-US" sz="1800">
                <a:latin typeface="Arial"/>
                <a:ea typeface="+mn-lt"/>
                <a:cs typeface="Arial"/>
              </a:rPr>
              <a:t>The acknowledgment given in the USDAC Honor Native Land Guide - edited to reflect Minnesota tribes. In review with SIA and endorsed by Shannon </a:t>
            </a:r>
            <a:r>
              <a:rPr lang="en-US" sz="1800" err="1">
                <a:latin typeface="Arial"/>
                <a:ea typeface="+mn-lt"/>
                <a:cs typeface="Arial"/>
              </a:rPr>
              <a:t>Geshick</a:t>
            </a:r>
            <a:r>
              <a:rPr lang="en-US" sz="1800">
                <a:latin typeface="Arial"/>
                <a:ea typeface="+mn-lt"/>
                <a:cs typeface="Arial"/>
              </a:rPr>
              <a:t>, Executive Director Minnesota Indian Affairs Council</a:t>
            </a:r>
            <a:r>
              <a:rPr lang="en-US" sz="2000">
                <a:latin typeface="Arial"/>
                <a:ea typeface="+mn-lt"/>
                <a:cs typeface="Arial"/>
              </a:rPr>
              <a:t>.</a:t>
            </a:r>
          </a:p>
          <a:p>
            <a:endParaRPr lang="en-US"/>
          </a:p>
        </p:txBody>
      </p:sp>
    </p:spTree>
    <p:extLst>
      <p:ext uri="{BB962C8B-B14F-4D97-AF65-F5344CB8AC3E}">
        <p14:creationId xmlns:p14="http://schemas.microsoft.com/office/powerpoint/2010/main" val="3049178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D235-14DB-3374-3627-C87D2537C203}"/>
              </a:ext>
            </a:extLst>
          </p:cNvPr>
          <p:cNvSpPr>
            <a:spLocks noGrp="1"/>
          </p:cNvSpPr>
          <p:nvPr>
            <p:ph type="ctrTitle"/>
          </p:nvPr>
        </p:nvSpPr>
        <p:spPr/>
        <p:txBody>
          <a:bodyPr/>
          <a:lstStyle/>
          <a:p>
            <a:r>
              <a:rPr lang="en-US"/>
              <a:t>Ramsey County Goals and Priorities</a:t>
            </a:r>
          </a:p>
        </p:txBody>
      </p:sp>
      <p:sp>
        <p:nvSpPr>
          <p:cNvPr id="3" name="Text Placeholder 2">
            <a:extLst>
              <a:ext uri="{FF2B5EF4-FFF2-40B4-BE49-F238E27FC236}">
                <a16:creationId xmlns:a16="http://schemas.microsoft.com/office/drawing/2014/main" id="{FD5CCB95-6C18-F9CA-EE74-D9789C049F30}"/>
              </a:ext>
            </a:extLst>
          </p:cNvPr>
          <p:cNvSpPr>
            <a:spLocks noGrp="1"/>
          </p:cNvSpPr>
          <p:nvPr>
            <p:ph type="body" sz="quarter" idx="10"/>
          </p:nvPr>
        </p:nvSpPr>
        <p:spPr>
          <a:xfrm>
            <a:off x="753716" y="1792418"/>
            <a:ext cx="10673407" cy="3113690"/>
          </a:xfrm>
        </p:spPr>
        <p:txBody>
          <a:bodyPr vert="horz" lIns="91440" tIns="45720" rIns="91440" bIns="45720" rtlCol="0" anchor="t">
            <a:normAutofit/>
          </a:bodyPr>
          <a:lstStyle/>
          <a:p>
            <a:pPr marL="0" indent="0">
              <a:buNone/>
            </a:pPr>
            <a:r>
              <a:rPr lang="en-US" sz="2400" b="1">
                <a:latin typeface="Arial"/>
                <a:cs typeface="Arial"/>
              </a:rPr>
              <a:t>County Goal</a:t>
            </a:r>
          </a:p>
          <a:p>
            <a:r>
              <a:rPr lang="en-US" sz="2400">
                <a:latin typeface="Arial"/>
                <a:cs typeface="Arial"/>
              </a:rPr>
              <a:t>Strengthen individual, family and community well-being through innovative programming, prevention and environmental stewardship.</a:t>
            </a:r>
          </a:p>
          <a:p>
            <a:pPr marL="0" indent="0">
              <a:buNone/>
            </a:pPr>
            <a:endParaRPr lang="en-US">
              <a:cs typeface="Arial"/>
            </a:endParaRPr>
          </a:p>
          <a:p>
            <a:pPr marL="0" indent="0">
              <a:buNone/>
            </a:pPr>
            <a:r>
              <a:rPr lang="en-US" sz="2400" b="1">
                <a:latin typeface="Arial"/>
                <a:cs typeface="Arial"/>
              </a:rPr>
              <a:t>County Strategic Priority</a:t>
            </a:r>
          </a:p>
          <a:p>
            <a:r>
              <a:rPr lang="en-US" sz="2400">
                <a:latin typeface="Arial"/>
                <a:cs typeface="Calibri"/>
              </a:rPr>
              <a:t>Residents first: effective, efficient and accessible operations.</a:t>
            </a:r>
            <a:endParaRPr lang="en-US" sz="2400">
              <a:latin typeface="Arial"/>
              <a:cs typeface="Arial"/>
            </a:endParaRPr>
          </a:p>
        </p:txBody>
      </p:sp>
    </p:spTree>
    <p:extLst>
      <p:ext uri="{BB962C8B-B14F-4D97-AF65-F5344CB8AC3E}">
        <p14:creationId xmlns:p14="http://schemas.microsoft.com/office/powerpoint/2010/main" val="3027687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470765-DFA7-0D34-CECB-1B2DA6278E7F}"/>
              </a:ext>
            </a:extLst>
          </p:cNvPr>
          <p:cNvSpPr>
            <a:spLocks noGrp="1"/>
          </p:cNvSpPr>
          <p:nvPr>
            <p:ph type="ctrTitle"/>
          </p:nvPr>
        </p:nvSpPr>
        <p:spPr/>
        <p:txBody>
          <a:bodyPr>
            <a:normAutofit fontScale="90000"/>
          </a:bodyPr>
          <a:lstStyle/>
          <a:p>
            <a:r>
              <a:rPr lang="en-US"/>
              <a:t>Enhancing Environmental </a:t>
            </a:r>
            <a:br>
              <a:rPr lang="en-US"/>
            </a:br>
            <a:r>
              <a:rPr lang="en-US"/>
              <a:t>Health Services</a:t>
            </a:r>
          </a:p>
        </p:txBody>
      </p:sp>
      <p:sp>
        <p:nvSpPr>
          <p:cNvPr id="5" name="Text Placeholder 4">
            <a:extLst>
              <a:ext uri="{FF2B5EF4-FFF2-40B4-BE49-F238E27FC236}">
                <a16:creationId xmlns:a16="http://schemas.microsoft.com/office/drawing/2014/main" id="{CEF35B5A-3FE0-59C0-B831-529501FE3EC3}"/>
              </a:ext>
            </a:extLst>
          </p:cNvPr>
          <p:cNvSpPr>
            <a:spLocks noGrp="1"/>
          </p:cNvSpPr>
          <p:nvPr>
            <p:ph type="body" sz="quarter" idx="10"/>
          </p:nvPr>
        </p:nvSpPr>
        <p:spPr>
          <a:xfrm>
            <a:off x="753716" y="1792419"/>
            <a:ext cx="10670190" cy="1402435"/>
          </a:xfrm>
        </p:spPr>
        <p:txBody>
          <a:bodyPr>
            <a:noAutofit/>
          </a:bodyPr>
          <a:lstStyle/>
          <a:p>
            <a:pPr marL="342900" indent="-342900">
              <a:buFont typeface="Arial" panose="020B0604020202020204" pitchFamily="34" charset="0"/>
              <a:buChar char="•"/>
            </a:pPr>
            <a:r>
              <a:rPr lang="en-US" sz="2400">
                <a:ea typeface="+mn-lt"/>
                <a:cs typeface="+mn-lt"/>
              </a:rPr>
              <a:t>System-wide redesign of services provided to residents.</a:t>
            </a:r>
            <a:endParaRPr lang="en-US" sz="2400">
              <a:cs typeface="Arial"/>
            </a:endParaRPr>
          </a:p>
          <a:p>
            <a:pPr marL="342900" indent="-342900">
              <a:buFont typeface="Arial" panose="020B0604020202020204" pitchFamily="34" charset="0"/>
              <a:buChar char="•"/>
            </a:pPr>
            <a:r>
              <a:rPr lang="en-US" sz="2400">
                <a:ea typeface="+mn-lt"/>
                <a:cs typeface="+mn-lt"/>
              </a:rPr>
              <a:t>Motivated by resident feedback, which identified opportunities for improvement in accessibility, efficiency and scope of services.</a:t>
            </a:r>
            <a:endParaRPr lang="en-US" sz="2400">
              <a:cs typeface="Arial"/>
            </a:endParaRPr>
          </a:p>
        </p:txBody>
      </p:sp>
      <p:pic>
        <p:nvPicPr>
          <p:cNvPr id="7" name="Picture 6">
            <a:extLst>
              <a:ext uri="{FF2B5EF4-FFF2-40B4-BE49-F238E27FC236}">
                <a16:creationId xmlns:a16="http://schemas.microsoft.com/office/drawing/2014/main" id="{1DEC7888-C720-CC68-C7DA-D94AED80B6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3716" y="3551512"/>
            <a:ext cx="3316374" cy="2209799"/>
          </a:xfrm>
          <a:prstGeom prst="rect">
            <a:avLst/>
          </a:prstGeom>
        </p:spPr>
      </p:pic>
      <p:pic>
        <p:nvPicPr>
          <p:cNvPr id="8" name="Picture 7" descr="A person holding a basket of food&#10;&#10;Description automatically generated with low confidence">
            <a:extLst>
              <a:ext uri="{FF2B5EF4-FFF2-40B4-BE49-F238E27FC236}">
                <a16:creationId xmlns:a16="http://schemas.microsoft.com/office/drawing/2014/main" id="{F67D62C6-3F0A-0AB8-2D09-EAC07B8D3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3951" y="3429000"/>
            <a:ext cx="3684096" cy="2454824"/>
          </a:xfrm>
          <a:prstGeom prst="rect">
            <a:avLst/>
          </a:prstGeom>
        </p:spPr>
      </p:pic>
      <p:pic>
        <p:nvPicPr>
          <p:cNvPr id="10" name="Picture 9">
            <a:extLst>
              <a:ext uri="{FF2B5EF4-FFF2-40B4-BE49-F238E27FC236}">
                <a16:creationId xmlns:a16="http://schemas.microsoft.com/office/drawing/2014/main" id="{BCC931DC-8222-1195-6FFD-76EF8B4F5C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23172" y="3551512"/>
            <a:ext cx="3313846" cy="2209800"/>
          </a:xfrm>
          <a:prstGeom prst="rect">
            <a:avLst/>
          </a:prstGeom>
        </p:spPr>
      </p:pic>
    </p:spTree>
    <p:extLst>
      <p:ext uri="{BB962C8B-B14F-4D97-AF65-F5344CB8AC3E}">
        <p14:creationId xmlns:p14="http://schemas.microsoft.com/office/powerpoint/2010/main" val="2991181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4DFE4-242A-5EF7-6134-D275D9F64DE1}"/>
              </a:ext>
            </a:extLst>
          </p:cNvPr>
          <p:cNvSpPr>
            <a:spLocks noGrp="1"/>
          </p:cNvSpPr>
          <p:nvPr>
            <p:ph type="ctrTitle"/>
          </p:nvPr>
        </p:nvSpPr>
        <p:spPr/>
        <p:txBody>
          <a:bodyPr>
            <a:normAutofit fontScale="90000"/>
          </a:bodyPr>
          <a:lstStyle/>
          <a:p>
            <a:r>
              <a:rPr lang="en-US"/>
              <a:t>What is an </a:t>
            </a:r>
            <a:br>
              <a:rPr lang="en-US"/>
            </a:br>
            <a:r>
              <a:rPr lang="en-US"/>
              <a:t>Environmental Service Center?</a:t>
            </a:r>
          </a:p>
        </p:txBody>
      </p:sp>
      <p:sp>
        <p:nvSpPr>
          <p:cNvPr id="3" name="Text Placeholder 2">
            <a:extLst>
              <a:ext uri="{FF2B5EF4-FFF2-40B4-BE49-F238E27FC236}">
                <a16:creationId xmlns:a16="http://schemas.microsoft.com/office/drawing/2014/main" id="{D1C3DC74-C84B-D11E-8AE2-2851877803EC}"/>
              </a:ext>
            </a:extLst>
          </p:cNvPr>
          <p:cNvSpPr>
            <a:spLocks noGrp="1"/>
          </p:cNvSpPr>
          <p:nvPr>
            <p:ph type="body" sz="quarter" idx="10"/>
          </p:nvPr>
        </p:nvSpPr>
        <p:spPr>
          <a:xfrm>
            <a:off x="753716" y="1792418"/>
            <a:ext cx="10659030" cy="3967637"/>
          </a:xfrm>
        </p:spPr>
        <p:txBody>
          <a:bodyPr vert="horz" lIns="91440" tIns="45720" rIns="91440" bIns="45720" rtlCol="0" anchor="t">
            <a:normAutofit/>
          </a:bodyPr>
          <a:lstStyle/>
          <a:p>
            <a:pPr marL="342900" indent="-342900">
              <a:buFont typeface="Arial" panose="020B0604020202020204" pitchFamily="34" charset="0"/>
              <a:buChar char="•"/>
            </a:pPr>
            <a:r>
              <a:rPr lang="en-US" sz="2400">
                <a:latin typeface="Arial"/>
                <a:ea typeface="+mn-lt"/>
                <a:cs typeface="+mn-lt"/>
              </a:rPr>
              <a:t>Facility for the collection of recyclables, food scraps and household hazardous waste.</a:t>
            </a:r>
          </a:p>
          <a:p>
            <a:pPr marL="1028700" lvl="1" indent="-342900"/>
            <a:r>
              <a:rPr lang="en-US" sz="1800">
                <a:solidFill>
                  <a:srgbClr val="58595B"/>
                </a:solidFill>
                <a:latin typeface="Arial"/>
                <a:ea typeface="+mn-lt"/>
                <a:cs typeface="+mn-lt"/>
              </a:rPr>
              <a:t>Household hazardous waste includes items such as cleaning supplies, paint, fuel, batteries, used oil, fluorescent bulbs, electronic waste and more.</a:t>
            </a:r>
            <a:endParaRPr lang="en-US" sz="1800">
              <a:solidFill>
                <a:srgbClr val="58595B"/>
              </a:solidFill>
              <a:latin typeface="Arial"/>
              <a:cs typeface="Arial"/>
            </a:endParaRPr>
          </a:p>
          <a:p>
            <a:pPr marL="342900" indent="-342900">
              <a:buFont typeface="Arial" panose="020B0604020202020204" pitchFamily="34" charset="0"/>
              <a:buChar char="•"/>
            </a:pPr>
            <a:r>
              <a:rPr lang="en-US" sz="2400">
                <a:latin typeface="Arial"/>
                <a:ea typeface="+mn-lt"/>
                <a:cs typeface="+mn-lt"/>
              </a:rPr>
              <a:t>Permanent location for Fix-It Clinics.</a:t>
            </a:r>
            <a:endParaRPr lang="en-US" sz="2400">
              <a:ea typeface="+mn-lt"/>
              <a:cs typeface="+mn-lt"/>
            </a:endParaRPr>
          </a:p>
          <a:p>
            <a:pPr marL="342900" indent="-342900">
              <a:buFont typeface="Arial" panose="020B0604020202020204" pitchFamily="34" charset="0"/>
              <a:buChar char="•"/>
            </a:pPr>
            <a:r>
              <a:rPr lang="en-US" sz="2400">
                <a:latin typeface="Arial"/>
                <a:cs typeface="Arial"/>
              </a:rPr>
              <a:t>Free product reuse room where the community </a:t>
            </a:r>
            <a:br>
              <a:rPr lang="en-US" sz="2400">
                <a:cs typeface="Arial"/>
              </a:rPr>
            </a:br>
            <a:r>
              <a:rPr lang="en-US" sz="2400">
                <a:latin typeface="Arial"/>
                <a:cs typeface="Arial"/>
              </a:rPr>
              <a:t>can find items like paint, automotive fluids and </a:t>
            </a:r>
            <a:br>
              <a:rPr lang="en-US" sz="2400">
                <a:cs typeface="Arial"/>
              </a:rPr>
            </a:br>
            <a:r>
              <a:rPr lang="en-US" sz="2400">
                <a:latin typeface="Arial"/>
                <a:cs typeface="Arial"/>
              </a:rPr>
              <a:t>household cleaners.</a:t>
            </a:r>
            <a:endParaRPr lang="en-US" sz="2400">
              <a:cs typeface="Arial"/>
            </a:endParaRPr>
          </a:p>
          <a:p>
            <a:pPr marL="342900" indent="-342900">
              <a:buFont typeface="Arial" panose="020B0604020202020204" pitchFamily="34" charset="0"/>
              <a:buChar char="•"/>
            </a:pPr>
            <a:r>
              <a:rPr lang="en-US" sz="2400">
                <a:latin typeface="Arial"/>
                <a:cs typeface="Arial"/>
              </a:rPr>
              <a:t>Space for community education programs.</a:t>
            </a:r>
            <a:endParaRPr lang="en-US" sz="2400">
              <a:cs typeface="Arial"/>
            </a:endParaRPr>
          </a:p>
          <a:p>
            <a:endParaRPr lang="en-US"/>
          </a:p>
        </p:txBody>
      </p:sp>
      <p:pic>
        <p:nvPicPr>
          <p:cNvPr id="5" name="Picture 4" descr="A picture containing outdoor, tree, person, transport&#10;&#10;Description automatically generated">
            <a:extLst>
              <a:ext uri="{FF2B5EF4-FFF2-40B4-BE49-F238E27FC236}">
                <a16:creationId xmlns:a16="http://schemas.microsoft.com/office/drawing/2014/main" id="{15880C7A-DDEB-E7D7-756B-645B019A1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5422" y="3538147"/>
            <a:ext cx="3332862" cy="2221908"/>
          </a:xfrm>
          <a:prstGeom prst="rect">
            <a:avLst/>
          </a:prstGeom>
        </p:spPr>
      </p:pic>
    </p:spTree>
    <p:extLst>
      <p:ext uri="{BB962C8B-B14F-4D97-AF65-F5344CB8AC3E}">
        <p14:creationId xmlns:p14="http://schemas.microsoft.com/office/powerpoint/2010/main" val="253090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2F1A04D-57A5-2372-1C25-A7E9E4607ED3}"/>
              </a:ext>
            </a:extLst>
          </p:cNvPr>
          <p:cNvPicPr>
            <a:picLocks noChangeAspect="1"/>
          </p:cNvPicPr>
          <p:nvPr/>
        </p:nvPicPr>
        <p:blipFill>
          <a:blip r:embed="rId3"/>
          <a:stretch>
            <a:fillRect/>
          </a:stretch>
        </p:blipFill>
        <p:spPr>
          <a:xfrm>
            <a:off x="425307" y="370296"/>
            <a:ext cx="11370139" cy="5714840"/>
          </a:xfrm>
          <a:prstGeom prst="rect">
            <a:avLst/>
          </a:prstGeom>
        </p:spPr>
      </p:pic>
    </p:spTree>
    <p:extLst>
      <p:ext uri="{BB962C8B-B14F-4D97-AF65-F5344CB8AC3E}">
        <p14:creationId xmlns:p14="http://schemas.microsoft.com/office/powerpoint/2010/main" val="3879094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A8E325E-D0E0-52B2-295D-DF2D7D43E1C6}"/>
              </a:ext>
            </a:extLst>
          </p:cNvPr>
          <p:cNvPicPr>
            <a:picLocks noChangeAspect="1"/>
          </p:cNvPicPr>
          <p:nvPr/>
        </p:nvPicPr>
        <p:blipFill>
          <a:blip r:embed="rId4"/>
          <a:stretch>
            <a:fillRect/>
          </a:stretch>
        </p:blipFill>
        <p:spPr>
          <a:xfrm>
            <a:off x="409221" y="276578"/>
            <a:ext cx="11359445" cy="5796844"/>
          </a:xfrm>
          <a:prstGeom prst="rect">
            <a:avLst/>
          </a:prstGeom>
        </p:spPr>
      </p:pic>
    </p:spTree>
    <p:extLst>
      <p:ext uri="{BB962C8B-B14F-4D97-AF65-F5344CB8AC3E}">
        <p14:creationId xmlns:p14="http://schemas.microsoft.com/office/powerpoint/2010/main" val="3738789646"/>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e161a9-ea9b-4e4a-96c8-33521037f58e" xsi:nil="true"/>
    <lcf76f155ced4ddcb4097134ff3c332f xmlns="5a05b2ea-a0b3-4ade-a8e5-c15d908c3c8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4F208CB6F76142BF334EDB199E78D7" ma:contentTypeVersion="15" ma:contentTypeDescription="Create a new document." ma:contentTypeScope="" ma:versionID="4e54b9bcea0eedf94789e78f8695a542">
  <xsd:schema xmlns:xsd="http://www.w3.org/2001/XMLSchema" xmlns:xs="http://www.w3.org/2001/XMLSchema" xmlns:p="http://schemas.microsoft.com/office/2006/metadata/properties" xmlns:ns2="5a05b2ea-a0b3-4ade-a8e5-c15d908c3c84" xmlns:ns3="45e161a9-ea9b-4e4a-96c8-33521037f58e" targetNamespace="http://schemas.microsoft.com/office/2006/metadata/properties" ma:root="true" ma:fieldsID="c894ef6b5d78b838786290185e4ccb3e" ns2:_="" ns3:_="">
    <xsd:import namespace="5a05b2ea-a0b3-4ade-a8e5-c15d908c3c84"/>
    <xsd:import namespace="45e161a9-ea9b-4e4a-96c8-33521037f5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5b2ea-a0b3-4ade-a8e5-c15d908c3c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dd81084-395a-48cf-9cc5-bb190c2506b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e161a9-ea9b-4e4a-96c8-33521037f58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0c87cfd-a87a-444e-a017-d1188c3f5d17}" ma:internalName="TaxCatchAll" ma:showField="CatchAllData" ma:web="45e161a9-ea9b-4e4a-96c8-33521037f58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8BFA9F-280E-4AA0-8FBE-0C7B81F69B3E}">
  <ds:schemaRefs>
    <ds:schemaRef ds:uri="45e161a9-ea9b-4e4a-96c8-33521037f58e"/>
    <ds:schemaRef ds:uri="5a05b2ea-a0b3-4ade-a8e5-c15d908c3c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FEA851D-E91F-4064-845C-92A8113FCBD5}">
  <ds:schemaRefs>
    <ds:schemaRef ds:uri="45e161a9-ea9b-4e4a-96c8-33521037f58e"/>
    <ds:schemaRef ds:uri="5a05b2ea-a0b3-4ade-a8e5-c15d908c3c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970D765-E042-4A03-89D3-3CA4E18E26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3275</Words>
  <Application>Microsoft Office PowerPoint</Application>
  <PresentationFormat>Widescreen</PresentationFormat>
  <Paragraphs>328</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Arial,Sans-Serif</vt:lpstr>
      <vt:lpstr>Calibri</vt:lpstr>
      <vt:lpstr>Courier New</vt:lpstr>
      <vt:lpstr>1_Office Theme</vt:lpstr>
      <vt:lpstr>PowerPoint Presentation</vt:lpstr>
      <vt:lpstr>Welcome</vt:lpstr>
      <vt:lpstr>Group Agreements</vt:lpstr>
      <vt:lpstr>Land Acknowledgement</vt:lpstr>
      <vt:lpstr>Ramsey County Goals and Priorities</vt:lpstr>
      <vt:lpstr>Enhancing Environmental  Health Services</vt:lpstr>
      <vt:lpstr>What is an  Environmental Service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Flyover </vt:lpstr>
      <vt:lpstr>PowerPoint Presentation</vt:lpstr>
      <vt:lpstr>What We’ve Heard from You</vt:lpstr>
      <vt:lpstr>Addressing Your Concerns</vt:lpstr>
      <vt:lpstr>Addressing Your Concerns</vt:lpstr>
      <vt:lpstr>Funding Source</vt:lpstr>
      <vt:lpstr>Next Steps</vt:lpstr>
      <vt:lpstr>Questions?</vt:lpstr>
      <vt:lpstr>Gift card drawing!</vt:lpstr>
    </vt:vector>
  </TitlesOfParts>
  <Company>Ramsey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Hansen, Zack</dc:creator>
  <cp:lastModifiedBy>Ahmed, Nawal</cp:lastModifiedBy>
  <cp:revision>3</cp:revision>
  <dcterms:created xsi:type="dcterms:W3CDTF">2018-07-30T20:28:12Z</dcterms:created>
  <dcterms:modified xsi:type="dcterms:W3CDTF">2023-09-15T18:39:52Z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0x010100814F208CB6F76142BF334EDB199E78D7</vt:lpwstr>
  </property>
  <property fmtid="{D5CDD505-2E9C-101B-9397-08002B2CF9AE}" pid="3" name="MediaServiceImageTags">
    <vt:lpwstr/>
  </property>
</Properties>
</file>