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1" r:id="rId2"/>
    <p:sldId id="265" r:id="rId3"/>
    <p:sldId id="316" r:id="rId4"/>
    <p:sldId id="327" r:id="rId5"/>
    <p:sldId id="317" r:id="rId6"/>
    <p:sldId id="335" r:id="rId7"/>
    <p:sldId id="336" r:id="rId8"/>
    <p:sldId id="308" r:id="rId9"/>
    <p:sldId id="328" r:id="rId10"/>
    <p:sldId id="334" r:id="rId11"/>
    <p:sldId id="324" r:id="rId12"/>
    <p:sldId id="326" r:id="rId13"/>
    <p:sldId id="325" r:id="rId14"/>
    <p:sldId id="323" r:id="rId15"/>
    <p:sldId id="333" r:id="rId16"/>
    <p:sldId id="332" r:id="rId17"/>
    <p:sldId id="337" r:id="rId18"/>
    <p:sldId id="341" r:id="rId19"/>
    <p:sldId id="338" r:id="rId20"/>
    <p:sldId id="339" r:id="rId21"/>
    <p:sldId id="340" r:id="rId22"/>
    <p:sldId id="280" r:id="rId23"/>
    <p:sldId id="330" r:id="rId24"/>
    <p:sldId id="342" r:id="rId25"/>
    <p:sldId id="315" r:id="rId26"/>
    <p:sldId id="307"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g, Ma X (DHS)" initials="YMX(" lastIdx="15" clrIdx="0">
    <p:extLst>
      <p:ext uri="{19B8F6BF-5375-455C-9EA6-DF929625EA0E}">
        <p15:presenceInfo xmlns:p15="http://schemas.microsoft.com/office/powerpoint/2012/main" userId="S-1-5-21-79331101-957628765-1238779560-185600" providerId="AD"/>
      </p:ext>
    </p:extLst>
  </p:cmAuthor>
  <p:cmAuthor id="2" name="Moua, Hua" initials="MH" lastIdx="1" clrIdx="1">
    <p:extLst>
      <p:ext uri="{19B8F6BF-5375-455C-9EA6-DF929625EA0E}">
        <p15:presenceInfo xmlns:p15="http://schemas.microsoft.com/office/powerpoint/2012/main" userId="S::hua.moua@co.ramsey.mn.us::7136bbc4-d238-4ce0-ad60-a71b60974e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9213" autoAdjust="0"/>
  </p:normalViewPr>
  <p:slideViewPr>
    <p:cSldViewPr snapToGrid="0" snapToObjects="1">
      <p:cViewPr varScale="1">
        <p:scale>
          <a:sx n="64" d="100"/>
          <a:sy n="64" d="100"/>
        </p:scale>
        <p:origin x="67" y="336"/>
      </p:cViewPr>
      <p:guideLst>
        <p:guide orient="horz" pos="2160"/>
        <p:guide pos="2880"/>
      </p:guideLst>
    </p:cSldViewPr>
  </p:slideViewPr>
  <p:outlineViewPr>
    <p:cViewPr>
      <p:scale>
        <a:sx n="33" d="100"/>
        <a:sy n="33" d="100"/>
      </p:scale>
      <p:origin x="0" y="-3648"/>
    </p:cViewPr>
  </p:outlineViewPr>
  <p:notesTextViewPr>
    <p:cViewPr>
      <p:scale>
        <a:sx n="3" d="2"/>
        <a:sy n="3" d="2"/>
      </p:scale>
      <p:origin x="0" y="0"/>
    </p:cViewPr>
  </p:notesTextViewPr>
  <p:notesViewPr>
    <p:cSldViewPr snapToGrid="0" snapToObjects="1">
      <p:cViewPr varScale="1">
        <p:scale>
          <a:sx n="63" d="100"/>
          <a:sy n="63" d="100"/>
        </p:scale>
        <p:origin x="1642"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9447A5-353F-4D9F-9442-E8D9293C91B6}" type="doc">
      <dgm:prSet loTypeId="urn:microsoft.com/office/officeart/2011/layout/CircleProcess" loCatId="process" qsTypeId="urn:microsoft.com/office/officeart/2005/8/quickstyle/simple1" qsCatId="simple" csTypeId="urn:microsoft.com/office/officeart/2005/8/colors/accent2_5" csCatId="accent2" phldr="1"/>
      <dgm:spPr/>
      <dgm:t>
        <a:bodyPr/>
        <a:lstStyle/>
        <a:p>
          <a:endParaRPr lang="en-US"/>
        </a:p>
      </dgm:t>
    </dgm:pt>
    <dgm:pt modelId="{F2BA721E-2D09-478D-8F46-80BA53721AE3}">
      <dgm:prSet phldrT="[Text]" custT="1"/>
      <dgm:spPr/>
      <dgm:t>
        <a:bodyPr/>
        <a:lstStyle/>
        <a:p>
          <a:r>
            <a:rPr lang="en-US" sz="1700" b="1" dirty="0"/>
            <a:t>Inform/ Assess potential EXS</a:t>
          </a:r>
        </a:p>
      </dgm:t>
    </dgm:pt>
    <dgm:pt modelId="{9D5BF2C8-EC5D-4D27-B448-83B2C97E2FA8}" type="parTrans" cxnId="{AE76A8DE-45C3-46B5-93B5-46C00BEE744C}">
      <dgm:prSet/>
      <dgm:spPr/>
      <dgm:t>
        <a:bodyPr/>
        <a:lstStyle/>
        <a:p>
          <a:endParaRPr lang="en-US"/>
        </a:p>
      </dgm:t>
    </dgm:pt>
    <dgm:pt modelId="{1ACBACF4-3411-4217-A82E-76FC89EB77AA}" type="sibTrans" cxnId="{AE76A8DE-45C3-46B5-93B5-46C00BEE744C}">
      <dgm:prSet/>
      <dgm:spPr/>
      <dgm:t>
        <a:bodyPr/>
        <a:lstStyle/>
        <a:p>
          <a:endParaRPr lang="en-US"/>
        </a:p>
      </dgm:t>
    </dgm:pt>
    <dgm:pt modelId="{509B41A1-EA35-4CD2-A1F8-707019C9A233}">
      <dgm:prSet phldrT="[Text]" custT="1"/>
      <dgm:spPr/>
      <dgm:t>
        <a:bodyPr/>
        <a:lstStyle/>
        <a:p>
          <a:r>
            <a:rPr lang="en-US" sz="1700" b="1" dirty="0"/>
            <a:t>Manager/ Supervisor  Decision</a:t>
          </a:r>
        </a:p>
      </dgm:t>
    </dgm:pt>
    <dgm:pt modelId="{21A60B72-F2DF-4BE2-931F-6F0F0311ED26}" type="parTrans" cxnId="{5DB9EEF3-E866-43D0-B4E7-B1804D71CED4}">
      <dgm:prSet/>
      <dgm:spPr/>
      <dgm:t>
        <a:bodyPr/>
        <a:lstStyle/>
        <a:p>
          <a:endParaRPr lang="en-US"/>
        </a:p>
      </dgm:t>
    </dgm:pt>
    <dgm:pt modelId="{7C1895E0-528C-4C4B-A111-49D54B0FEBF2}" type="sibTrans" cxnId="{5DB9EEF3-E866-43D0-B4E7-B1804D71CED4}">
      <dgm:prSet/>
      <dgm:spPr/>
      <dgm:t>
        <a:bodyPr/>
        <a:lstStyle/>
        <a:p>
          <a:endParaRPr lang="en-US"/>
        </a:p>
      </dgm:t>
    </dgm:pt>
    <dgm:pt modelId="{89A69A91-2597-4457-8733-FA5F84145CB4}">
      <dgm:prSet phldrT="[Text]" custT="1"/>
      <dgm:spPr/>
      <dgm:t>
        <a:bodyPr/>
        <a:lstStyle/>
        <a:p>
          <a:r>
            <a:rPr lang="en-US" sz="1600" b="1" dirty="0"/>
            <a:t>EXS Approved  submit Status Update 651-266-3930</a:t>
          </a:r>
        </a:p>
        <a:p>
          <a:r>
            <a:rPr lang="en-US" sz="1600" b="1" dirty="0"/>
            <a:t>Or Laserfiche</a:t>
          </a:r>
        </a:p>
      </dgm:t>
    </dgm:pt>
    <dgm:pt modelId="{FD107E51-8FEB-4B93-9895-46FE7A682B87}" type="parTrans" cxnId="{E5FE0BD9-79D3-4FF3-8778-E833E2231FBE}">
      <dgm:prSet/>
      <dgm:spPr/>
      <dgm:t>
        <a:bodyPr/>
        <a:lstStyle/>
        <a:p>
          <a:endParaRPr lang="en-US"/>
        </a:p>
      </dgm:t>
    </dgm:pt>
    <dgm:pt modelId="{8CC006DE-2D69-4642-9257-EC2236CB2A9E}" type="sibTrans" cxnId="{E5FE0BD9-79D3-4FF3-8778-E833E2231FBE}">
      <dgm:prSet/>
      <dgm:spPr/>
      <dgm:t>
        <a:bodyPr/>
        <a:lstStyle/>
        <a:p>
          <a:endParaRPr lang="en-US"/>
        </a:p>
      </dgm:t>
    </dgm:pt>
    <dgm:pt modelId="{5AFE8BB8-0A4C-49D3-9C6F-6BECF9C2F17E}">
      <dgm:prSet phldrT="[Text]" custT="1"/>
      <dgm:spPr/>
      <dgm:t>
        <a:bodyPr/>
        <a:lstStyle/>
        <a:p>
          <a:r>
            <a:rPr lang="en-US" sz="1700" b="1" dirty="0"/>
            <a:t>EXS Document and EXS Decision Form</a:t>
          </a:r>
        </a:p>
      </dgm:t>
    </dgm:pt>
    <dgm:pt modelId="{7601DC36-F886-413F-9DE3-61D1CB284DB0}" type="parTrans" cxnId="{E512EB33-1049-4ECD-8C06-A9FB18D2377F}">
      <dgm:prSet/>
      <dgm:spPr/>
      <dgm:t>
        <a:bodyPr/>
        <a:lstStyle/>
        <a:p>
          <a:endParaRPr lang="en-US"/>
        </a:p>
      </dgm:t>
    </dgm:pt>
    <dgm:pt modelId="{505476CC-BBA6-49E3-ADFC-259B2725E16C}" type="sibTrans" cxnId="{E512EB33-1049-4ECD-8C06-A9FB18D2377F}">
      <dgm:prSet/>
      <dgm:spPr/>
      <dgm:t>
        <a:bodyPr/>
        <a:lstStyle/>
        <a:p>
          <a:endParaRPr lang="en-US"/>
        </a:p>
      </dgm:t>
    </dgm:pt>
    <dgm:pt modelId="{2DA63904-7401-44D6-B2DD-34CDF7BE1F1C}">
      <dgm:prSet phldrT="[Text]" custT="1"/>
      <dgm:spPr/>
      <dgm:t>
        <a:bodyPr/>
        <a:lstStyle/>
        <a:p>
          <a:endParaRPr lang="en-US" sz="1800" b="1" dirty="0"/>
        </a:p>
        <a:p>
          <a:r>
            <a:rPr lang="en-US" sz="1550" b="1" dirty="0"/>
            <a:t>EXS Denied/ MFIP Closure</a:t>
          </a:r>
        </a:p>
        <a:p>
          <a:r>
            <a:rPr lang="en-US" sz="1550" b="1" dirty="0"/>
            <a:t>Submit Status Update 651-266-3930 </a:t>
          </a:r>
        </a:p>
        <a:p>
          <a:r>
            <a:rPr lang="en-US" sz="1550" b="1" dirty="0"/>
            <a:t>Or Laserfiche</a:t>
          </a:r>
        </a:p>
        <a:p>
          <a:endParaRPr lang="en-US" sz="1800" b="1" dirty="0"/>
        </a:p>
      </dgm:t>
    </dgm:pt>
    <dgm:pt modelId="{E542A35B-6387-4F00-849B-17DCC50FF2E2}" type="parTrans" cxnId="{0D738005-2C04-4DEE-9C55-3855D29A0873}">
      <dgm:prSet/>
      <dgm:spPr/>
      <dgm:t>
        <a:bodyPr/>
        <a:lstStyle/>
        <a:p>
          <a:endParaRPr lang="en-US"/>
        </a:p>
      </dgm:t>
    </dgm:pt>
    <dgm:pt modelId="{3F46DC9B-D698-4316-9789-FC1A9B531F43}" type="sibTrans" cxnId="{0D738005-2C04-4DEE-9C55-3855D29A0873}">
      <dgm:prSet/>
      <dgm:spPr/>
      <dgm:t>
        <a:bodyPr/>
        <a:lstStyle/>
        <a:p>
          <a:endParaRPr lang="en-US"/>
        </a:p>
      </dgm:t>
    </dgm:pt>
    <dgm:pt modelId="{3D62EC7F-8F0D-4CB8-84CF-866B9B0F1337}" type="pres">
      <dgm:prSet presAssocID="{B79447A5-353F-4D9F-9442-E8D9293C91B6}" presName="Name0" presStyleCnt="0">
        <dgm:presLayoutVars>
          <dgm:chMax val="11"/>
          <dgm:chPref val="11"/>
          <dgm:dir/>
          <dgm:resizeHandles/>
        </dgm:presLayoutVars>
      </dgm:prSet>
      <dgm:spPr/>
    </dgm:pt>
    <dgm:pt modelId="{4011EA12-6B6C-436B-9B68-2AA85B3FB49C}" type="pres">
      <dgm:prSet presAssocID="{2DA63904-7401-44D6-B2DD-34CDF7BE1F1C}" presName="Accent5" presStyleCnt="0"/>
      <dgm:spPr/>
    </dgm:pt>
    <dgm:pt modelId="{DA3C500E-BD7C-4951-A380-B2811255BC6B}" type="pres">
      <dgm:prSet presAssocID="{2DA63904-7401-44D6-B2DD-34CDF7BE1F1C}" presName="Accent" presStyleLbl="node1" presStyleIdx="0" presStyleCnt="5" custLinFactNeighborX="-95315" custLinFactNeighborY="42493"/>
      <dgm:spPr/>
    </dgm:pt>
    <dgm:pt modelId="{C616321A-BC10-44D4-82DD-D989D420CDD4}" type="pres">
      <dgm:prSet presAssocID="{2DA63904-7401-44D6-B2DD-34CDF7BE1F1C}" presName="ParentBackground5" presStyleCnt="0"/>
      <dgm:spPr/>
    </dgm:pt>
    <dgm:pt modelId="{DB4ABD6C-EEE0-44B9-8301-C7DB82E637E9}" type="pres">
      <dgm:prSet presAssocID="{2DA63904-7401-44D6-B2DD-34CDF7BE1F1C}" presName="ParentBackground" presStyleLbl="fgAcc1" presStyleIdx="0" presStyleCnt="5" custLinFactX="-663" custLinFactNeighborX="-100000" custLinFactNeighborY="46551"/>
      <dgm:spPr/>
    </dgm:pt>
    <dgm:pt modelId="{29765FF4-6681-45A2-95B9-A06CEFE8EDC9}" type="pres">
      <dgm:prSet presAssocID="{2DA63904-7401-44D6-B2DD-34CDF7BE1F1C}" presName="Parent5" presStyleLbl="revTx" presStyleIdx="0" presStyleCnt="0">
        <dgm:presLayoutVars>
          <dgm:chMax val="1"/>
          <dgm:chPref val="1"/>
          <dgm:bulletEnabled val="1"/>
        </dgm:presLayoutVars>
      </dgm:prSet>
      <dgm:spPr/>
    </dgm:pt>
    <dgm:pt modelId="{02B5F918-9659-4BCF-B3E3-5001F4A73A1C}" type="pres">
      <dgm:prSet presAssocID="{89A69A91-2597-4457-8733-FA5F84145CB4}" presName="Accent4" presStyleCnt="0"/>
      <dgm:spPr/>
    </dgm:pt>
    <dgm:pt modelId="{E52BAF18-3413-4D79-A450-1DA4532DB299}" type="pres">
      <dgm:prSet presAssocID="{89A69A91-2597-4457-8733-FA5F84145CB4}" presName="Accent" presStyleLbl="node1" presStyleIdx="1" presStyleCnt="5" custAng="18900000" custLinFactNeighborX="1557" custLinFactNeighborY="-42048"/>
      <dgm:spPr>
        <a:prstGeom prst="ellipse">
          <a:avLst/>
        </a:prstGeom>
      </dgm:spPr>
    </dgm:pt>
    <dgm:pt modelId="{D2E998E6-95AE-49B3-8BFC-71350656A10C}" type="pres">
      <dgm:prSet presAssocID="{89A69A91-2597-4457-8733-FA5F84145CB4}" presName="ParentBackground4" presStyleCnt="0"/>
      <dgm:spPr/>
    </dgm:pt>
    <dgm:pt modelId="{3172A43F-E6B4-4098-A6F7-2185D92BCE07}" type="pres">
      <dgm:prSet presAssocID="{89A69A91-2597-4457-8733-FA5F84145CB4}" presName="ParentBackground" presStyleLbl="fgAcc1" presStyleIdx="1" presStyleCnt="5" custLinFactNeighborX="1217" custLinFactNeighborY="-63387"/>
      <dgm:spPr/>
    </dgm:pt>
    <dgm:pt modelId="{95B798EB-091A-4157-B3DC-149FE358475C}" type="pres">
      <dgm:prSet presAssocID="{89A69A91-2597-4457-8733-FA5F84145CB4}" presName="Parent4" presStyleLbl="revTx" presStyleIdx="0" presStyleCnt="0">
        <dgm:presLayoutVars>
          <dgm:chMax val="1"/>
          <dgm:chPref val="1"/>
          <dgm:bulletEnabled val="1"/>
        </dgm:presLayoutVars>
      </dgm:prSet>
      <dgm:spPr/>
    </dgm:pt>
    <dgm:pt modelId="{165EC320-9F19-4771-AFFE-39D0EFB57582}" type="pres">
      <dgm:prSet presAssocID="{509B41A1-EA35-4CD2-A1F8-707019C9A233}" presName="Accent3" presStyleCnt="0"/>
      <dgm:spPr/>
    </dgm:pt>
    <dgm:pt modelId="{87355DCB-BBBD-40CF-BFB8-6373EE448C6D}" type="pres">
      <dgm:prSet presAssocID="{509B41A1-EA35-4CD2-A1F8-707019C9A233}" presName="Accent" presStyleLbl="node1" presStyleIdx="2" presStyleCnt="5"/>
      <dgm:spPr/>
    </dgm:pt>
    <dgm:pt modelId="{3B08982F-529A-4758-B5BA-D7945DEA092A}" type="pres">
      <dgm:prSet presAssocID="{509B41A1-EA35-4CD2-A1F8-707019C9A233}" presName="ParentBackground3" presStyleCnt="0"/>
      <dgm:spPr/>
    </dgm:pt>
    <dgm:pt modelId="{D5B19BCF-6366-4494-B9A7-81BEAD7C2A39}" type="pres">
      <dgm:prSet presAssocID="{509B41A1-EA35-4CD2-A1F8-707019C9A233}" presName="ParentBackground" presStyleLbl="fgAcc1" presStyleIdx="2" presStyleCnt="5"/>
      <dgm:spPr/>
    </dgm:pt>
    <dgm:pt modelId="{BD95FF7A-B4C8-46E0-94AC-8661B9E371C6}" type="pres">
      <dgm:prSet presAssocID="{509B41A1-EA35-4CD2-A1F8-707019C9A233}" presName="Parent3" presStyleLbl="revTx" presStyleIdx="0" presStyleCnt="0">
        <dgm:presLayoutVars>
          <dgm:chMax val="1"/>
          <dgm:chPref val="1"/>
          <dgm:bulletEnabled val="1"/>
        </dgm:presLayoutVars>
      </dgm:prSet>
      <dgm:spPr/>
    </dgm:pt>
    <dgm:pt modelId="{310D0D42-E818-4A58-B8D9-9C2C9950CAA6}" type="pres">
      <dgm:prSet presAssocID="{5AFE8BB8-0A4C-49D3-9C6F-6BECF9C2F17E}" presName="Accent2" presStyleCnt="0"/>
      <dgm:spPr/>
    </dgm:pt>
    <dgm:pt modelId="{0250FA31-5FA7-495F-87E0-1446AA6AC639}" type="pres">
      <dgm:prSet presAssocID="{5AFE8BB8-0A4C-49D3-9C6F-6BECF9C2F17E}" presName="Accent" presStyleLbl="node1" presStyleIdx="3" presStyleCnt="5"/>
      <dgm:spPr/>
    </dgm:pt>
    <dgm:pt modelId="{F3B1D33F-A48B-4F08-A695-C65CD1128D57}" type="pres">
      <dgm:prSet presAssocID="{5AFE8BB8-0A4C-49D3-9C6F-6BECF9C2F17E}" presName="ParentBackground2" presStyleCnt="0"/>
      <dgm:spPr/>
    </dgm:pt>
    <dgm:pt modelId="{532F51E7-57DD-4C7B-B9DD-DD576AB6D9A2}" type="pres">
      <dgm:prSet presAssocID="{5AFE8BB8-0A4C-49D3-9C6F-6BECF9C2F17E}" presName="ParentBackground" presStyleLbl="fgAcc1" presStyleIdx="3" presStyleCnt="5"/>
      <dgm:spPr/>
    </dgm:pt>
    <dgm:pt modelId="{F6CAF5A4-9814-4ABA-BC73-CF0BE78BA91F}" type="pres">
      <dgm:prSet presAssocID="{5AFE8BB8-0A4C-49D3-9C6F-6BECF9C2F17E}" presName="Parent2" presStyleLbl="revTx" presStyleIdx="0" presStyleCnt="0">
        <dgm:presLayoutVars>
          <dgm:chMax val="1"/>
          <dgm:chPref val="1"/>
          <dgm:bulletEnabled val="1"/>
        </dgm:presLayoutVars>
      </dgm:prSet>
      <dgm:spPr/>
    </dgm:pt>
    <dgm:pt modelId="{27E8B5DE-A486-43D3-B51F-91D9A7FF75E8}" type="pres">
      <dgm:prSet presAssocID="{F2BA721E-2D09-478D-8F46-80BA53721AE3}" presName="Accent1" presStyleCnt="0"/>
      <dgm:spPr/>
    </dgm:pt>
    <dgm:pt modelId="{25635374-3ECC-420E-9870-1193680FAF8A}" type="pres">
      <dgm:prSet presAssocID="{F2BA721E-2D09-478D-8F46-80BA53721AE3}" presName="Accent" presStyleLbl="node1" presStyleIdx="4" presStyleCnt="5"/>
      <dgm:spPr/>
    </dgm:pt>
    <dgm:pt modelId="{CF3A1A83-6AA9-45AA-AB8F-E7F9CACDC346}" type="pres">
      <dgm:prSet presAssocID="{F2BA721E-2D09-478D-8F46-80BA53721AE3}" presName="ParentBackground1" presStyleCnt="0"/>
      <dgm:spPr/>
    </dgm:pt>
    <dgm:pt modelId="{3CDFFE8A-7233-4A50-930C-574974DE581B}" type="pres">
      <dgm:prSet presAssocID="{F2BA721E-2D09-478D-8F46-80BA53721AE3}" presName="ParentBackground" presStyleLbl="fgAcc1" presStyleIdx="4" presStyleCnt="5"/>
      <dgm:spPr/>
    </dgm:pt>
    <dgm:pt modelId="{7D9DDF03-8067-406E-80FD-FE2E420B6269}" type="pres">
      <dgm:prSet presAssocID="{F2BA721E-2D09-478D-8F46-80BA53721AE3}" presName="Parent1" presStyleLbl="revTx" presStyleIdx="0" presStyleCnt="0">
        <dgm:presLayoutVars>
          <dgm:chMax val="1"/>
          <dgm:chPref val="1"/>
          <dgm:bulletEnabled val="1"/>
        </dgm:presLayoutVars>
      </dgm:prSet>
      <dgm:spPr/>
    </dgm:pt>
  </dgm:ptLst>
  <dgm:cxnLst>
    <dgm:cxn modelId="{0D738005-2C04-4DEE-9C55-3855D29A0873}" srcId="{B79447A5-353F-4D9F-9442-E8D9293C91B6}" destId="{2DA63904-7401-44D6-B2DD-34CDF7BE1F1C}" srcOrd="4" destOrd="0" parTransId="{E542A35B-6387-4F00-849B-17DCC50FF2E2}" sibTransId="{3F46DC9B-D698-4316-9789-FC1A9B531F43}"/>
    <dgm:cxn modelId="{D1582D14-4496-4F27-BB63-F9D9BD79FC6E}" type="presOf" srcId="{5AFE8BB8-0A4C-49D3-9C6F-6BECF9C2F17E}" destId="{F6CAF5A4-9814-4ABA-BC73-CF0BE78BA91F}" srcOrd="1" destOrd="0" presId="urn:microsoft.com/office/officeart/2011/layout/CircleProcess"/>
    <dgm:cxn modelId="{CB16F92C-FE69-42B8-9372-D8B62A0D0C89}" type="presOf" srcId="{2DA63904-7401-44D6-B2DD-34CDF7BE1F1C}" destId="{29765FF4-6681-45A2-95B9-A06CEFE8EDC9}" srcOrd="1" destOrd="0" presId="urn:microsoft.com/office/officeart/2011/layout/CircleProcess"/>
    <dgm:cxn modelId="{E512EB33-1049-4ECD-8C06-A9FB18D2377F}" srcId="{B79447A5-353F-4D9F-9442-E8D9293C91B6}" destId="{5AFE8BB8-0A4C-49D3-9C6F-6BECF9C2F17E}" srcOrd="1" destOrd="0" parTransId="{7601DC36-F886-413F-9DE3-61D1CB284DB0}" sibTransId="{505476CC-BBA6-49E3-ADFC-259B2725E16C}"/>
    <dgm:cxn modelId="{7886845B-07CF-4159-893B-8B06874FA49B}" type="presOf" srcId="{89A69A91-2597-4457-8733-FA5F84145CB4}" destId="{3172A43F-E6B4-4098-A6F7-2185D92BCE07}" srcOrd="0" destOrd="0" presId="urn:microsoft.com/office/officeart/2011/layout/CircleProcess"/>
    <dgm:cxn modelId="{D4ACF55B-51AE-457F-997B-D9E12CCA4C1D}" type="presOf" srcId="{F2BA721E-2D09-478D-8F46-80BA53721AE3}" destId="{3CDFFE8A-7233-4A50-930C-574974DE581B}" srcOrd="0" destOrd="0" presId="urn:microsoft.com/office/officeart/2011/layout/CircleProcess"/>
    <dgm:cxn modelId="{46FED349-CEBA-46C5-B5C3-ECAAC90B311A}" type="presOf" srcId="{B79447A5-353F-4D9F-9442-E8D9293C91B6}" destId="{3D62EC7F-8F0D-4CB8-84CF-866B9B0F1337}" srcOrd="0" destOrd="0" presId="urn:microsoft.com/office/officeart/2011/layout/CircleProcess"/>
    <dgm:cxn modelId="{8737A54C-2CC9-4C50-8425-37450DA49D28}" type="presOf" srcId="{509B41A1-EA35-4CD2-A1F8-707019C9A233}" destId="{BD95FF7A-B4C8-46E0-94AC-8661B9E371C6}" srcOrd="1" destOrd="0" presId="urn:microsoft.com/office/officeart/2011/layout/CircleProcess"/>
    <dgm:cxn modelId="{E8E0A7A6-9639-480A-AB1B-860889C66893}" type="presOf" srcId="{89A69A91-2597-4457-8733-FA5F84145CB4}" destId="{95B798EB-091A-4157-B3DC-149FE358475C}" srcOrd="1" destOrd="0" presId="urn:microsoft.com/office/officeart/2011/layout/CircleProcess"/>
    <dgm:cxn modelId="{F5AAE4C1-26DC-4575-8DEA-37E56B73271B}" type="presOf" srcId="{2DA63904-7401-44D6-B2DD-34CDF7BE1F1C}" destId="{DB4ABD6C-EEE0-44B9-8301-C7DB82E637E9}" srcOrd="0" destOrd="0" presId="urn:microsoft.com/office/officeart/2011/layout/CircleProcess"/>
    <dgm:cxn modelId="{E5FE0BD9-79D3-4FF3-8778-E833E2231FBE}" srcId="{B79447A5-353F-4D9F-9442-E8D9293C91B6}" destId="{89A69A91-2597-4457-8733-FA5F84145CB4}" srcOrd="3" destOrd="0" parTransId="{FD107E51-8FEB-4B93-9895-46FE7A682B87}" sibTransId="{8CC006DE-2D69-4642-9257-EC2236CB2A9E}"/>
    <dgm:cxn modelId="{AE76A8DE-45C3-46B5-93B5-46C00BEE744C}" srcId="{B79447A5-353F-4D9F-9442-E8D9293C91B6}" destId="{F2BA721E-2D09-478D-8F46-80BA53721AE3}" srcOrd="0" destOrd="0" parTransId="{9D5BF2C8-EC5D-4D27-B448-83B2C97E2FA8}" sibTransId="{1ACBACF4-3411-4217-A82E-76FC89EB77AA}"/>
    <dgm:cxn modelId="{DAC3C2DE-B864-4367-9887-0CA90DC92225}" type="presOf" srcId="{5AFE8BB8-0A4C-49D3-9C6F-6BECF9C2F17E}" destId="{532F51E7-57DD-4C7B-B9DD-DD576AB6D9A2}" srcOrd="0" destOrd="0" presId="urn:microsoft.com/office/officeart/2011/layout/CircleProcess"/>
    <dgm:cxn modelId="{5DB9EEF3-E866-43D0-B4E7-B1804D71CED4}" srcId="{B79447A5-353F-4D9F-9442-E8D9293C91B6}" destId="{509B41A1-EA35-4CD2-A1F8-707019C9A233}" srcOrd="2" destOrd="0" parTransId="{21A60B72-F2DF-4BE2-931F-6F0F0311ED26}" sibTransId="{7C1895E0-528C-4C4B-A111-49D54B0FEBF2}"/>
    <dgm:cxn modelId="{E1E702FB-3ED6-47F9-A0F5-4BDCDA95122D}" type="presOf" srcId="{F2BA721E-2D09-478D-8F46-80BA53721AE3}" destId="{7D9DDF03-8067-406E-80FD-FE2E420B6269}" srcOrd="1" destOrd="0" presId="urn:microsoft.com/office/officeart/2011/layout/CircleProcess"/>
    <dgm:cxn modelId="{44523DFE-5B0D-4D8E-976C-2955539E36CD}" type="presOf" srcId="{509B41A1-EA35-4CD2-A1F8-707019C9A233}" destId="{D5B19BCF-6366-4494-B9A7-81BEAD7C2A39}" srcOrd="0" destOrd="0" presId="urn:microsoft.com/office/officeart/2011/layout/CircleProcess"/>
    <dgm:cxn modelId="{7A3D0F16-482A-4DEC-ADB8-FA4447E67E45}" type="presParOf" srcId="{3D62EC7F-8F0D-4CB8-84CF-866B9B0F1337}" destId="{4011EA12-6B6C-436B-9B68-2AA85B3FB49C}" srcOrd="0" destOrd="0" presId="urn:microsoft.com/office/officeart/2011/layout/CircleProcess"/>
    <dgm:cxn modelId="{63021325-88E6-42D2-A49A-68CC65C191DC}" type="presParOf" srcId="{4011EA12-6B6C-436B-9B68-2AA85B3FB49C}" destId="{DA3C500E-BD7C-4951-A380-B2811255BC6B}" srcOrd="0" destOrd="0" presId="urn:microsoft.com/office/officeart/2011/layout/CircleProcess"/>
    <dgm:cxn modelId="{DD46A97E-DC0E-4C06-BC22-16843B763BC0}" type="presParOf" srcId="{3D62EC7F-8F0D-4CB8-84CF-866B9B0F1337}" destId="{C616321A-BC10-44D4-82DD-D989D420CDD4}" srcOrd="1" destOrd="0" presId="urn:microsoft.com/office/officeart/2011/layout/CircleProcess"/>
    <dgm:cxn modelId="{00F6D06D-8340-4C56-83DE-2B5A02E454BC}" type="presParOf" srcId="{C616321A-BC10-44D4-82DD-D989D420CDD4}" destId="{DB4ABD6C-EEE0-44B9-8301-C7DB82E637E9}" srcOrd="0" destOrd="0" presId="urn:microsoft.com/office/officeart/2011/layout/CircleProcess"/>
    <dgm:cxn modelId="{81110132-DFBC-4854-B919-168EC3F30947}" type="presParOf" srcId="{3D62EC7F-8F0D-4CB8-84CF-866B9B0F1337}" destId="{29765FF4-6681-45A2-95B9-A06CEFE8EDC9}" srcOrd="2" destOrd="0" presId="urn:microsoft.com/office/officeart/2011/layout/CircleProcess"/>
    <dgm:cxn modelId="{5CD2E819-18FB-420F-963B-F7A26F18DEDE}" type="presParOf" srcId="{3D62EC7F-8F0D-4CB8-84CF-866B9B0F1337}" destId="{02B5F918-9659-4BCF-B3E3-5001F4A73A1C}" srcOrd="3" destOrd="0" presId="urn:microsoft.com/office/officeart/2011/layout/CircleProcess"/>
    <dgm:cxn modelId="{F6DE7CED-2FC0-47C0-9049-D62B3921D0BE}" type="presParOf" srcId="{02B5F918-9659-4BCF-B3E3-5001F4A73A1C}" destId="{E52BAF18-3413-4D79-A450-1DA4532DB299}" srcOrd="0" destOrd="0" presId="urn:microsoft.com/office/officeart/2011/layout/CircleProcess"/>
    <dgm:cxn modelId="{6393AB17-E120-45BB-BF9E-1B0C3FA3EA7A}" type="presParOf" srcId="{3D62EC7F-8F0D-4CB8-84CF-866B9B0F1337}" destId="{D2E998E6-95AE-49B3-8BFC-71350656A10C}" srcOrd="4" destOrd="0" presId="urn:microsoft.com/office/officeart/2011/layout/CircleProcess"/>
    <dgm:cxn modelId="{45E643AE-E6BB-423E-ABAE-0AA3BBAE3DA0}" type="presParOf" srcId="{D2E998E6-95AE-49B3-8BFC-71350656A10C}" destId="{3172A43F-E6B4-4098-A6F7-2185D92BCE07}" srcOrd="0" destOrd="0" presId="urn:microsoft.com/office/officeart/2011/layout/CircleProcess"/>
    <dgm:cxn modelId="{BD9AF65F-720F-49BD-930F-A28E520A93BF}" type="presParOf" srcId="{3D62EC7F-8F0D-4CB8-84CF-866B9B0F1337}" destId="{95B798EB-091A-4157-B3DC-149FE358475C}" srcOrd="5" destOrd="0" presId="urn:microsoft.com/office/officeart/2011/layout/CircleProcess"/>
    <dgm:cxn modelId="{ABCD2050-16B2-44D1-9B33-DD7418B79178}" type="presParOf" srcId="{3D62EC7F-8F0D-4CB8-84CF-866B9B0F1337}" destId="{165EC320-9F19-4771-AFFE-39D0EFB57582}" srcOrd="6" destOrd="0" presId="urn:microsoft.com/office/officeart/2011/layout/CircleProcess"/>
    <dgm:cxn modelId="{76A11B1E-E40D-4A24-851E-608F0EA7C1F8}" type="presParOf" srcId="{165EC320-9F19-4771-AFFE-39D0EFB57582}" destId="{87355DCB-BBBD-40CF-BFB8-6373EE448C6D}" srcOrd="0" destOrd="0" presId="urn:microsoft.com/office/officeart/2011/layout/CircleProcess"/>
    <dgm:cxn modelId="{4BE03FF7-BB09-496A-A229-F42A44712BDD}" type="presParOf" srcId="{3D62EC7F-8F0D-4CB8-84CF-866B9B0F1337}" destId="{3B08982F-529A-4758-B5BA-D7945DEA092A}" srcOrd="7" destOrd="0" presId="urn:microsoft.com/office/officeart/2011/layout/CircleProcess"/>
    <dgm:cxn modelId="{4E443DEC-3611-4902-ADA0-43A45B66D1FC}" type="presParOf" srcId="{3B08982F-529A-4758-B5BA-D7945DEA092A}" destId="{D5B19BCF-6366-4494-B9A7-81BEAD7C2A39}" srcOrd="0" destOrd="0" presId="urn:microsoft.com/office/officeart/2011/layout/CircleProcess"/>
    <dgm:cxn modelId="{6282733D-6A4F-4966-858C-5EE06DFEC6C5}" type="presParOf" srcId="{3D62EC7F-8F0D-4CB8-84CF-866B9B0F1337}" destId="{BD95FF7A-B4C8-46E0-94AC-8661B9E371C6}" srcOrd="8" destOrd="0" presId="urn:microsoft.com/office/officeart/2011/layout/CircleProcess"/>
    <dgm:cxn modelId="{4B04F9E5-AFC1-40E4-A94D-5191315B6D9C}" type="presParOf" srcId="{3D62EC7F-8F0D-4CB8-84CF-866B9B0F1337}" destId="{310D0D42-E818-4A58-B8D9-9C2C9950CAA6}" srcOrd="9" destOrd="0" presId="urn:microsoft.com/office/officeart/2011/layout/CircleProcess"/>
    <dgm:cxn modelId="{8949DC62-B63D-484B-8BAE-D11D452D5B3C}" type="presParOf" srcId="{310D0D42-E818-4A58-B8D9-9C2C9950CAA6}" destId="{0250FA31-5FA7-495F-87E0-1446AA6AC639}" srcOrd="0" destOrd="0" presId="urn:microsoft.com/office/officeart/2011/layout/CircleProcess"/>
    <dgm:cxn modelId="{5ED4681E-472A-4EB3-9F82-8997B031DC4F}" type="presParOf" srcId="{3D62EC7F-8F0D-4CB8-84CF-866B9B0F1337}" destId="{F3B1D33F-A48B-4F08-A695-C65CD1128D57}" srcOrd="10" destOrd="0" presId="urn:microsoft.com/office/officeart/2011/layout/CircleProcess"/>
    <dgm:cxn modelId="{FBFBDD41-61F6-4513-95B3-5E2EECBDE858}" type="presParOf" srcId="{F3B1D33F-A48B-4F08-A695-C65CD1128D57}" destId="{532F51E7-57DD-4C7B-B9DD-DD576AB6D9A2}" srcOrd="0" destOrd="0" presId="urn:microsoft.com/office/officeart/2011/layout/CircleProcess"/>
    <dgm:cxn modelId="{CBE3F540-5EA7-46FB-A8A4-F5EB9ABD2B41}" type="presParOf" srcId="{3D62EC7F-8F0D-4CB8-84CF-866B9B0F1337}" destId="{F6CAF5A4-9814-4ABA-BC73-CF0BE78BA91F}" srcOrd="11" destOrd="0" presId="urn:microsoft.com/office/officeart/2011/layout/CircleProcess"/>
    <dgm:cxn modelId="{0E9D20D4-A91C-495E-AA66-EFE45378F1CE}" type="presParOf" srcId="{3D62EC7F-8F0D-4CB8-84CF-866B9B0F1337}" destId="{27E8B5DE-A486-43D3-B51F-91D9A7FF75E8}" srcOrd="12" destOrd="0" presId="urn:microsoft.com/office/officeart/2011/layout/CircleProcess"/>
    <dgm:cxn modelId="{1BC58882-34BF-4CF1-8887-8476143CC953}" type="presParOf" srcId="{27E8B5DE-A486-43D3-B51F-91D9A7FF75E8}" destId="{25635374-3ECC-420E-9870-1193680FAF8A}" srcOrd="0" destOrd="0" presId="urn:microsoft.com/office/officeart/2011/layout/CircleProcess"/>
    <dgm:cxn modelId="{22F6E68C-BD0F-416B-8CD5-600885CBA3BC}" type="presParOf" srcId="{3D62EC7F-8F0D-4CB8-84CF-866B9B0F1337}" destId="{CF3A1A83-6AA9-45AA-AB8F-E7F9CACDC346}" srcOrd="13" destOrd="0" presId="urn:microsoft.com/office/officeart/2011/layout/CircleProcess"/>
    <dgm:cxn modelId="{4D862B41-4E4D-4DFF-AAF7-12B4F32F8CC4}" type="presParOf" srcId="{CF3A1A83-6AA9-45AA-AB8F-E7F9CACDC346}" destId="{3CDFFE8A-7233-4A50-930C-574974DE581B}" srcOrd="0" destOrd="0" presId="urn:microsoft.com/office/officeart/2011/layout/CircleProcess"/>
    <dgm:cxn modelId="{78D3CCD0-5122-4A2A-8CEC-BB8CC14A0B30}" type="presParOf" srcId="{3D62EC7F-8F0D-4CB8-84CF-866B9B0F1337}" destId="{7D9DDF03-8067-406E-80FD-FE2E420B6269}"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C500E-BD7C-4951-A380-B2811255BC6B}">
      <dsp:nvSpPr>
        <dsp:cNvPr id="0" name=""/>
        <dsp:cNvSpPr/>
      </dsp:nvSpPr>
      <dsp:spPr>
        <a:xfrm>
          <a:off x="6439248" y="2108777"/>
          <a:ext cx="1875963" cy="1876270"/>
        </a:xfrm>
        <a:prstGeom prst="ellipse">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4ABD6C-EEE0-44B9-8301-C7DB82E637E9}">
      <dsp:nvSpPr>
        <dsp:cNvPr id="0" name=""/>
        <dsp:cNvSpPr/>
      </dsp:nvSpPr>
      <dsp:spPr>
        <a:xfrm>
          <a:off x="6526447" y="2189230"/>
          <a:ext cx="1751165" cy="1751163"/>
        </a:xfrm>
        <a:prstGeom prst="ellipse">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r>
            <a:rPr lang="en-US" sz="1550" b="1" kern="1200" dirty="0"/>
            <a:t>EXS Denied/ MFIP Closure</a:t>
          </a:r>
        </a:p>
        <a:p>
          <a:pPr marL="0" lvl="0" indent="0" algn="ctr" defTabSz="800100">
            <a:lnSpc>
              <a:spcPct val="90000"/>
            </a:lnSpc>
            <a:spcBef>
              <a:spcPct val="0"/>
            </a:spcBef>
            <a:spcAft>
              <a:spcPct val="35000"/>
            </a:spcAft>
            <a:buNone/>
          </a:pPr>
          <a:r>
            <a:rPr lang="en-US" sz="1550" b="1" kern="1200" dirty="0"/>
            <a:t>Submit Status Update 651-266-3930 </a:t>
          </a:r>
        </a:p>
        <a:p>
          <a:pPr marL="0" lvl="0" indent="0" algn="ctr" defTabSz="800100">
            <a:lnSpc>
              <a:spcPct val="90000"/>
            </a:lnSpc>
            <a:spcBef>
              <a:spcPct val="0"/>
            </a:spcBef>
            <a:spcAft>
              <a:spcPct val="35000"/>
            </a:spcAft>
            <a:buNone/>
          </a:pPr>
          <a:r>
            <a:rPr lang="en-US" sz="1550" b="1" kern="1200" dirty="0"/>
            <a:t>Or Laserfiche</a:t>
          </a:r>
        </a:p>
        <a:p>
          <a:pPr marL="0" lvl="0" indent="0" algn="ctr" defTabSz="800100">
            <a:lnSpc>
              <a:spcPct val="90000"/>
            </a:lnSpc>
            <a:spcBef>
              <a:spcPct val="0"/>
            </a:spcBef>
            <a:spcAft>
              <a:spcPct val="35000"/>
            </a:spcAft>
            <a:buNone/>
          </a:pPr>
          <a:endParaRPr lang="en-US" sz="1800" b="1" kern="1200" dirty="0"/>
        </a:p>
      </dsp:txBody>
      <dsp:txXfrm>
        <a:off x="6777041" y="2439444"/>
        <a:ext cx="1250974" cy="1250737"/>
      </dsp:txXfrm>
    </dsp:sp>
    <dsp:sp modelId="{E52BAF18-3413-4D79-A450-1DA4532DB299}">
      <dsp:nvSpPr>
        <dsp:cNvPr id="0" name=""/>
        <dsp:cNvSpPr/>
      </dsp:nvSpPr>
      <dsp:spPr>
        <a:xfrm>
          <a:off x="6328874" y="195814"/>
          <a:ext cx="1875746" cy="1875746"/>
        </a:xfrm>
        <a:prstGeom prst="ellipse">
          <a:avLst/>
        </a:prstGeom>
        <a:solidFill>
          <a:schemeClr val="accent2">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72A43F-E6B4-4098-A6F7-2185D92BCE07}">
      <dsp:nvSpPr>
        <dsp:cNvPr id="0" name=""/>
        <dsp:cNvSpPr/>
      </dsp:nvSpPr>
      <dsp:spPr>
        <a:xfrm>
          <a:off x="6372671" y="264036"/>
          <a:ext cx="1751165" cy="1751163"/>
        </a:xfrm>
        <a:prstGeom prst="ellipse">
          <a:avLst/>
        </a:prstGeom>
        <a:solidFill>
          <a:schemeClr val="lt1">
            <a:alpha val="90000"/>
            <a:hueOff val="0"/>
            <a:satOff val="0"/>
            <a:lumOff val="0"/>
            <a:alphaOff val="0"/>
          </a:schemeClr>
        </a:solidFill>
        <a:ln w="25400" cap="flat" cmpd="sng" algn="ctr">
          <a:solidFill>
            <a:schemeClr val="accent2">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EXS Approved  submit Status Update 651-266-3930</a:t>
          </a:r>
        </a:p>
        <a:p>
          <a:pPr marL="0" lvl="0" indent="0" algn="ctr" defTabSz="711200">
            <a:lnSpc>
              <a:spcPct val="90000"/>
            </a:lnSpc>
            <a:spcBef>
              <a:spcPct val="0"/>
            </a:spcBef>
            <a:spcAft>
              <a:spcPct val="35000"/>
            </a:spcAft>
            <a:buNone/>
          </a:pPr>
          <a:r>
            <a:rPr lang="en-US" sz="1600" b="1" kern="1200" dirty="0"/>
            <a:t>Or Laserfiche</a:t>
          </a:r>
        </a:p>
      </dsp:txBody>
      <dsp:txXfrm>
        <a:off x="6622267" y="514250"/>
        <a:ext cx="1250974" cy="1250737"/>
      </dsp:txXfrm>
    </dsp:sp>
    <dsp:sp modelId="{87355DCB-BBBD-40CF-BFB8-6373EE448C6D}">
      <dsp:nvSpPr>
        <dsp:cNvPr id="0" name=""/>
        <dsp:cNvSpPr/>
      </dsp:nvSpPr>
      <dsp:spPr>
        <a:xfrm rot="2700000">
          <a:off x="4349708" y="1311590"/>
          <a:ext cx="1875746" cy="1875746"/>
        </a:xfrm>
        <a:prstGeom prst="teardrop">
          <a:avLst>
            <a:gd name="adj" fmla="val 100000"/>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B19BCF-6366-4494-B9A7-81BEAD7C2A39}">
      <dsp:nvSpPr>
        <dsp:cNvPr id="0" name=""/>
        <dsp:cNvSpPr/>
      </dsp:nvSpPr>
      <dsp:spPr>
        <a:xfrm>
          <a:off x="4412498" y="1374046"/>
          <a:ext cx="1751165" cy="1751163"/>
        </a:xfrm>
        <a:prstGeom prst="ellipse">
          <a:avLst/>
        </a:prstGeom>
        <a:solidFill>
          <a:schemeClr val="lt1">
            <a:alpha val="90000"/>
            <a:hueOff val="0"/>
            <a:satOff val="0"/>
            <a:lumOff val="0"/>
            <a:alphaOff val="0"/>
          </a:schemeClr>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Manager/ Supervisor  Decision</a:t>
          </a:r>
        </a:p>
      </dsp:txBody>
      <dsp:txXfrm>
        <a:off x="4662094" y="1624260"/>
        <a:ext cx="1250974" cy="1250737"/>
      </dsp:txXfrm>
    </dsp:sp>
    <dsp:sp modelId="{0250FA31-5FA7-495F-87E0-1446AA6AC639}">
      <dsp:nvSpPr>
        <dsp:cNvPr id="0" name=""/>
        <dsp:cNvSpPr/>
      </dsp:nvSpPr>
      <dsp:spPr>
        <a:xfrm rot="2700000">
          <a:off x="2410847" y="1311590"/>
          <a:ext cx="1875746" cy="1875746"/>
        </a:xfrm>
        <a:prstGeom prst="teardrop">
          <a:avLst>
            <a:gd name="adj" fmla="val 100000"/>
          </a:avLst>
        </a:prstGeom>
        <a:solidFill>
          <a:schemeClr val="accent2">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2F51E7-57DD-4C7B-B9DD-DD576AB6D9A2}">
      <dsp:nvSpPr>
        <dsp:cNvPr id="0" name=""/>
        <dsp:cNvSpPr/>
      </dsp:nvSpPr>
      <dsp:spPr>
        <a:xfrm>
          <a:off x="2473636" y="1374046"/>
          <a:ext cx="1751165" cy="1751163"/>
        </a:xfrm>
        <a:prstGeom prst="ellipse">
          <a:avLst/>
        </a:prstGeom>
        <a:solidFill>
          <a:schemeClr val="lt1">
            <a:alpha val="90000"/>
            <a:hueOff val="0"/>
            <a:satOff val="0"/>
            <a:lumOff val="0"/>
            <a:alphaOff val="0"/>
          </a:schemeClr>
        </a:solidFill>
        <a:ln w="25400" cap="flat" cmpd="sng" algn="ctr">
          <a:solidFill>
            <a:schemeClr val="accent2">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EXS Document and EXS Decision Form</a:t>
          </a:r>
        </a:p>
      </dsp:txBody>
      <dsp:txXfrm>
        <a:off x="2724231" y="1624260"/>
        <a:ext cx="1250974" cy="1250737"/>
      </dsp:txXfrm>
    </dsp:sp>
    <dsp:sp modelId="{25635374-3ECC-420E-9870-1193680FAF8A}">
      <dsp:nvSpPr>
        <dsp:cNvPr id="0" name=""/>
        <dsp:cNvSpPr/>
      </dsp:nvSpPr>
      <dsp:spPr>
        <a:xfrm rot="2700000">
          <a:off x="471985" y="1311590"/>
          <a:ext cx="1875746" cy="1875746"/>
        </a:xfrm>
        <a:prstGeom prst="teardrop">
          <a:avLst>
            <a:gd name="adj" fmla="val 100000"/>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DFFE8A-7233-4A50-930C-574974DE581B}">
      <dsp:nvSpPr>
        <dsp:cNvPr id="0" name=""/>
        <dsp:cNvSpPr/>
      </dsp:nvSpPr>
      <dsp:spPr>
        <a:xfrm>
          <a:off x="534775" y="1374046"/>
          <a:ext cx="1751165" cy="1751163"/>
        </a:xfrm>
        <a:prstGeom prst="ellipse">
          <a:avLst/>
        </a:prstGeom>
        <a:solidFill>
          <a:schemeClr val="lt1">
            <a:alpha val="90000"/>
            <a:hueOff val="0"/>
            <a:satOff val="0"/>
            <a:lumOff val="0"/>
            <a:alphaOff val="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Inform/ Assess potential EXS</a:t>
          </a:r>
        </a:p>
      </dsp:txBody>
      <dsp:txXfrm>
        <a:off x="785369" y="1624260"/>
        <a:ext cx="1250974" cy="1250737"/>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8DB9BBF-CE31-49B2-9445-F2778CD66C84}" type="datetimeFigureOut">
              <a:rPr lang="en-US" smtClean="0"/>
              <a:t>6/29/2021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BCA750C-2B68-4665-A431-08AB62AAF727}" type="slidenum">
              <a:rPr lang="en-US" smtClean="0"/>
              <a:t>‹#›</a:t>
            </a:fld>
            <a:endParaRPr lang="en-US" dirty="0"/>
          </a:p>
        </p:txBody>
      </p:sp>
    </p:spTree>
    <p:extLst>
      <p:ext uri="{BB962C8B-B14F-4D97-AF65-F5344CB8AC3E}">
        <p14:creationId xmlns:p14="http://schemas.microsoft.com/office/powerpoint/2010/main" val="489888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CA750C-2B68-4665-A431-08AB62AAF727}" type="slidenum">
              <a:rPr lang="en-US" smtClean="0"/>
              <a:t>1</a:t>
            </a:fld>
            <a:endParaRPr lang="en-US" dirty="0"/>
          </a:p>
        </p:txBody>
      </p:sp>
    </p:spTree>
    <p:extLst>
      <p:ext uri="{BB962C8B-B14F-4D97-AF65-F5344CB8AC3E}">
        <p14:creationId xmlns:p14="http://schemas.microsoft.com/office/powerpoint/2010/main" val="475987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CA750C-2B68-4665-A431-08AB62AAF727}" type="slidenum">
              <a:rPr lang="en-US" smtClean="0"/>
              <a:t>14</a:t>
            </a:fld>
            <a:endParaRPr lang="en-US" dirty="0"/>
          </a:p>
        </p:txBody>
      </p:sp>
    </p:spTree>
    <p:extLst>
      <p:ext uri="{BB962C8B-B14F-4D97-AF65-F5344CB8AC3E}">
        <p14:creationId xmlns:p14="http://schemas.microsoft.com/office/powerpoint/2010/main" val="3687677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CA750C-2B68-4665-A431-08AB62AAF727}" type="slidenum">
              <a:rPr lang="en-US" smtClean="0"/>
              <a:t>16</a:t>
            </a:fld>
            <a:endParaRPr lang="en-US" dirty="0"/>
          </a:p>
        </p:txBody>
      </p:sp>
    </p:spTree>
    <p:extLst>
      <p:ext uri="{BB962C8B-B14F-4D97-AF65-F5344CB8AC3E}">
        <p14:creationId xmlns:p14="http://schemas.microsoft.com/office/powerpoint/2010/main" val="1567643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CA750C-2B68-4665-A431-08AB62AAF727}" type="slidenum">
              <a:rPr lang="en-US" smtClean="0"/>
              <a:t>22</a:t>
            </a:fld>
            <a:endParaRPr lang="en-US" dirty="0"/>
          </a:p>
        </p:txBody>
      </p:sp>
    </p:spTree>
    <p:extLst>
      <p:ext uri="{BB962C8B-B14F-4D97-AF65-F5344CB8AC3E}">
        <p14:creationId xmlns:p14="http://schemas.microsoft.com/office/powerpoint/2010/main" val="1310226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CA750C-2B68-4665-A431-08AB62AAF727}" type="slidenum">
              <a:rPr lang="en-US" smtClean="0"/>
              <a:t>23</a:t>
            </a:fld>
            <a:endParaRPr lang="en-US" dirty="0"/>
          </a:p>
        </p:txBody>
      </p:sp>
    </p:spTree>
    <p:extLst>
      <p:ext uri="{BB962C8B-B14F-4D97-AF65-F5344CB8AC3E}">
        <p14:creationId xmlns:p14="http://schemas.microsoft.com/office/powerpoint/2010/main" val="1747056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EXS Process will be updated/provided on the Provider Page soon. (not currently linked)</a:t>
            </a:r>
          </a:p>
        </p:txBody>
      </p:sp>
      <p:sp>
        <p:nvSpPr>
          <p:cNvPr id="4" name="Slide Number Placeholder 3"/>
          <p:cNvSpPr>
            <a:spLocks noGrp="1"/>
          </p:cNvSpPr>
          <p:nvPr>
            <p:ph type="sldNum" sz="quarter" idx="5"/>
          </p:nvPr>
        </p:nvSpPr>
        <p:spPr/>
        <p:txBody>
          <a:bodyPr/>
          <a:lstStyle/>
          <a:p>
            <a:fld id="{7BCA750C-2B68-4665-A431-08AB62AAF727}" type="slidenum">
              <a:rPr lang="en-US" smtClean="0"/>
              <a:t>25</a:t>
            </a:fld>
            <a:endParaRPr lang="en-US" dirty="0"/>
          </a:p>
        </p:txBody>
      </p:sp>
    </p:spTree>
    <p:extLst>
      <p:ext uri="{BB962C8B-B14F-4D97-AF65-F5344CB8AC3E}">
        <p14:creationId xmlns:p14="http://schemas.microsoft.com/office/powerpoint/2010/main" val="1861008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CA750C-2B68-4665-A431-08AB62AAF727}" type="slidenum">
              <a:rPr lang="en-US" smtClean="0"/>
              <a:t>26</a:t>
            </a:fld>
            <a:endParaRPr lang="en-US" dirty="0"/>
          </a:p>
        </p:txBody>
      </p:sp>
    </p:spTree>
    <p:extLst>
      <p:ext uri="{BB962C8B-B14F-4D97-AF65-F5344CB8AC3E}">
        <p14:creationId xmlns:p14="http://schemas.microsoft.com/office/powerpoint/2010/main" val="2032427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CA750C-2B68-4665-A431-08AB62AAF727}" type="slidenum">
              <a:rPr lang="en-US" smtClean="0"/>
              <a:t>2</a:t>
            </a:fld>
            <a:endParaRPr lang="en-US" dirty="0"/>
          </a:p>
        </p:txBody>
      </p:sp>
    </p:spTree>
    <p:extLst>
      <p:ext uri="{BB962C8B-B14F-4D97-AF65-F5344CB8AC3E}">
        <p14:creationId xmlns:p14="http://schemas.microsoft.com/office/powerpoint/2010/main" val="717847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CA750C-2B68-4665-A431-08AB62AAF727}" type="slidenum">
              <a:rPr lang="en-US" smtClean="0"/>
              <a:t>4</a:t>
            </a:fld>
            <a:endParaRPr lang="en-US" dirty="0"/>
          </a:p>
        </p:txBody>
      </p:sp>
    </p:spTree>
    <p:extLst>
      <p:ext uri="{BB962C8B-B14F-4D97-AF65-F5344CB8AC3E}">
        <p14:creationId xmlns:p14="http://schemas.microsoft.com/office/powerpoint/2010/main" val="2197890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Extension categories and documentation requirements are the same as FSS except for four categories: </a:t>
            </a:r>
          </a:p>
          <a:p>
            <a:pPr marL="514350" indent="-514350">
              <a:buAutoNum type="arabicParenR"/>
            </a:pPr>
            <a:r>
              <a:rPr lang="en-US" dirty="0"/>
              <a:t>In the country for less then 1 year is </a:t>
            </a:r>
            <a:r>
              <a:rPr lang="en-US" u="sng" dirty="0"/>
              <a:t>not</a:t>
            </a:r>
            <a:r>
              <a:rPr lang="en-US" dirty="0"/>
              <a:t> an Extension category. </a:t>
            </a:r>
          </a:p>
          <a:p>
            <a:pPr marL="514350" indent="-514350">
              <a:buAutoNum type="arabicParenR"/>
            </a:pPr>
            <a:r>
              <a:rPr lang="en-US" dirty="0"/>
              <a:t>Appling for SSI is </a:t>
            </a:r>
            <a:r>
              <a:rPr lang="en-US" u="sng" dirty="0"/>
              <a:t>not</a:t>
            </a:r>
            <a:r>
              <a:rPr lang="en-US" dirty="0"/>
              <a:t> an Extension Category. </a:t>
            </a: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r>
              <a:rPr lang="en-US" dirty="0"/>
              <a:t>Age 60 or Older is </a:t>
            </a:r>
            <a:r>
              <a:rPr lang="en-US" u="sng" dirty="0"/>
              <a:t>not</a:t>
            </a:r>
            <a:r>
              <a:rPr lang="en-US" dirty="0"/>
              <a:t> an Extension Category. </a:t>
            </a:r>
          </a:p>
          <a:p>
            <a:pPr marL="514350" indent="-514350">
              <a:buAutoNum type="arabicParenR"/>
            </a:pPr>
            <a:r>
              <a:rPr lang="en-US" dirty="0"/>
              <a:t>Extension is awarded to employed participants working at least 30 hours/week </a:t>
            </a:r>
          </a:p>
          <a:p>
            <a:endParaRPr lang="en-US" dirty="0"/>
          </a:p>
        </p:txBody>
      </p:sp>
      <p:sp>
        <p:nvSpPr>
          <p:cNvPr id="4" name="Slide Number Placeholder 3"/>
          <p:cNvSpPr>
            <a:spLocks noGrp="1"/>
          </p:cNvSpPr>
          <p:nvPr>
            <p:ph type="sldNum" sz="quarter" idx="5"/>
          </p:nvPr>
        </p:nvSpPr>
        <p:spPr/>
        <p:txBody>
          <a:bodyPr/>
          <a:lstStyle/>
          <a:p>
            <a:fld id="{7BCA750C-2B68-4665-A431-08AB62AAF727}" type="slidenum">
              <a:rPr lang="en-US" smtClean="0"/>
              <a:t>5</a:t>
            </a:fld>
            <a:endParaRPr lang="en-US" dirty="0"/>
          </a:p>
        </p:txBody>
      </p:sp>
    </p:spTree>
    <p:extLst>
      <p:ext uri="{BB962C8B-B14F-4D97-AF65-F5344CB8AC3E}">
        <p14:creationId xmlns:p14="http://schemas.microsoft.com/office/powerpoint/2010/main" val="1541091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These documents are found on the WFS Provider Page. </a:t>
            </a:r>
          </a:p>
          <a:p>
            <a:pPr marL="171450" indent="-171450">
              <a:buFontTx/>
              <a:buChar char="-"/>
            </a:pPr>
            <a:r>
              <a:rPr lang="en-US" dirty="0"/>
              <a:t>FVW – required documentation is the same as pre-60 participants</a:t>
            </a:r>
          </a:p>
          <a:p>
            <a:pPr marL="171450" indent="-171450">
              <a:buFontTx/>
              <a:buChar char="-"/>
            </a:pPr>
            <a:r>
              <a:rPr lang="en-US" dirty="0"/>
              <a:t>Phycological evaluations </a:t>
            </a:r>
          </a:p>
          <a:p>
            <a:pPr marL="171450" indent="-171450">
              <a:buFontTx/>
              <a:buChar char="-"/>
            </a:pPr>
            <a:r>
              <a:rPr lang="en-US" dirty="0"/>
              <a:t>IEP (for SED child) </a:t>
            </a:r>
          </a:p>
          <a:p>
            <a:pPr marL="171450" indent="-171450">
              <a:buFontTx/>
              <a:buChar char="-"/>
            </a:pPr>
            <a:r>
              <a:rPr lang="en-US" b="1" u="sng" dirty="0"/>
              <a:t>Qualified Professional </a:t>
            </a:r>
          </a:p>
        </p:txBody>
      </p:sp>
      <p:sp>
        <p:nvSpPr>
          <p:cNvPr id="4" name="Slide Number Placeholder 3"/>
          <p:cNvSpPr>
            <a:spLocks noGrp="1"/>
          </p:cNvSpPr>
          <p:nvPr>
            <p:ph type="sldNum" sz="quarter" idx="5"/>
          </p:nvPr>
        </p:nvSpPr>
        <p:spPr/>
        <p:txBody>
          <a:bodyPr/>
          <a:lstStyle/>
          <a:p>
            <a:fld id="{7BCA750C-2B68-4665-A431-08AB62AAF727}" type="slidenum">
              <a:rPr lang="en-US" smtClean="0"/>
              <a:t>8</a:t>
            </a:fld>
            <a:endParaRPr lang="en-US" dirty="0"/>
          </a:p>
        </p:txBody>
      </p:sp>
    </p:spTree>
    <p:extLst>
      <p:ext uri="{BB962C8B-B14F-4D97-AF65-F5344CB8AC3E}">
        <p14:creationId xmlns:p14="http://schemas.microsoft.com/office/powerpoint/2010/main" val="4104631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P60R – Referred to ES by FAS BEFORE MFIP approval. Engagement of P60R cases is top priority. Extension eligibility must be met before MFIP can be approved. Designated Staff is to send notification via mail informing that eligibility needs to be established. WFS usually includes a MOF in the notice in case it is needed. </a:t>
            </a:r>
          </a:p>
          <a:p>
            <a:r>
              <a:rPr lang="en-US" dirty="0"/>
              <a:t>Designated Staff should also contact the participant via phone to inform of eligibility requirements/needs. </a:t>
            </a:r>
          </a:p>
        </p:txBody>
      </p:sp>
      <p:sp>
        <p:nvSpPr>
          <p:cNvPr id="4" name="Slide Number Placeholder 3"/>
          <p:cNvSpPr>
            <a:spLocks noGrp="1"/>
          </p:cNvSpPr>
          <p:nvPr>
            <p:ph type="sldNum" sz="quarter" idx="5"/>
          </p:nvPr>
        </p:nvSpPr>
        <p:spPr/>
        <p:txBody>
          <a:bodyPr/>
          <a:lstStyle/>
          <a:p>
            <a:fld id="{7BCA750C-2B68-4665-A431-08AB62AAF727}" type="slidenum">
              <a:rPr lang="en-US" smtClean="0"/>
              <a:t>10</a:t>
            </a:fld>
            <a:endParaRPr lang="en-US" dirty="0"/>
          </a:p>
        </p:txBody>
      </p:sp>
    </p:spTree>
    <p:extLst>
      <p:ext uri="{BB962C8B-B14F-4D97-AF65-F5344CB8AC3E}">
        <p14:creationId xmlns:p14="http://schemas.microsoft.com/office/powerpoint/2010/main" val="3878006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CA750C-2B68-4665-A431-08AB62AAF727}" type="slidenum">
              <a:rPr lang="en-US" smtClean="0"/>
              <a:t>11</a:t>
            </a:fld>
            <a:endParaRPr lang="en-US" dirty="0"/>
          </a:p>
        </p:txBody>
      </p:sp>
    </p:spTree>
    <p:extLst>
      <p:ext uri="{BB962C8B-B14F-4D97-AF65-F5344CB8AC3E}">
        <p14:creationId xmlns:p14="http://schemas.microsoft.com/office/powerpoint/2010/main" val="3755241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Vendor Agencies: Fax WF1 Status Update to FAS to notify of extension decision. </a:t>
            </a:r>
            <a:r>
              <a:rPr lang="en-US" b="1" dirty="0"/>
              <a:t>Do not include supporting documentation with SU. </a:t>
            </a:r>
            <a:r>
              <a:rPr lang="en-US" dirty="0"/>
              <a:t>Index supporting documentation and EXS decision form into WF1 EDS. </a:t>
            </a:r>
          </a:p>
          <a:p>
            <a:endParaRPr lang="en-US" dirty="0"/>
          </a:p>
        </p:txBody>
      </p:sp>
      <p:sp>
        <p:nvSpPr>
          <p:cNvPr id="4" name="Slide Number Placeholder 3"/>
          <p:cNvSpPr>
            <a:spLocks noGrp="1"/>
          </p:cNvSpPr>
          <p:nvPr>
            <p:ph type="sldNum" sz="quarter" idx="5"/>
          </p:nvPr>
        </p:nvSpPr>
        <p:spPr/>
        <p:txBody>
          <a:bodyPr/>
          <a:lstStyle/>
          <a:p>
            <a:fld id="{7BCA750C-2B68-4665-A431-08AB62AAF727}" type="slidenum">
              <a:rPr lang="en-US" smtClean="0"/>
              <a:t>12</a:t>
            </a:fld>
            <a:endParaRPr lang="en-US" dirty="0"/>
          </a:p>
        </p:txBody>
      </p:sp>
    </p:spTree>
    <p:extLst>
      <p:ext uri="{BB962C8B-B14F-4D97-AF65-F5344CB8AC3E}">
        <p14:creationId xmlns:p14="http://schemas.microsoft.com/office/powerpoint/2010/main" val="2260854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CA750C-2B68-4665-A431-08AB62AAF727}" type="slidenum">
              <a:rPr lang="en-US" smtClean="0"/>
              <a:t>13</a:t>
            </a:fld>
            <a:endParaRPr lang="en-US" dirty="0"/>
          </a:p>
        </p:txBody>
      </p:sp>
    </p:spTree>
    <p:extLst>
      <p:ext uri="{BB962C8B-B14F-4D97-AF65-F5344CB8AC3E}">
        <p14:creationId xmlns:p14="http://schemas.microsoft.com/office/powerpoint/2010/main" val="2805794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49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5307013" y="4497388"/>
            <a:ext cx="3836987" cy="307975"/>
          </a:xfrm>
          <a:prstGeom prst="rect">
            <a:avLst/>
          </a:prstGeom>
        </p:spPr>
        <p:txBody>
          <a:bodyPr vert="horz"/>
          <a:lstStyle>
            <a:lvl1pPr marL="0" indent="0">
              <a:buNone/>
              <a:defRPr sz="1400">
                <a:solidFill>
                  <a:schemeClr val="tx1">
                    <a:lumMod val="65000"/>
                    <a:lumOff val="35000"/>
                  </a:schemeClr>
                </a:solidFill>
                <a:latin typeface="Arial"/>
                <a:cs typeface="Arial"/>
              </a:defRPr>
            </a:lvl1pPr>
          </a:lstStyle>
          <a:p>
            <a:pPr lvl="0"/>
            <a:r>
              <a:rPr lang="en-US" dirty="0"/>
              <a:t>Date or subhead will go here in sentence case</a:t>
            </a:r>
          </a:p>
        </p:txBody>
      </p:sp>
      <p:sp>
        <p:nvSpPr>
          <p:cNvPr id="11" name="Text Placeholder 10"/>
          <p:cNvSpPr>
            <a:spLocks noGrp="1"/>
          </p:cNvSpPr>
          <p:nvPr>
            <p:ph type="body" sz="quarter" idx="13" hasCustomPrompt="1"/>
          </p:nvPr>
        </p:nvSpPr>
        <p:spPr>
          <a:xfrm>
            <a:off x="670906" y="3276690"/>
            <a:ext cx="8235471" cy="977900"/>
          </a:xfrm>
          <a:prstGeom prst="rect">
            <a:avLst/>
          </a:prstGeom>
        </p:spPr>
        <p:txBody>
          <a:bodyPr vert="horz"/>
          <a:lstStyle>
            <a:lvl1pPr marL="0" indent="0">
              <a:buNone/>
              <a:defRPr sz="3000" baseline="0">
                <a:solidFill>
                  <a:schemeClr val="bg1"/>
                </a:solidFill>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TITLE OF PRESENTATION WILL GO HERE</a:t>
            </a:r>
          </a:p>
        </p:txBody>
      </p:sp>
    </p:spTree>
    <p:extLst>
      <p:ext uri="{BB962C8B-B14F-4D97-AF65-F5344CB8AC3E}">
        <p14:creationId xmlns:p14="http://schemas.microsoft.com/office/powerpoint/2010/main" val="2370802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46996" y="6356350"/>
            <a:ext cx="597004" cy="365125"/>
          </a:xfrm>
          <a:prstGeom prst="rect">
            <a:avLst/>
          </a:prstGeom>
        </p:spPr>
        <p:txBody>
          <a:bodyPr/>
          <a:lstStyle>
            <a:lvl1pPr>
              <a:defRPr sz="1600">
                <a:solidFill>
                  <a:schemeClr val="tx1">
                    <a:lumMod val="65000"/>
                    <a:lumOff val="35000"/>
                  </a:schemeClr>
                </a:solidFill>
              </a:defRPr>
            </a:lvl1pPr>
          </a:lstStyle>
          <a:p>
            <a:fld id="{9A2A000D-0D79-E646-8BC0-B88888803783}" type="slidenum">
              <a:rPr lang="en-US" smtClean="0"/>
              <a:pPr/>
              <a:t>‹#›</a:t>
            </a:fld>
            <a:endParaRPr lang="en-US" dirty="0"/>
          </a:p>
        </p:txBody>
      </p:sp>
      <p:sp>
        <p:nvSpPr>
          <p:cNvPr id="5" name="Content Placeholder 1"/>
          <p:cNvSpPr>
            <a:spLocks noGrp="1"/>
          </p:cNvSpPr>
          <p:nvPr>
            <p:ph sz="quarter" idx="13" hasCustomPrompt="1"/>
          </p:nvPr>
        </p:nvSpPr>
        <p:spPr>
          <a:xfrm>
            <a:off x="2188671" y="1366129"/>
            <a:ext cx="6253162" cy="4610100"/>
          </a:xfrm>
          <a:prstGeom prst="rect">
            <a:avLst/>
          </a:prstGeom>
        </p:spPr>
        <p:txBody>
          <a:bodyPr/>
          <a:lstStyle>
            <a:lvl1pPr marL="0" indent="0">
              <a:buNone/>
              <a:defRPr sz="2800" baseline="0">
                <a:solidFill>
                  <a:srgbClr val="595959"/>
                </a:solidFill>
                <a:latin typeface="Arial"/>
                <a:cs typeface="Arial"/>
              </a:defRPr>
            </a:lvl1pPr>
          </a:lstStyle>
          <a:p>
            <a:r>
              <a:rPr lang="en-US" dirty="0"/>
              <a:t>Add Copy Here</a:t>
            </a:r>
          </a:p>
        </p:txBody>
      </p:sp>
      <p:sp>
        <p:nvSpPr>
          <p:cNvPr id="3" name="Text Placeholder 2"/>
          <p:cNvSpPr>
            <a:spLocks noGrp="1"/>
          </p:cNvSpPr>
          <p:nvPr>
            <p:ph type="body" sz="quarter" idx="14" hasCustomPrompt="1"/>
          </p:nvPr>
        </p:nvSpPr>
        <p:spPr>
          <a:xfrm>
            <a:off x="6167438" y="214310"/>
            <a:ext cx="2722562" cy="269875"/>
          </a:xfrm>
          <a:prstGeom prst="rect">
            <a:avLst/>
          </a:prstGeom>
        </p:spPr>
        <p:txBody>
          <a:bodyPr vert="horz"/>
          <a:lstStyle>
            <a:lvl1pPr marL="0" indent="0" algn="r">
              <a:buNone/>
              <a:defRPr sz="1200" baseline="0">
                <a:solidFill>
                  <a:schemeClr val="tx1">
                    <a:lumMod val="65000"/>
                    <a:lumOff val="35000"/>
                  </a:schemeClr>
                </a:solidFill>
                <a:latin typeface="Arial"/>
                <a:cs typeface="Arial"/>
              </a:defRPr>
            </a:lvl1pPr>
            <a:lvl2pP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US" dirty="0"/>
              <a:t>Section Heading Will Go Here</a:t>
            </a:r>
          </a:p>
        </p:txBody>
      </p:sp>
    </p:spTree>
    <p:extLst>
      <p:ext uri="{BB962C8B-B14F-4D97-AF65-F5344CB8AC3E}">
        <p14:creationId xmlns:p14="http://schemas.microsoft.com/office/powerpoint/2010/main" val="2525516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46996" y="6356350"/>
            <a:ext cx="597004" cy="365125"/>
          </a:xfrm>
          <a:prstGeom prst="rect">
            <a:avLst/>
          </a:prstGeom>
        </p:spPr>
        <p:txBody>
          <a:bodyPr/>
          <a:lstStyle>
            <a:lvl1pPr>
              <a:defRPr sz="1600">
                <a:solidFill>
                  <a:schemeClr val="tx1">
                    <a:lumMod val="65000"/>
                    <a:lumOff val="35000"/>
                  </a:schemeClr>
                </a:solidFill>
              </a:defRPr>
            </a:lvl1pPr>
          </a:lstStyle>
          <a:p>
            <a:fld id="{9A2A000D-0D79-E646-8BC0-B88888803783}" type="slidenum">
              <a:rPr lang="en-US" smtClean="0"/>
              <a:pPr/>
              <a:t>‹#›</a:t>
            </a:fld>
            <a:endParaRPr lang="en-US" dirty="0"/>
          </a:p>
        </p:txBody>
      </p:sp>
      <p:sp>
        <p:nvSpPr>
          <p:cNvPr id="9" name="Rectangle 8"/>
          <p:cNvSpPr/>
          <p:nvPr userDrawn="1"/>
        </p:nvSpPr>
        <p:spPr>
          <a:xfrm>
            <a:off x="188152" y="948634"/>
            <a:ext cx="3002595" cy="547228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sz="quarter" idx="13"/>
          </p:nvPr>
        </p:nvSpPr>
        <p:spPr>
          <a:xfrm>
            <a:off x="3670300" y="1160463"/>
            <a:ext cx="4745038" cy="5103476"/>
          </a:xfrm>
          <a:prstGeom prst="rect">
            <a:avLst/>
          </a:prstGeom>
        </p:spPr>
        <p:txBody>
          <a:bodyPr vert="horz"/>
          <a:lstStyle/>
          <a:p>
            <a:endParaRPr lang="en-US" dirty="0"/>
          </a:p>
        </p:txBody>
      </p:sp>
      <p:sp>
        <p:nvSpPr>
          <p:cNvPr id="8" name="Content Placeholder 3"/>
          <p:cNvSpPr>
            <a:spLocks noGrp="1"/>
          </p:cNvSpPr>
          <p:nvPr>
            <p:ph sz="quarter" idx="15" hasCustomPrompt="1"/>
          </p:nvPr>
        </p:nvSpPr>
        <p:spPr>
          <a:xfrm>
            <a:off x="477838" y="1335088"/>
            <a:ext cx="2401887" cy="4748212"/>
          </a:xfrm>
          <a:prstGeom prst="rect">
            <a:avLst/>
          </a:prstGeom>
        </p:spPr>
        <p:txBody>
          <a:bodyPr/>
          <a:lstStyle>
            <a:lvl1pPr marL="0" indent="0">
              <a:buNone/>
              <a:defRPr sz="2000" baseline="0">
                <a:solidFill>
                  <a:srgbClr val="595959"/>
                </a:solidFill>
                <a:latin typeface="Arial"/>
                <a:cs typeface="Arial"/>
              </a:defRPr>
            </a:lvl1pPr>
          </a:lstStyle>
          <a:p>
            <a:r>
              <a:rPr lang="en-US" dirty="0"/>
              <a:t>Add Content Here</a:t>
            </a:r>
          </a:p>
        </p:txBody>
      </p:sp>
      <p:sp>
        <p:nvSpPr>
          <p:cNvPr id="13" name="Text Placeholder 2"/>
          <p:cNvSpPr>
            <a:spLocks noGrp="1"/>
          </p:cNvSpPr>
          <p:nvPr>
            <p:ph type="body" sz="quarter" idx="14" hasCustomPrompt="1"/>
          </p:nvPr>
        </p:nvSpPr>
        <p:spPr>
          <a:xfrm>
            <a:off x="6167438" y="214310"/>
            <a:ext cx="2722562" cy="269875"/>
          </a:xfrm>
          <a:prstGeom prst="rect">
            <a:avLst/>
          </a:prstGeom>
        </p:spPr>
        <p:txBody>
          <a:bodyPr vert="horz"/>
          <a:lstStyle>
            <a:lvl1pPr marL="0" indent="0" algn="r">
              <a:buNone/>
              <a:defRPr sz="1200" baseline="0">
                <a:solidFill>
                  <a:schemeClr val="tx1">
                    <a:lumMod val="65000"/>
                    <a:lumOff val="35000"/>
                  </a:schemeClr>
                </a:solidFill>
                <a:latin typeface="Arial"/>
                <a:cs typeface="Arial"/>
              </a:defRPr>
            </a:lvl1pPr>
            <a:lvl2pP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US" dirty="0"/>
              <a:t>Section Heading Will Go Here</a:t>
            </a:r>
          </a:p>
        </p:txBody>
      </p:sp>
    </p:spTree>
    <p:extLst>
      <p:ext uri="{BB962C8B-B14F-4D97-AF65-F5344CB8AC3E}">
        <p14:creationId xmlns:p14="http://schemas.microsoft.com/office/powerpoint/2010/main" val="164787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4633" y="4800600"/>
            <a:ext cx="6264161" cy="566738"/>
          </a:xfrm>
          <a:prstGeom prst="rect">
            <a:avLst/>
          </a:prstGeom>
        </p:spPr>
        <p:txBody>
          <a:bodyPr anchor="b"/>
          <a:lstStyle>
            <a:lvl1pPr algn="l">
              <a:defRPr sz="1800" b="1">
                <a:solidFill>
                  <a:schemeClr val="tx1">
                    <a:lumMod val="65000"/>
                    <a:lumOff val="35000"/>
                  </a:schemeClr>
                </a:solidFill>
                <a:latin typeface="Arial"/>
                <a:cs typeface="Arial"/>
              </a:defRPr>
            </a:lvl1pPr>
          </a:lstStyle>
          <a:p>
            <a:r>
              <a:rPr lang="en-US" dirty="0"/>
              <a:t>Click to edit Master title style</a:t>
            </a:r>
          </a:p>
        </p:txBody>
      </p:sp>
      <p:sp>
        <p:nvSpPr>
          <p:cNvPr id="3" name="Picture Placeholder 2"/>
          <p:cNvSpPr>
            <a:spLocks noGrp="1"/>
          </p:cNvSpPr>
          <p:nvPr>
            <p:ph type="pic" idx="1"/>
          </p:nvPr>
        </p:nvSpPr>
        <p:spPr>
          <a:xfrm>
            <a:off x="1394633" y="1176435"/>
            <a:ext cx="6264161" cy="35511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94633" y="5367338"/>
            <a:ext cx="6264161" cy="804862"/>
          </a:xfrm>
          <a:prstGeom prst="rect">
            <a:avLst/>
          </a:prstGeom>
        </p:spPr>
        <p:txBody>
          <a:bodyPr/>
          <a:lstStyle>
            <a:lvl1pPr marL="0" indent="0">
              <a:buNone/>
              <a:defRPr sz="1400">
                <a:solidFill>
                  <a:schemeClr val="tx1">
                    <a:lumMod val="65000"/>
                    <a:lumOff val="35000"/>
                  </a:schemeClr>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12"/>
          </p:nvPr>
        </p:nvSpPr>
        <p:spPr>
          <a:xfrm>
            <a:off x="8546996" y="6356350"/>
            <a:ext cx="597004" cy="365125"/>
          </a:xfrm>
          <a:prstGeom prst="rect">
            <a:avLst/>
          </a:prstGeom>
        </p:spPr>
        <p:txBody>
          <a:bodyPr/>
          <a:lstStyle>
            <a:lvl1pPr>
              <a:defRPr sz="1600">
                <a:solidFill>
                  <a:schemeClr val="tx1">
                    <a:lumMod val="65000"/>
                    <a:lumOff val="35000"/>
                  </a:schemeClr>
                </a:solidFill>
              </a:defRPr>
            </a:lvl1pPr>
          </a:lstStyle>
          <a:p>
            <a:fld id="{9A2A000D-0D79-E646-8BC0-B88888803783}" type="slidenum">
              <a:rPr lang="en-US" smtClean="0"/>
              <a:pPr/>
              <a:t>‹#›</a:t>
            </a:fld>
            <a:endParaRPr lang="en-US" dirty="0"/>
          </a:p>
        </p:txBody>
      </p:sp>
      <p:sp>
        <p:nvSpPr>
          <p:cNvPr id="11" name="Text Placeholder 2"/>
          <p:cNvSpPr>
            <a:spLocks noGrp="1"/>
          </p:cNvSpPr>
          <p:nvPr>
            <p:ph type="body" sz="quarter" idx="14" hasCustomPrompt="1"/>
          </p:nvPr>
        </p:nvSpPr>
        <p:spPr>
          <a:xfrm>
            <a:off x="6167438" y="214310"/>
            <a:ext cx="2722562" cy="269875"/>
          </a:xfrm>
          <a:prstGeom prst="rect">
            <a:avLst/>
          </a:prstGeom>
        </p:spPr>
        <p:txBody>
          <a:bodyPr vert="horz"/>
          <a:lstStyle>
            <a:lvl1pPr marL="0" indent="0" algn="r">
              <a:buNone/>
              <a:defRPr sz="1200" baseline="0">
                <a:solidFill>
                  <a:schemeClr val="tx1">
                    <a:lumMod val="65000"/>
                    <a:lumOff val="35000"/>
                  </a:schemeClr>
                </a:solidFill>
                <a:latin typeface="Arial"/>
                <a:cs typeface="Arial"/>
              </a:defRPr>
            </a:lvl1pPr>
            <a:lvl2pP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US" dirty="0"/>
              <a:t>Section Heading Will Go Here</a:t>
            </a:r>
          </a:p>
        </p:txBody>
      </p:sp>
    </p:spTree>
    <p:extLst>
      <p:ext uri="{BB962C8B-B14F-4D97-AF65-F5344CB8AC3E}">
        <p14:creationId xmlns:p14="http://schemas.microsoft.com/office/powerpoint/2010/main" val="20191632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92195"/>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60" r:id="rId4"/>
    <p:sldLayoutId id="2147483657"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https://www.dhs.state.mn.us/main/idcplg?IdcService=GET_DYNAMIC_CONVERSION&amp;RevisionSelectionMethod=LatestReleased&amp;dDocName=TOC_ESM_0018" TargetMode="External"/><Relationship Id="rId3" Type="http://schemas.openxmlformats.org/officeDocument/2006/relationships/hyperlink" Target="file:///C:\Users\hua.moua\Downloads\FSS%20categories%20and%20plan%20types%20313494%20(3).pdf" TargetMode="External"/><Relationship Id="rId7" Type="http://schemas.openxmlformats.org/officeDocument/2006/relationships/hyperlink" Target="https://www.ramseycounty.us/sites/default/files/Work%20with%20Ramsey/Workforce%20One%20User%20Guides%208.22.19.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ramseycounty.us/sites/default/files/Work%20with%20Ramsey/FAS%20Coding%20Tips%20for%20Employment%20Services%20revised%206.6.16.pdf" TargetMode="External"/><Relationship Id="rId5" Type="http://schemas.openxmlformats.org/officeDocument/2006/relationships/hyperlink" Target="https://www.dhs.state.mn.us/main/idcplg?IdcService=GET_DYNAMIC_CONVERSION&amp;RevisionSelectionMethod=LatestReleased&amp;dDocName=DHS-295684" TargetMode="External"/><Relationship Id="rId10" Type="http://schemas.openxmlformats.org/officeDocument/2006/relationships/hyperlink" Target="https://www.ramseycounty.us/sites/default/files/Work%20with%20Ramsey/WF1%20Valid%20Codes%20for%20Actvity%20SubType%20%204-24-20.xlsx" TargetMode="External"/><Relationship Id="rId4" Type="http://schemas.openxmlformats.org/officeDocument/2006/relationships/hyperlink" Target="https://r.search.yahoo.com/_ylt=A0geJGsQpdRg_qAASClXNyoA;_ylu=Y29sbwNiZjEEcG9zAzMEdnRpZAMEc2VjA3Ny/RV=2/RE=1624577424/RO=10/RU=https%3a%2f%2fwww.dhs.state.mn.us%2fmain%2fidcplg%3fIdcService%3dGET_FILE%26RevisionSelectionMethod%3dLatestReleased%26allowInterrupt%3d1%26dDocName%3dDHS-328255/RK=2/RS=JH0Deu9_IEgJoLEBcIQWucnw2nU-" TargetMode="External"/><Relationship Id="rId9" Type="http://schemas.openxmlformats.org/officeDocument/2006/relationships/hyperlink" Target="https://www.ramseycounty.us/your-government/departments/economic-growth-and-community-investment/workforce-solutions/external-provider-resource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edocs.dhs.state.mn.us/lfserver/Public/DHS-2146-ENG" TargetMode="External"/><Relationship Id="rId3" Type="http://schemas.openxmlformats.org/officeDocument/2006/relationships/hyperlink" Target="https://www.ramseycounty.us/sites/default/files/Work%20with%20Ramsey/Request%20for%20Medical%20Information.pdf" TargetMode="External"/><Relationship Id="rId7" Type="http://schemas.openxmlformats.org/officeDocument/2006/relationships/hyperlink" Target="https://www.ramseycounty.us/sites/default/files/Work%20with%20Ramsey/Request%20for%20Medical%20Opinion%20Severe%20Emotional%20Disturbance.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ramseycounty.us/sites/default/files/Work%20with%20Ramsey/Request%20for%20Medical%20Opinion%20Family%20Member%20Needing%20Care.pdf" TargetMode="External"/><Relationship Id="rId5" Type="http://schemas.openxmlformats.org/officeDocument/2006/relationships/hyperlink" Target="https://www.ramseycounty.us/sites/default/files/Work%20with%20Ramsey/Request%20for%20Medical%20Opinion%20Serious%20and%20Persistent%20Mental%20Illness.pdf" TargetMode="External"/><Relationship Id="rId4" Type="http://schemas.openxmlformats.org/officeDocument/2006/relationships/hyperlink" Target="https://www.ramseycounty.us/sites/default/files/Work%20with%20Ramsey/Request%20for%20Medical%20Opinion%20Participant.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June 2021</a:t>
            </a:r>
          </a:p>
        </p:txBody>
      </p:sp>
      <p:sp>
        <p:nvSpPr>
          <p:cNvPr id="3" name="Text Placeholder 2"/>
          <p:cNvSpPr>
            <a:spLocks noGrp="1"/>
          </p:cNvSpPr>
          <p:nvPr>
            <p:ph type="body" sz="quarter" idx="13"/>
          </p:nvPr>
        </p:nvSpPr>
        <p:spPr>
          <a:xfrm>
            <a:off x="426720" y="3276690"/>
            <a:ext cx="8479657" cy="977900"/>
          </a:xfrm>
        </p:spPr>
        <p:txBody>
          <a:bodyPr/>
          <a:lstStyle/>
          <a:p>
            <a:r>
              <a:rPr lang="en-US" sz="3600" b="1" dirty="0"/>
              <a:t>MFIP Extension Services Training</a:t>
            </a:r>
          </a:p>
          <a:p>
            <a:r>
              <a:rPr lang="en-US" sz="2400" b="1" dirty="0"/>
              <a:t>Managers and Supervisors</a:t>
            </a:r>
          </a:p>
        </p:txBody>
      </p:sp>
    </p:spTree>
    <p:extLst>
      <p:ext uri="{BB962C8B-B14F-4D97-AF65-F5344CB8AC3E}">
        <p14:creationId xmlns:p14="http://schemas.microsoft.com/office/powerpoint/2010/main" val="1812869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F841E1-19F7-45C6-A036-69271DF2CB91}"/>
              </a:ext>
            </a:extLst>
          </p:cNvPr>
          <p:cNvSpPr>
            <a:spLocks noGrp="1"/>
          </p:cNvSpPr>
          <p:nvPr>
            <p:ph sz="quarter" idx="13"/>
          </p:nvPr>
        </p:nvSpPr>
        <p:spPr>
          <a:xfrm>
            <a:off x="233082" y="1613647"/>
            <a:ext cx="8740589" cy="4807250"/>
          </a:xfrm>
        </p:spPr>
        <p:txBody>
          <a:bodyPr/>
          <a:lstStyle/>
          <a:p>
            <a:r>
              <a:rPr lang="en-US" sz="2400" dirty="0"/>
              <a:t>There are three different types of extension requests. </a:t>
            </a:r>
          </a:p>
          <a:p>
            <a:endParaRPr lang="en-US" sz="1050" b="1" dirty="0"/>
          </a:p>
          <a:p>
            <a:r>
              <a:rPr lang="en-US" sz="2400" b="1" dirty="0"/>
              <a:t>Initial Extension </a:t>
            </a:r>
          </a:p>
          <a:p>
            <a:r>
              <a:rPr lang="en-US" sz="2400" dirty="0"/>
              <a:t>Application for participants who wish to transition from pre to post 60 MFIP</a:t>
            </a:r>
          </a:p>
          <a:p>
            <a:endParaRPr lang="en-US" sz="1050" b="1" dirty="0"/>
          </a:p>
          <a:p>
            <a:r>
              <a:rPr lang="en-US" sz="2400" b="1" dirty="0"/>
              <a:t>Redetermination</a:t>
            </a:r>
          </a:p>
          <a:p>
            <a:r>
              <a:rPr lang="en-US" sz="2400" dirty="0"/>
              <a:t>Extended participants applying for extension renewals  </a:t>
            </a:r>
          </a:p>
          <a:p>
            <a:endParaRPr lang="en-US" sz="1050" b="1" dirty="0"/>
          </a:p>
          <a:p>
            <a:r>
              <a:rPr lang="en-US" sz="2400" b="1" dirty="0"/>
              <a:t>Post 60 Reapplication (P60R)</a:t>
            </a:r>
          </a:p>
          <a:p>
            <a:r>
              <a:rPr lang="en-US" sz="2400" dirty="0"/>
              <a:t>Occurs when an exited participant applies for MFIP after exhausting 60 MFIP months. ES must confirm EXS eligibility within 30 days for </a:t>
            </a:r>
            <a:r>
              <a:rPr lang="en-US" sz="2400"/>
              <a:t>FAS to award </a:t>
            </a:r>
            <a:r>
              <a:rPr lang="en-US" sz="2400" dirty="0"/>
              <a:t>MFIP benefits. </a:t>
            </a:r>
          </a:p>
          <a:p>
            <a:endParaRPr lang="en-US" dirty="0"/>
          </a:p>
        </p:txBody>
      </p:sp>
      <p:sp>
        <p:nvSpPr>
          <p:cNvPr id="5" name="Rectangle 4">
            <a:extLst>
              <a:ext uri="{FF2B5EF4-FFF2-40B4-BE49-F238E27FC236}">
                <a16:creationId xmlns:a16="http://schemas.microsoft.com/office/drawing/2014/main" id="{8E254860-0553-4A98-9EE2-E76D501CDF05}"/>
              </a:ext>
            </a:extLst>
          </p:cNvPr>
          <p:cNvSpPr/>
          <p:nvPr/>
        </p:nvSpPr>
        <p:spPr>
          <a:xfrm>
            <a:off x="851770" y="851770"/>
            <a:ext cx="7365303" cy="55364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EXS Requests</a:t>
            </a:r>
          </a:p>
        </p:txBody>
      </p:sp>
    </p:spTree>
    <p:extLst>
      <p:ext uri="{BB962C8B-B14F-4D97-AF65-F5344CB8AC3E}">
        <p14:creationId xmlns:p14="http://schemas.microsoft.com/office/powerpoint/2010/main" val="4183379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378F5C-241E-4D22-9ECE-7E61037029B3}"/>
              </a:ext>
            </a:extLst>
          </p:cNvPr>
          <p:cNvSpPr>
            <a:spLocks noGrp="1"/>
          </p:cNvSpPr>
          <p:nvPr>
            <p:ph type="body" sz="half" idx="2"/>
          </p:nvPr>
        </p:nvSpPr>
        <p:spPr>
          <a:xfrm>
            <a:off x="388307" y="1097280"/>
            <a:ext cx="8379912" cy="5546409"/>
          </a:xfrm>
        </p:spPr>
        <p:txBody>
          <a:bodyPr/>
          <a:lstStyle/>
          <a:p>
            <a:pPr marL="457200" indent="-45720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457200" indent="-457200">
              <a:buFont typeface="+mj-lt"/>
              <a:buAutoNum type="arabicPeriod"/>
            </a:pPr>
            <a:r>
              <a:rPr lang="en-US" sz="2500" dirty="0">
                <a:latin typeface="Arial" panose="020B0604020202020204" pitchFamily="34" charset="0"/>
                <a:cs typeface="Arial" panose="020B0604020202020204" pitchFamily="34" charset="0"/>
              </a:rPr>
              <a:t>ES is responsible for informing participants about EXS and assisting participants in gathering required eligibility documentation needed to apply.   </a:t>
            </a:r>
          </a:p>
          <a:p>
            <a:pPr marL="457200" indent="-457200">
              <a:buFont typeface="+mj-lt"/>
              <a:buAutoNum type="arabicPeriod"/>
            </a:pPr>
            <a:endParaRPr lang="en-US" sz="1100" dirty="0">
              <a:latin typeface="Arial" panose="020B0604020202020204" pitchFamily="34" charset="0"/>
              <a:cs typeface="Arial" panose="020B0604020202020204" pitchFamily="34" charset="0"/>
            </a:endParaRPr>
          </a:p>
          <a:p>
            <a:pPr marL="457200" indent="-457200">
              <a:buFont typeface="+mj-lt"/>
              <a:buAutoNum type="arabicPeriod"/>
            </a:pPr>
            <a:r>
              <a:rPr lang="en-US" sz="2500" dirty="0">
                <a:latin typeface="Arial" panose="020B0604020202020204" pitchFamily="34" charset="0"/>
                <a:cs typeface="Arial" panose="020B0604020202020204" pitchFamily="34" charset="0"/>
              </a:rPr>
              <a:t>Provide documentation that will be used to determine EXS eligibility to participant (MOF, EVF, etc.).  Allow 30 days for participant to receive and return documentation and another 30 days for ES/FAS processing.</a:t>
            </a:r>
          </a:p>
          <a:p>
            <a:pPr marL="457200" indent="-457200">
              <a:buFont typeface="+mj-lt"/>
              <a:buAutoNum type="arabicPeriod"/>
            </a:pPr>
            <a:endParaRPr lang="en-US" sz="1100" dirty="0">
              <a:latin typeface="Arial" panose="020B0604020202020204" pitchFamily="34" charset="0"/>
              <a:cs typeface="Arial" panose="020B0604020202020204" pitchFamily="34" charset="0"/>
            </a:endParaRPr>
          </a:p>
          <a:p>
            <a:pPr marL="457200" indent="-457200">
              <a:buFont typeface="+mj-lt"/>
              <a:buAutoNum type="arabicPeriod"/>
            </a:pPr>
            <a:r>
              <a:rPr lang="en-US" sz="2500" dirty="0">
                <a:latin typeface="Arial" panose="020B0604020202020204" pitchFamily="34" charset="0"/>
                <a:cs typeface="Arial" panose="020B0604020202020204" pitchFamily="34" charset="0"/>
              </a:rPr>
              <a:t>Complete EXS Decision Form and attach completed supporting documentation, submit to Manager/Supervisor for review and approval. </a:t>
            </a:r>
            <a:endParaRPr lang="en-US" sz="2500" dirty="0"/>
          </a:p>
        </p:txBody>
      </p:sp>
      <p:sp>
        <p:nvSpPr>
          <p:cNvPr id="3" name="Rectangle 2">
            <a:extLst>
              <a:ext uri="{FF2B5EF4-FFF2-40B4-BE49-F238E27FC236}">
                <a16:creationId xmlns:a16="http://schemas.microsoft.com/office/drawing/2014/main" id="{367EFCF0-ED96-48F8-A432-C8CF6BF7AB6C}"/>
              </a:ext>
            </a:extLst>
          </p:cNvPr>
          <p:cNvSpPr/>
          <p:nvPr/>
        </p:nvSpPr>
        <p:spPr>
          <a:xfrm>
            <a:off x="851770" y="851770"/>
            <a:ext cx="7365303" cy="55364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EXS Process</a:t>
            </a:r>
          </a:p>
        </p:txBody>
      </p:sp>
    </p:spTree>
    <p:extLst>
      <p:ext uri="{BB962C8B-B14F-4D97-AF65-F5344CB8AC3E}">
        <p14:creationId xmlns:p14="http://schemas.microsoft.com/office/powerpoint/2010/main" val="22698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378F5C-241E-4D22-9ECE-7E61037029B3}"/>
              </a:ext>
            </a:extLst>
          </p:cNvPr>
          <p:cNvSpPr>
            <a:spLocks noGrp="1"/>
          </p:cNvSpPr>
          <p:nvPr>
            <p:ph type="body" sz="half" idx="2"/>
          </p:nvPr>
        </p:nvSpPr>
        <p:spPr>
          <a:xfrm>
            <a:off x="388307" y="1503123"/>
            <a:ext cx="8379912" cy="4996289"/>
          </a:xfrm>
        </p:spPr>
        <p:txBody>
          <a:bodyPr/>
          <a:lstStyle/>
          <a:p>
            <a:pPr marL="514350" indent="-514350">
              <a:buFont typeface="+mj-lt"/>
              <a:buAutoNum type="arabicPeriod" startAt="4"/>
            </a:pPr>
            <a:r>
              <a:rPr lang="en-US" sz="2600" dirty="0">
                <a:solidFill>
                  <a:schemeClr val="tx1">
                    <a:lumMod val="75000"/>
                    <a:lumOff val="25000"/>
                  </a:schemeClr>
                </a:solidFill>
                <a:latin typeface="Arial" panose="020B0604020202020204" pitchFamily="34" charset="0"/>
                <a:cs typeface="Arial" panose="020B0604020202020204" pitchFamily="34" charset="0"/>
              </a:rPr>
              <a:t>Submit Status Update form to FAS to communicate approved or denied EXS request. If approved, include EXS category, start and end date. See FAS Coding Tips.</a:t>
            </a:r>
          </a:p>
          <a:p>
            <a:pPr lvl="1"/>
            <a:r>
              <a:rPr lang="en-US" sz="2400" dirty="0">
                <a:solidFill>
                  <a:schemeClr val="tx1">
                    <a:lumMod val="75000"/>
                    <a:lumOff val="25000"/>
                  </a:schemeClr>
                </a:solidFill>
                <a:latin typeface="Arial" panose="020B0604020202020204" pitchFamily="34" charset="0"/>
                <a:cs typeface="Arial" panose="020B0604020202020204" pitchFamily="34" charset="0"/>
              </a:rPr>
              <a:t>	Note: Include all categories that qualify a participant 	for 	EXS. MAXIS follows a hierarchy to determine 	which EXS code will be used</a:t>
            </a:r>
          </a:p>
          <a:p>
            <a:pPr lvl="1"/>
            <a:endParaRPr lang="en-US" sz="1000" dirty="0">
              <a:solidFill>
                <a:schemeClr val="tx1">
                  <a:lumMod val="75000"/>
                  <a:lumOff val="25000"/>
                </a:schemeClr>
              </a:solidFill>
              <a:latin typeface="Arial" panose="020B0604020202020204" pitchFamily="34" charset="0"/>
              <a:cs typeface="Arial" panose="020B0604020202020204" pitchFamily="34" charset="0"/>
            </a:endParaRPr>
          </a:p>
          <a:p>
            <a:pPr lvl="2"/>
            <a:r>
              <a:rPr lang="en-US" sz="2400" b="1" dirty="0">
                <a:solidFill>
                  <a:schemeClr val="tx1">
                    <a:lumMod val="75000"/>
                    <a:lumOff val="25000"/>
                  </a:schemeClr>
                </a:solidFill>
                <a:latin typeface="Arial" panose="020B0604020202020204" pitchFamily="34" charset="0"/>
                <a:cs typeface="Arial" panose="020B0604020202020204" pitchFamily="34" charset="0"/>
              </a:rPr>
              <a:t>Preferred: 	FAX :  </a:t>
            </a:r>
            <a:r>
              <a:rPr lang="en-US" sz="2400" dirty="0">
                <a:solidFill>
                  <a:schemeClr val="tx1">
                    <a:lumMod val="75000"/>
                    <a:lumOff val="25000"/>
                  </a:schemeClr>
                </a:solidFill>
                <a:latin typeface="Arial" panose="020B0604020202020204" pitchFamily="34" charset="0"/>
                <a:cs typeface="Arial" panose="020B0604020202020204" pitchFamily="34" charset="0"/>
              </a:rPr>
              <a:t>651-266-3930</a:t>
            </a:r>
          </a:p>
          <a:p>
            <a:pPr lvl="1"/>
            <a:r>
              <a:rPr lang="en-US" sz="2400" dirty="0">
                <a:solidFill>
                  <a:schemeClr val="tx1">
                    <a:lumMod val="75000"/>
                    <a:lumOff val="25000"/>
                  </a:schemeClr>
                </a:solidFill>
                <a:latin typeface="Arial" panose="020B0604020202020204" pitchFamily="34" charset="0"/>
                <a:cs typeface="Arial" panose="020B0604020202020204" pitchFamily="34" charset="0"/>
              </a:rPr>
              <a:t>	Option 2: fas.forms@co.ramsey.mn.us </a:t>
            </a:r>
          </a:p>
          <a:p>
            <a:pPr lvl="1"/>
            <a:endParaRPr lang="en-US" sz="1100" dirty="0">
              <a:solidFill>
                <a:schemeClr val="tx1">
                  <a:lumMod val="75000"/>
                  <a:lumOff val="25000"/>
                </a:schemeClr>
              </a:solidFill>
              <a:latin typeface="Arial" panose="020B0604020202020204" pitchFamily="34" charset="0"/>
              <a:cs typeface="Arial" panose="020B0604020202020204" pitchFamily="34" charset="0"/>
            </a:endParaRPr>
          </a:p>
          <a:p>
            <a:r>
              <a:rPr lang="en-US" sz="2800" dirty="0">
                <a:solidFill>
                  <a:schemeClr val="tx1">
                    <a:lumMod val="75000"/>
                    <a:lumOff val="25000"/>
                  </a:schemeClr>
                </a:solidFill>
                <a:latin typeface="Arial" panose="020B0604020202020204" pitchFamily="34" charset="0"/>
                <a:cs typeface="Arial" panose="020B0604020202020204" pitchFamily="34" charset="0"/>
              </a:rPr>
              <a:t>	</a:t>
            </a:r>
            <a:r>
              <a:rPr lang="en-US" sz="2600" dirty="0">
                <a:solidFill>
                  <a:schemeClr val="tx1">
                    <a:lumMod val="75000"/>
                    <a:lumOff val="25000"/>
                  </a:schemeClr>
                </a:solidFill>
                <a:latin typeface="Arial" panose="020B0604020202020204" pitchFamily="34" charset="0"/>
                <a:cs typeface="Arial" panose="020B0604020202020204" pitchFamily="34" charset="0"/>
              </a:rPr>
              <a:t>WFS Only: Index Extension Decision form into 	Laserfiche. No Status Update required.</a:t>
            </a:r>
          </a:p>
          <a:p>
            <a:endParaRPr lang="en-US" sz="2800" dirty="0"/>
          </a:p>
        </p:txBody>
      </p:sp>
      <p:sp>
        <p:nvSpPr>
          <p:cNvPr id="6" name="Title 5">
            <a:extLst>
              <a:ext uri="{FF2B5EF4-FFF2-40B4-BE49-F238E27FC236}">
                <a16:creationId xmlns:a16="http://schemas.microsoft.com/office/drawing/2014/main" id="{8733F02B-3526-4092-ADC2-E4A5A176B5E1}"/>
              </a:ext>
            </a:extLst>
          </p:cNvPr>
          <p:cNvSpPr>
            <a:spLocks noGrp="1"/>
          </p:cNvSpPr>
          <p:nvPr>
            <p:ph type="title"/>
          </p:nvPr>
        </p:nvSpPr>
        <p:spPr>
          <a:xfrm>
            <a:off x="1275556" y="838200"/>
            <a:ext cx="6592887" cy="566738"/>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bg1"/>
                </a:solidFill>
                <a:latin typeface="Arial" panose="020B0604020202020204" pitchFamily="34" charset="0"/>
                <a:cs typeface="Arial" panose="020B0604020202020204" pitchFamily="34" charset="0"/>
              </a:rPr>
              <a:t>EXS Process</a:t>
            </a:r>
          </a:p>
        </p:txBody>
      </p:sp>
    </p:spTree>
    <p:extLst>
      <p:ext uri="{BB962C8B-B14F-4D97-AF65-F5344CB8AC3E}">
        <p14:creationId xmlns:p14="http://schemas.microsoft.com/office/powerpoint/2010/main" val="175002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64A84-13CA-45BF-85FB-79A7FBF0F49B}"/>
              </a:ext>
            </a:extLst>
          </p:cNvPr>
          <p:cNvSpPr>
            <a:spLocks noGrp="1"/>
          </p:cNvSpPr>
          <p:nvPr>
            <p:ph type="title"/>
          </p:nvPr>
        </p:nvSpPr>
        <p:spPr>
          <a:xfrm>
            <a:off x="701458" y="792272"/>
            <a:ext cx="6827261" cy="566738"/>
          </a:xfrm>
        </p:spPr>
        <p:txBody>
          <a:bodyPr/>
          <a:lstStyle/>
          <a:p>
            <a:pPr algn="ctr"/>
            <a:r>
              <a:rPr lang="en-US" sz="3600" dirty="0"/>
              <a:t>FSS Process</a:t>
            </a:r>
          </a:p>
        </p:txBody>
      </p:sp>
      <p:sp>
        <p:nvSpPr>
          <p:cNvPr id="4" name="Text Placeholder 3">
            <a:extLst>
              <a:ext uri="{FF2B5EF4-FFF2-40B4-BE49-F238E27FC236}">
                <a16:creationId xmlns:a16="http://schemas.microsoft.com/office/drawing/2014/main" id="{84C5200A-2EED-4D74-8F93-FB80312D32E7}"/>
              </a:ext>
            </a:extLst>
          </p:cNvPr>
          <p:cNvSpPr>
            <a:spLocks noGrp="1"/>
          </p:cNvSpPr>
          <p:nvPr>
            <p:ph type="body" sz="half" idx="2"/>
          </p:nvPr>
        </p:nvSpPr>
        <p:spPr>
          <a:xfrm>
            <a:off x="285750" y="1173480"/>
            <a:ext cx="8709660" cy="5289949"/>
          </a:xfrm>
        </p:spPr>
        <p:txBody>
          <a:bodyPr/>
          <a:lstStyle/>
          <a:p>
            <a:endParaRPr lang="en-US" dirty="0"/>
          </a:p>
          <a:p>
            <a:pPr marL="457200" indent="-457200">
              <a:buAutoNum type="arabicPeriod" startAt="5"/>
            </a:pPr>
            <a:r>
              <a:rPr lang="en-US" sz="2400" dirty="0">
                <a:solidFill>
                  <a:schemeClr val="tx1">
                    <a:lumMod val="75000"/>
                    <a:lumOff val="25000"/>
                  </a:schemeClr>
                </a:solidFill>
                <a:latin typeface="Arial" panose="020B0604020202020204" pitchFamily="34" charset="0"/>
                <a:cs typeface="Arial" panose="020B0604020202020204" pitchFamily="34" charset="0"/>
              </a:rPr>
              <a:t>Store all documentations in WF1 EDS or Laserfiche. </a:t>
            </a:r>
          </a:p>
          <a:p>
            <a:pPr marL="457200" indent="-457200">
              <a:buAutoNum type="arabicPeriod" startAt="5"/>
            </a:pPr>
            <a:endParaRPr lang="en-US" sz="2400" dirty="0"/>
          </a:p>
          <a:p>
            <a:pPr marL="457200" indent="-457200">
              <a:buFont typeface="Arial"/>
              <a:buAutoNum type="arabicPeriod" startAt="5"/>
            </a:pPr>
            <a:r>
              <a:rPr lang="en-US" sz="2400" dirty="0">
                <a:solidFill>
                  <a:schemeClr val="tx1">
                    <a:lumMod val="75000"/>
                    <a:lumOff val="25000"/>
                  </a:schemeClr>
                </a:solidFill>
                <a:latin typeface="Arial" panose="020B0604020202020204" pitchFamily="34" charset="0"/>
                <a:cs typeface="Arial" panose="020B0604020202020204" pitchFamily="34" charset="0"/>
              </a:rPr>
              <a:t>If EXS Denied, hold for pending MFIP closure and close EXS Local Flag activity. Case note EXS decision. If EXS approved, continue to step 7.</a:t>
            </a:r>
          </a:p>
          <a:p>
            <a:pPr marL="457200" indent="-457200">
              <a:buFont typeface="Arial"/>
              <a:buAutoNum type="arabicPeriod" startAt="5"/>
            </a:pPr>
            <a:endParaRPr lang="en-US" sz="2400" dirty="0">
              <a:solidFill>
                <a:schemeClr val="tx1">
                  <a:lumMod val="75000"/>
                  <a:lumOff val="25000"/>
                </a:schemeClr>
              </a:solidFill>
              <a:latin typeface="Arial" panose="020B0604020202020204" pitchFamily="34" charset="0"/>
              <a:cs typeface="Arial" panose="020B0604020202020204" pitchFamily="34" charset="0"/>
            </a:endParaRPr>
          </a:p>
          <a:p>
            <a:pPr marL="457200" indent="-457200">
              <a:buFont typeface="Arial"/>
              <a:buAutoNum type="arabicPeriod" startAt="5"/>
            </a:pPr>
            <a:r>
              <a:rPr lang="en-US" sz="2400" dirty="0"/>
              <a:t>Update WF1 Local Flag using MIS approved subtype. Include start and end date. Case note EXS decision. </a:t>
            </a:r>
            <a:endParaRPr lang="en-US" sz="2400" dirty="0">
              <a:solidFill>
                <a:schemeClr val="tx1">
                  <a:lumMod val="75000"/>
                  <a:lumOff val="25000"/>
                </a:schemeClr>
              </a:solidFill>
              <a:latin typeface="Arial" panose="020B0604020202020204" pitchFamily="34" charset="0"/>
              <a:cs typeface="Arial" panose="020B0604020202020204" pitchFamily="34" charset="0"/>
            </a:endParaRPr>
          </a:p>
          <a:p>
            <a:pPr marL="457200" indent="-457200">
              <a:buFont typeface="Arial"/>
              <a:buAutoNum type="arabicPeriod" startAt="5"/>
            </a:pPr>
            <a:endParaRPr lang="en-US" sz="2400" dirty="0"/>
          </a:p>
          <a:p>
            <a:pPr marL="457200" indent="-457200">
              <a:buAutoNum type="arabicPeriod" startAt="5"/>
            </a:pPr>
            <a:r>
              <a:rPr lang="en-US" sz="2400" dirty="0"/>
              <a:t>Identify services, supports, education, training, and accommodations needed and enable meeting personal and family obligations.</a:t>
            </a:r>
          </a:p>
          <a:p>
            <a:endParaRPr lang="en-US" sz="2400" dirty="0"/>
          </a:p>
          <a:p>
            <a:endParaRPr lang="en-US" dirty="0"/>
          </a:p>
        </p:txBody>
      </p:sp>
      <p:sp>
        <p:nvSpPr>
          <p:cNvPr id="6" name="Rectangle 5">
            <a:extLst>
              <a:ext uri="{FF2B5EF4-FFF2-40B4-BE49-F238E27FC236}">
                <a16:creationId xmlns:a16="http://schemas.microsoft.com/office/drawing/2014/main" id="{B1CE4124-3409-479B-B8CC-564D9CED826E}"/>
              </a:ext>
            </a:extLst>
          </p:cNvPr>
          <p:cNvSpPr/>
          <p:nvPr/>
        </p:nvSpPr>
        <p:spPr>
          <a:xfrm>
            <a:off x="851770" y="851770"/>
            <a:ext cx="7365303" cy="55364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EXS Process</a:t>
            </a:r>
          </a:p>
        </p:txBody>
      </p:sp>
    </p:spTree>
    <p:extLst>
      <p:ext uri="{BB962C8B-B14F-4D97-AF65-F5344CB8AC3E}">
        <p14:creationId xmlns:p14="http://schemas.microsoft.com/office/powerpoint/2010/main" val="956954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83EA610-53B8-41B7-B085-F74BB1BFFA6F}"/>
              </a:ext>
            </a:extLst>
          </p:cNvPr>
          <p:cNvSpPr>
            <a:spLocks noGrp="1"/>
          </p:cNvSpPr>
          <p:nvPr>
            <p:ph type="body" sz="half" idx="2"/>
          </p:nvPr>
        </p:nvSpPr>
        <p:spPr>
          <a:xfrm>
            <a:off x="288099" y="1695450"/>
            <a:ext cx="8505172" cy="4818084"/>
          </a:xfrm>
        </p:spPr>
        <p:txBody>
          <a:bodyPr/>
          <a:lstStyle/>
          <a:p>
            <a:pPr marL="457200" indent="-457200">
              <a:buFont typeface="+mj-lt"/>
              <a:buAutoNum type="arabicPeriod" startAt="9"/>
            </a:pPr>
            <a:r>
              <a:rPr lang="en-US" sz="2400" dirty="0"/>
              <a:t>Develop EP with participant, using supporting EXS documentation, include activities and hours of participation as appropriate. (reduce barriers, stabilize family and securing employment)</a:t>
            </a:r>
          </a:p>
          <a:p>
            <a:pPr marL="457200" indent="-457200">
              <a:buFont typeface="+mj-lt"/>
              <a:buAutoNum type="arabicPeriod" startAt="9"/>
            </a:pPr>
            <a:endParaRPr lang="en-US" sz="1600" dirty="0">
              <a:latin typeface="Arial" panose="020B0604020202020204" pitchFamily="34" charset="0"/>
              <a:cs typeface="Arial" panose="020B0604020202020204" pitchFamily="34" charset="0"/>
            </a:endParaRPr>
          </a:p>
          <a:p>
            <a:pPr marL="457200" indent="-457200">
              <a:buFont typeface="+mj-lt"/>
              <a:buAutoNum type="arabicPeriod" startAt="9"/>
            </a:pPr>
            <a:r>
              <a:rPr lang="en-US" sz="2400" dirty="0">
                <a:latin typeface="Arial" panose="020B0604020202020204" pitchFamily="34" charset="0"/>
                <a:cs typeface="Arial" panose="020B0604020202020204" pitchFamily="34" charset="0"/>
              </a:rPr>
              <a:t>Monthly follow-up and case notes and assist families in accessing the identified services and supports when necessary. </a:t>
            </a:r>
          </a:p>
          <a:p>
            <a:endParaRPr lang="en-US" sz="200" dirty="0">
              <a:latin typeface="Arial" panose="020B0604020202020204" pitchFamily="34" charset="0"/>
              <a:cs typeface="Arial" panose="020B0604020202020204" pitchFamily="34" charset="0"/>
            </a:endParaRPr>
          </a:p>
          <a:p>
            <a:endParaRPr lang="en-US" sz="7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Case note minimum necessary information:  				Rarely include an actual diagnosis  </a:t>
            </a:r>
          </a:p>
          <a:p>
            <a:r>
              <a:rPr lang="en-US" sz="2400" dirty="0">
                <a:latin typeface="Arial" panose="020B0604020202020204" pitchFamily="34" charset="0"/>
                <a:cs typeface="Arial" panose="020B0604020202020204" pitchFamily="34" charset="0"/>
              </a:rPr>
              <a:t>		Ex: “Medical condition present” or “medical condition 			restricts activities. See file” 		</a:t>
            </a:r>
          </a:p>
          <a:p>
            <a:r>
              <a:rPr lang="en-US" sz="2400" dirty="0">
                <a:latin typeface="Arial" panose="020B0604020202020204" pitchFamily="34" charset="0"/>
                <a:cs typeface="Arial" panose="020B0604020202020204" pitchFamily="34" charset="0"/>
              </a:rPr>
              <a:t>	</a:t>
            </a:r>
          </a:p>
          <a:p>
            <a:endParaRPr lang="en-US" dirty="0"/>
          </a:p>
        </p:txBody>
      </p:sp>
      <p:sp>
        <p:nvSpPr>
          <p:cNvPr id="6" name="Rectangle 5">
            <a:extLst>
              <a:ext uri="{FF2B5EF4-FFF2-40B4-BE49-F238E27FC236}">
                <a16:creationId xmlns:a16="http://schemas.microsoft.com/office/drawing/2014/main" id="{436412BD-3030-4B56-9271-3204B77A1EB8}"/>
              </a:ext>
            </a:extLst>
          </p:cNvPr>
          <p:cNvSpPr/>
          <p:nvPr/>
        </p:nvSpPr>
        <p:spPr>
          <a:xfrm>
            <a:off x="851770" y="851770"/>
            <a:ext cx="7365303" cy="55364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EXS Process</a:t>
            </a:r>
          </a:p>
        </p:txBody>
      </p:sp>
    </p:spTree>
    <p:extLst>
      <p:ext uri="{BB962C8B-B14F-4D97-AF65-F5344CB8AC3E}">
        <p14:creationId xmlns:p14="http://schemas.microsoft.com/office/powerpoint/2010/main" val="1596425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174D76-BBAF-4118-920B-AD1BB856BF70}"/>
              </a:ext>
            </a:extLst>
          </p:cNvPr>
          <p:cNvSpPr>
            <a:spLocks noGrp="1"/>
          </p:cNvSpPr>
          <p:nvPr>
            <p:ph sz="quarter" idx="13"/>
          </p:nvPr>
        </p:nvSpPr>
        <p:spPr>
          <a:xfrm>
            <a:off x="533400" y="1772999"/>
            <a:ext cx="7908433" cy="4203230"/>
          </a:xfrm>
        </p:spPr>
        <p:txBody>
          <a:bodyPr/>
          <a:lstStyle/>
          <a:p>
            <a:r>
              <a:rPr lang="en-US" dirty="0">
                <a:latin typeface="Arial" panose="020B0604020202020204" pitchFamily="34" charset="0"/>
                <a:cs typeface="Arial" panose="020B0604020202020204" pitchFamily="34" charset="0"/>
              </a:rPr>
              <a:t>10. Monitor progress, track participation hours</a:t>
            </a:r>
          </a:p>
          <a:p>
            <a:endParaRPr lang="en-US" sz="1100" dirty="0"/>
          </a:p>
          <a:p>
            <a:pPr marL="457200" indent="-457200">
              <a:buFont typeface="Arial" panose="020B0604020202020204" pitchFamily="34" charset="0"/>
              <a:buChar char="•"/>
            </a:pPr>
            <a:r>
              <a:rPr lang="en-US" dirty="0"/>
              <a:t>Help the participant in any way that makes sense to document activities.  Ex:  Monthly Activity Log, Phone call, Email, Case note by counselor</a:t>
            </a:r>
          </a:p>
          <a:p>
            <a:pPr marL="457200" indent="-457200">
              <a:buFont typeface="Arial" panose="020B0604020202020204" pitchFamily="34" charset="0"/>
              <a:buChar char="•"/>
            </a:pPr>
            <a:endParaRPr lang="en-US" sz="1100" dirty="0"/>
          </a:p>
          <a:p>
            <a:pPr marL="457200" indent="-457200">
              <a:buFont typeface="Arial" panose="020B0604020202020204" pitchFamily="34" charset="0"/>
              <a:buChar char="•"/>
            </a:pPr>
            <a:r>
              <a:rPr lang="en-US" dirty="0"/>
              <a:t>Monthly activity log is required - If participant is receiving Chemical dependency treatment, Mental health treatment, Rehabilitation services.</a:t>
            </a:r>
          </a:p>
        </p:txBody>
      </p:sp>
      <p:sp>
        <p:nvSpPr>
          <p:cNvPr id="5" name="Rectangle 4">
            <a:extLst>
              <a:ext uri="{FF2B5EF4-FFF2-40B4-BE49-F238E27FC236}">
                <a16:creationId xmlns:a16="http://schemas.microsoft.com/office/drawing/2014/main" id="{AB0D3C84-0BE7-4C3D-A33D-6A9B5873E1FD}"/>
              </a:ext>
            </a:extLst>
          </p:cNvPr>
          <p:cNvSpPr/>
          <p:nvPr/>
        </p:nvSpPr>
        <p:spPr>
          <a:xfrm>
            <a:off x="851770" y="851770"/>
            <a:ext cx="7365303" cy="55364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EXS Process</a:t>
            </a:r>
          </a:p>
        </p:txBody>
      </p:sp>
    </p:spTree>
    <p:extLst>
      <p:ext uri="{BB962C8B-B14F-4D97-AF65-F5344CB8AC3E}">
        <p14:creationId xmlns:p14="http://schemas.microsoft.com/office/powerpoint/2010/main" val="3173559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F489A7-E295-4DE5-B538-D3C70DC73D74}"/>
              </a:ext>
            </a:extLst>
          </p:cNvPr>
          <p:cNvSpPr>
            <a:spLocks noGrp="1"/>
          </p:cNvSpPr>
          <p:nvPr>
            <p:ph type="body" sz="half" idx="2"/>
          </p:nvPr>
        </p:nvSpPr>
        <p:spPr>
          <a:xfrm>
            <a:off x="289560" y="1706880"/>
            <a:ext cx="8275319" cy="4465320"/>
          </a:xfrm>
        </p:spPr>
        <p:txBody>
          <a:bodyPr/>
          <a:lstStyle/>
          <a:p>
            <a:pPr marL="514350" indent="-514350">
              <a:buFont typeface="+mj-lt"/>
              <a:buAutoNum type="arabicPeriod" startAt="11"/>
            </a:pPr>
            <a:r>
              <a:rPr lang="en-US" sz="2800" dirty="0"/>
              <a:t>Review the EP (minimum every 6 months) and modify the plan as appropriate, or as often as needed. Case note. </a:t>
            </a:r>
          </a:p>
          <a:p>
            <a:pPr marL="514350" indent="-514350">
              <a:buFont typeface="+mj-lt"/>
              <a:buAutoNum type="arabicPeriod" startAt="11"/>
            </a:pPr>
            <a:endParaRPr lang="en-US" sz="2800" dirty="0"/>
          </a:p>
          <a:p>
            <a:pPr marL="514350" indent="-514350">
              <a:buFont typeface="+mj-lt"/>
              <a:buAutoNum type="arabicPeriod" startAt="11"/>
            </a:pPr>
            <a:r>
              <a:rPr lang="en-US" sz="2800" dirty="0"/>
              <a:t>Request new/updated documentation to support continued EXS two months before EXS end date. Case note. </a:t>
            </a:r>
          </a:p>
          <a:p>
            <a:r>
              <a:rPr lang="en-US" sz="2800" dirty="0"/>
              <a:t>	(Process resumes at step 2)</a:t>
            </a:r>
          </a:p>
          <a:p>
            <a:pPr marL="514350" indent="-514350">
              <a:buFont typeface="+mj-lt"/>
              <a:buAutoNum type="arabicPeriod" startAt="11"/>
            </a:pPr>
            <a:endParaRPr lang="en-US" sz="2800" dirty="0"/>
          </a:p>
          <a:p>
            <a:pPr marL="514350" indent="-514350">
              <a:buFont typeface="+mj-lt"/>
              <a:buAutoNum type="arabicPeriod" startAt="11"/>
            </a:pPr>
            <a:r>
              <a:rPr lang="en-US" sz="2800" dirty="0"/>
              <a:t>Provide ongoing resources and support</a:t>
            </a:r>
            <a:endParaRPr lang="en-US" dirty="0"/>
          </a:p>
        </p:txBody>
      </p:sp>
      <p:sp>
        <p:nvSpPr>
          <p:cNvPr id="7" name="Rectangle 6">
            <a:extLst>
              <a:ext uri="{FF2B5EF4-FFF2-40B4-BE49-F238E27FC236}">
                <a16:creationId xmlns:a16="http://schemas.microsoft.com/office/drawing/2014/main" id="{6B4523BB-D13E-4425-A282-FB2CCBDBAB50}"/>
              </a:ext>
            </a:extLst>
          </p:cNvPr>
          <p:cNvSpPr/>
          <p:nvPr/>
        </p:nvSpPr>
        <p:spPr>
          <a:xfrm>
            <a:off x="503964" y="851770"/>
            <a:ext cx="7713109" cy="55364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EXS Process</a:t>
            </a:r>
          </a:p>
        </p:txBody>
      </p:sp>
    </p:spTree>
    <p:extLst>
      <p:ext uri="{BB962C8B-B14F-4D97-AF65-F5344CB8AC3E}">
        <p14:creationId xmlns:p14="http://schemas.microsoft.com/office/powerpoint/2010/main" val="224922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196F86-052E-44DC-B471-6326648BDAEF}"/>
              </a:ext>
            </a:extLst>
          </p:cNvPr>
          <p:cNvSpPr>
            <a:spLocks noGrp="1"/>
          </p:cNvSpPr>
          <p:nvPr>
            <p:ph sz="quarter" idx="13"/>
          </p:nvPr>
        </p:nvSpPr>
        <p:spPr>
          <a:xfrm>
            <a:off x="537210" y="1623059"/>
            <a:ext cx="7904623" cy="4686301"/>
          </a:xfrm>
        </p:spPr>
        <p:txBody>
          <a:bodyPr/>
          <a:lstStyle/>
          <a:p>
            <a:r>
              <a:rPr lang="en-US" b="1" dirty="0"/>
              <a:t>2 Parent Families</a:t>
            </a:r>
          </a:p>
          <a:p>
            <a:pPr marL="457200" indent="-457200">
              <a:buFont typeface="Arial" panose="020B0604020202020204" pitchFamily="34" charset="0"/>
              <a:buChar char="•"/>
            </a:pPr>
            <a:r>
              <a:rPr lang="en-US" dirty="0"/>
              <a:t>EXS is individualized, only the parent who reaches 60 months applies for EXS. A parent who is pre 60 does not apply for EXS until month 59. </a:t>
            </a:r>
          </a:p>
          <a:p>
            <a:pPr marL="457200" indent="-457200">
              <a:buFont typeface="Arial" panose="020B0604020202020204" pitchFamily="34" charset="0"/>
              <a:buChar char="•"/>
            </a:pPr>
            <a:r>
              <a:rPr lang="en-US" dirty="0"/>
              <a:t>The 60-month parent has the option of applying for EXS or to be removed from the MFIP grant. </a:t>
            </a:r>
          </a:p>
          <a:p>
            <a:pPr marL="457200" indent="-457200">
              <a:buFont typeface="Arial" panose="020B0604020202020204" pitchFamily="34" charset="0"/>
              <a:buChar char="•"/>
            </a:pPr>
            <a:r>
              <a:rPr lang="en-US" dirty="0"/>
              <a:t>Direct participants who want to remove a parent from the MFIP grant to FAS. </a:t>
            </a:r>
          </a:p>
          <a:p>
            <a:endParaRPr lang="en-US" dirty="0"/>
          </a:p>
        </p:txBody>
      </p:sp>
      <p:sp>
        <p:nvSpPr>
          <p:cNvPr id="4" name="Rectangle 3">
            <a:extLst>
              <a:ext uri="{FF2B5EF4-FFF2-40B4-BE49-F238E27FC236}">
                <a16:creationId xmlns:a16="http://schemas.microsoft.com/office/drawing/2014/main" id="{40F88041-7EEC-4F21-8597-CBA210C78571}"/>
              </a:ext>
            </a:extLst>
          </p:cNvPr>
          <p:cNvSpPr/>
          <p:nvPr/>
        </p:nvSpPr>
        <p:spPr>
          <a:xfrm>
            <a:off x="715445" y="851770"/>
            <a:ext cx="7713109" cy="55364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Special Circumstances</a:t>
            </a:r>
          </a:p>
        </p:txBody>
      </p:sp>
      <p:sp>
        <p:nvSpPr>
          <p:cNvPr id="5" name="Rectangle 4">
            <a:extLst>
              <a:ext uri="{FF2B5EF4-FFF2-40B4-BE49-F238E27FC236}">
                <a16:creationId xmlns:a16="http://schemas.microsoft.com/office/drawing/2014/main" id="{8E4FDE0A-94D5-4529-AFF7-70D0BEF89DC6}"/>
              </a:ext>
            </a:extLst>
          </p:cNvPr>
          <p:cNvSpPr/>
          <p:nvPr/>
        </p:nvSpPr>
        <p:spPr>
          <a:xfrm>
            <a:off x="728724" y="851770"/>
            <a:ext cx="7713109" cy="55364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Special Circumstances</a:t>
            </a:r>
          </a:p>
        </p:txBody>
      </p:sp>
    </p:spTree>
    <p:extLst>
      <p:ext uri="{BB962C8B-B14F-4D97-AF65-F5344CB8AC3E}">
        <p14:creationId xmlns:p14="http://schemas.microsoft.com/office/powerpoint/2010/main" val="336422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AB92C5-8A09-4E05-B202-37B80DB7DE92}"/>
              </a:ext>
            </a:extLst>
          </p:cNvPr>
          <p:cNvSpPr>
            <a:spLocks noGrp="1"/>
          </p:cNvSpPr>
          <p:nvPr>
            <p:ph sz="quarter" idx="13"/>
          </p:nvPr>
        </p:nvSpPr>
        <p:spPr>
          <a:xfrm>
            <a:off x="320040" y="1645920"/>
            <a:ext cx="8121793" cy="4720589"/>
          </a:xfrm>
        </p:spPr>
        <p:txBody>
          <a:bodyPr/>
          <a:lstStyle/>
          <a:p>
            <a:r>
              <a:rPr lang="en-US" b="1" dirty="0"/>
              <a:t>Banked Months </a:t>
            </a:r>
          </a:p>
          <a:p>
            <a:pPr marL="457200" indent="-457200">
              <a:buFont typeface="Arial" panose="020B0604020202020204" pitchFamily="34" charset="0"/>
              <a:buChar char="•"/>
            </a:pPr>
            <a:r>
              <a:rPr lang="en-US" dirty="0"/>
              <a:t>Participants eligible for special medical criteria receive “banked months”: Each month a participant is eligible for Special Medical Criteria before reaching the 60-month limit is “banked”.</a:t>
            </a:r>
          </a:p>
          <a:p>
            <a:pPr marL="457200" indent="-457200">
              <a:buFont typeface="Arial" panose="020B0604020202020204" pitchFamily="34" charset="0"/>
              <a:buChar char="•"/>
            </a:pPr>
            <a:r>
              <a:rPr lang="en-US" dirty="0"/>
              <a:t>MAXIS uses these banked months once a participant has reached 60 months.</a:t>
            </a:r>
          </a:p>
          <a:p>
            <a:pPr marL="457200" indent="-457200">
              <a:buFont typeface="Arial" panose="020B0604020202020204" pitchFamily="34" charset="0"/>
              <a:buChar char="•"/>
            </a:pPr>
            <a:r>
              <a:rPr lang="en-US" dirty="0"/>
              <a:t>Only after the banked months are expended is the participant assessed for an extension.</a:t>
            </a:r>
          </a:p>
        </p:txBody>
      </p:sp>
      <p:sp>
        <p:nvSpPr>
          <p:cNvPr id="4" name="Rectangle 3">
            <a:extLst>
              <a:ext uri="{FF2B5EF4-FFF2-40B4-BE49-F238E27FC236}">
                <a16:creationId xmlns:a16="http://schemas.microsoft.com/office/drawing/2014/main" id="{7E994C36-2A87-41E9-BC6A-32C376B54274}"/>
              </a:ext>
            </a:extLst>
          </p:cNvPr>
          <p:cNvSpPr/>
          <p:nvPr/>
        </p:nvSpPr>
        <p:spPr>
          <a:xfrm>
            <a:off x="715445" y="851770"/>
            <a:ext cx="7713109" cy="55364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Special Circumstances</a:t>
            </a:r>
          </a:p>
        </p:txBody>
      </p:sp>
    </p:spTree>
    <p:extLst>
      <p:ext uri="{BB962C8B-B14F-4D97-AF65-F5344CB8AC3E}">
        <p14:creationId xmlns:p14="http://schemas.microsoft.com/office/powerpoint/2010/main" val="3257589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16592D-4F13-4ED0-BBE6-9DAB2A7B54FE}"/>
              </a:ext>
            </a:extLst>
          </p:cNvPr>
          <p:cNvSpPr>
            <a:spLocks noGrp="1"/>
          </p:cNvSpPr>
          <p:nvPr>
            <p:ph sz="quarter" idx="13"/>
          </p:nvPr>
        </p:nvSpPr>
        <p:spPr>
          <a:xfrm>
            <a:off x="457200" y="1772999"/>
            <a:ext cx="7984633" cy="4203229"/>
          </a:xfrm>
        </p:spPr>
        <p:txBody>
          <a:bodyPr/>
          <a:lstStyle/>
          <a:p>
            <a:r>
              <a:rPr lang="en-US" b="1" dirty="0"/>
              <a:t>Sanctions</a:t>
            </a:r>
          </a:p>
          <a:p>
            <a:pPr marL="457200" indent="-457200">
              <a:buFont typeface="Arial" panose="020B0604020202020204" pitchFamily="34" charset="0"/>
              <a:buChar char="•"/>
            </a:pPr>
            <a:r>
              <a:rPr lang="en-US" dirty="0"/>
              <a:t>Participants sanctioned in the 60</a:t>
            </a:r>
            <a:r>
              <a:rPr lang="en-US" baseline="30000" dirty="0"/>
              <a:t>th</a:t>
            </a:r>
            <a:r>
              <a:rPr lang="en-US" dirty="0"/>
              <a:t> MFIP month are not eligible for EXS. </a:t>
            </a:r>
          </a:p>
          <a:p>
            <a:pPr marL="457200" indent="-457200">
              <a:buFont typeface="Arial" panose="020B0604020202020204" pitchFamily="34" charset="0"/>
              <a:buChar char="•"/>
            </a:pPr>
            <a:r>
              <a:rPr lang="en-US" dirty="0"/>
              <a:t>Participants sanctioned more than 2 months between months 48 and 60 are not eligible for employed extensions. </a:t>
            </a:r>
          </a:p>
          <a:p>
            <a:pPr marL="457200" indent="-457200">
              <a:buFont typeface="Arial" panose="020B0604020202020204" pitchFamily="34" charset="0"/>
              <a:buChar char="•"/>
            </a:pPr>
            <a:r>
              <a:rPr lang="en-US" dirty="0"/>
              <a:t>All post 60 sanctions mirror the FSS Sanction process except for employed extensions (ESM 18.18.3 Employed). </a:t>
            </a:r>
          </a:p>
        </p:txBody>
      </p:sp>
      <p:sp>
        <p:nvSpPr>
          <p:cNvPr id="4" name="Rectangle 3">
            <a:extLst>
              <a:ext uri="{FF2B5EF4-FFF2-40B4-BE49-F238E27FC236}">
                <a16:creationId xmlns:a16="http://schemas.microsoft.com/office/drawing/2014/main" id="{20EFC475-98B9-4404-AACC-D7C721A4A75D}"/>
              </a:ext>
            </a:extLst>
          </p:cNvPr>
          <p:cNvSpPr/>
          <p:nvPr/>
        </p:nvSpPr>
        <p:spPr>
          <a:xfrm>
            <a:off x="715445" y="851770"/>
            <a:ext cx="7713109" cy="55364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Special Circumstances</a:t>
            </a:r>
          </a:p>
        </p:txBody>
      </p:sp>
    </p:spTree>
    <p:extLst>
      <p:ext uri="{BB962C8B-B14F-4D97-AF65-F5344CB8AC3E}">
        <p14:creationId xmlns:p14="http://schemas.microsoft.com/office/powerpoint/2010/main" val="1090649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0C70698-D5E2-4D42-9EE2-F1F142DA00C2}"/>
              </a:ext>
            </a:extLst>
          </p:cNvPr>
          <p:cNvSpPr>
            <a:spLocks noGrp="1"/>
          </p:cNvSpPr>
          <p:nvPr>
            <p:ph sz="quarter" idx="13"/>
          </p:nvPr>
        </p:nvSpPr>
        <p:spPr>
          <a:xfrm>
            <a:off x="571002" y="1123950"/>
            <a:ext cx="8001995" cy="4972050"/>
          </a:xfrm>
        </p:spPr>
        <p:txBody>
          <a:bodyPr/>
          <a:lstStyle/>
          <a:p>
            <a:endParaRPr lang="en-US" sz="3600" dirty="0"/>
          </a:p>
          <a:p>
            <a:endParaRPr lang="en-US" sz="2400" dirty="0"/>
          </a:p>
          <a:p>
            <a:pPr marL="1257300" lvl="1" indent="-514350">
              <a:buFont typeface="+mj-lt"/>
              <a:buAutoNum type="arabicPeriod"/>
            </a:pPr>
            <a:r>
              <a:rPr lang="en-US" sz="2600" dirty="0">
                <a:latin typeface="Arial" panose="020B0604020202020204" pitchFamily="34" charset="0"/>
                <a:cs typeface="Arial" panose="020B0604020202020204" pitchFamily="34" charset="0"/>
              </a:rPr>
              <a:t>What is EXS</a:t>
            </a:r>
          </a:p>
          <a:p>
            <a:pPr marL="1257300" lvl="1" indent="-514350">
              <a:buFont typeface="+mj-lt"/>
              <a:buAutoNum type="arabicPeriod"/>
            </a:pPr>
            <a:r>
              <a:rPr lang="en-US" sz="2600" dirty="0">
                <a:latin typeface="Arial" panose="020B0604020202020204" pitchFamily="34" charset="0"/>
                <a:cs typeface="Arial" panose="020B0604020202020204" pitchFamily="34" charset="0"/>
              </a:rPr>
              <a:t>EXS Eligibility Criteria</a:t>
            </a:r>
          </a:p>
          <a:p>
            <a:pPr marL="1257300" lvl="1" indent="-514350">
              <a:buFont typeface="+mj-lt"/>
              <a:buAutoNum type="arabicPeriod"/>
            </a:pPr>
            <a:r>
              <a:rPr lang="en-US" sz="2600" dirty="0">
                <a:latin typeface="Arial" panose="020B0604020202020204" pitchFamily="34" charset="0"/>
                <a:cs typeface="Arial" panose="020B0604020202020204" pitchFamily="34" charset="0"/>
              </a:rPr>
              <a:t>Documentation Required</a:t>
            </a:r>
          </a:p>
          <a:p>
            <a:pPr marL="1257300" lvl="1" indent="-514350">
              <a:buFont typeface="+mj-lt"/>
              <a:buAutoNum type="arabicPeriod"/>
            </a:pPr>
            <a:r>
              <a:rPr lang="en-US" sz="2600" dirty="0">
                <a:latin typeface="Arial" panose="020B0604020202020204" pitchFamily="34" charset="0"/>
                <a:cs typeface="Arial" panose="020B0604020202020204" pitchFamily="34" charset="0"/>
              </a:rPr>
              <a:t>EXS Requests</a:t>
            </a:r>
          </a:p>
          <a:p>
            <a:pPr marL="1257300" lvl="1" indent="-514350">
              <a:buFont typeface="+mj-lt"/>
              <a:buAutoNum type="arabicPeriod"/>
            </a:pPr>
            <a:r>
              <a:rPr lang="en-US" sz="2600" dirty="0">
                <a:latin typeface="Arial" panose="020B0604020202020204" pitchFamily="34" charset="0"/>
                <a:cs typeface="Arial" panose="020B0604020202020204" pitchFamily="34" charset="0"/>
              </a:rPr>
              <a:t>EXS Process</a:t>
            </a:r>
          </a:p>
          <a:p>
            <a:pPr marL="1257300" lvl="1" indent="-514350">
              <a:buFont typeface="+mj-lt"/>
              <a:buAutoNum type="arabicPeriod"/>
            </a:pPr>
            <a:r>
              <a:rPr lang="en-US" sz="2600" dirty="0">
                <a:latin typeface="Arial" panose="020B0604020202020204" pitchFamily="34" charset="0"/>
                <a:cs typeface="Arial" panose="020B0604020202020204" pitchFamily="34" charset="0"/>
              </a:rPr>
              <a:t>Special Circumstances</a:t>
            </a:r>
          </a:p>
          <a:p>
            <a:pPr marL="1257300" lvl="1" indent="-514350">
              <a:buFont typeface="+mj-lt"/>
              <a:buAutoNum type="arabicPeriod"/>
            </a:pPr>
            <a:r>
              <a:rPr lang="en-US" sz="2600" dirty="0">
                <a:latin typeface="Arial" panose="020B0604020202020204" pitchFamily="34" charset="0"/>
                <a:cs typeface="Arial" panose="020B0604020202020204" pitchFamily="34" charset="0"/>
              </a:rPr>
              <a:t>Tools</a:t>
            </a:r>
          </a:p>
          <a:p>
            <a:pPr marL="1257300" lvl="1" indent="-514350">
              <a:buFont typeface="+mj-lt"/>
              <a:buAutoNum type="arabicPeriod"/>
            </a:pPr>
            <a:r>
              <a:rPr lang="en-US" sz="2600" dirty="0">
                <a:latin typeface="Arial" panose="020B0604020202020204" pitchFamily="34" charset="0"/>
                <a:cs typeface="Arial" panose="020B0604020202020204" pitchFamily="34" charset="0"/>
              </a:rPr>
              <a:t>DS Best Practice</a:t>
            </a:r>
          </a:p>
          <a:p>
            <a:pPr marL="1257300" lvl="1" indent="-514350">
              <a:buFont typeface="+mj-lt"/>
              <a:buAutoNum type="arabicPeriod"/>
            </a:pPr>
            <a:r>
              <a:rPr lang="en-US" sz="2600" dirty="0">
                <a:latin typeface="Arial" panose="020B0604020202020204" pitchFamily="34" charset="0"/>
                <a:cs typeface="Arial" panose="020B0604020202020204" pitchFamily="34" charset="0"/>
              </a:rPr>
              <a:t>Resources</a:t>
            </a:r>
          </a:p>
        </p:txBody>
      </p:sp>
      <p:sp>
        <p:nvSpPr>
          <p:cNvPr id="2" name="Rectangle 1">
            <a:extLst>
              <a:ext uri="{FF2B5EF4-FFF2-40B4-BE49-F238E27FC236}">
                <a16:creationId xmlns:a16="http://schemas.microsoft.com/office/drawing/2014/main" id="{99CC83B8-2602-4F95-97A5-4BEC0C597394}"/>
              </a:ext>
            </a:extLst>
          </p:cNvPr>
          <p:cNvSpPr/>
          <p:nvPr/>
        </p:nvSpPr>
        <p:spPr>
          <a:xfrm>
            <a:off x="571003" y="1123950"/>
            <a:ext cx="8159638" cy="9144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t>Agenda</a:t>
            </a:r>
          </a:p>
        </p:txBody>
      </p:sp>
    </p:spTree>
    <p:extLst>
      <p:ext uri="{BB962C8B-B14F-4D97-AF65-F5344CB8AC3E}">
        <p14:creationId xmlns:p14="http://schemas.microsoft.com/office/powerpoint/2010/main" val="2148048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16592D-4F13-4ED0-BBE6-9DAB2A7B54FE}"/>
              </a:ext>
            </a:extLst>
          </p:cNvPr>
          <p:cNvSpPr>
            <a:spLocks noGrp="1"/>
          </p:cNvSpPr>
          <p:nvPr>
            <p:ph sz="quarter" idx="13"/>
          </p:nvPr>
        </p:nvSpPr>
        <p:spPr>
          <a:xfrm>
            <a:off x="457200" y="1772999"/>
            <a:ext cx="7984633" cy="4203229"/>
          </a:xfrm>
        </p:spPr>
        <p:txBody>
          <a:bodyPr/>
          <a:lstStyle/>
          <a:p>
            <a:r>
              <a:rPr lang="en-US" b="1" dirty="0"/>
              <a:t>Appealed EXS Decisions</a:t>
            </a:r>
            <a:endParaRPr lang="en-US" dirty="0"/>
          </a:p>
          <a:p>
            <a:pPr marL="457200" indent="-457200">
              <a:buFont typeface="Arial" panose="020B0604020202020204" pitchFamily="34" charset="0"/>
              <a:buChar char="•"/>
            </a:pPr>
            <a:r>
              <a:rPr lang="en-US" dirty="0"/>
              <a:t>Vendor Agency/Counselor/Designated staff will be responsible for gathering supporting documentation required for appeals. </a:t>
            </a:r>
          </a:p>
          <a:p>
            <a:pPr marL="457200" indent="-457200">
              <a:buFont typeface="Arial" panose="020B0604020202020204" pitchFamily="34" charset="0"/>
              <a:buChar char="•"/>
            </a:pPr>
            <a:r>
              <a:rPr lang="en-US" dirty="0"/>
              <a:t>EXS is approved under “other” category during the appeal process. </a:t>
            </a:r>
          </a:p>
          <a:p>
            <a:endParaRPr lang="en-US" dirty="0"/>
          </a:p>
        </p:txBody>
      </p:sp>
      <p:sp>
        <p:nvSpPr>
          <p:cNvPr id="4" name="Rectangle 3">
            <a:extLst>
              <a:ext uri="{FF2B5EF4-FFF2-40B4-BE49-F238E27FC236}">
                <a16:creationId xmlns:a16="http://schemas.microsoft.com/office/drawing/2014/main" id="{20EFC475-98B9-4404-AACC-D7C721A4A75D}"/>
              </a:ext>
            </a:extLst>
          </p:cNvPr>
          <p:cNvSpPr/>
          <p:nvPr/>
        </p:nvSpPr>
        <p:spPr>
          <a:xfrm>
            <a:off x="715445" y="851770"/>
            <a:ext cx="7713109" cy="55364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Special Circumstances</a:t>
            </a:r>
          </a:p>
        </p:txBody>
      </p:sp>
    </p:spTree>
    <p:extLst>
      <p:ext uri="{BB962C8B-B14F-4D97-AF65-F5344CB8AC3E}">
        <p14:creationId xmlns:p14="http://schemas.microsoft.com/office/powerpoint/2010/main" val="3891023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16592D-4F13-4ED0-BBE6-9DAB2A7B54FE}"/>
              </a:ext>
            </a:extLst>
          </p:cNvPr>
          <p:cNvSpPr>
            <a:spLocks noGrp="1"/>
          </p:cNvSpPr>
          <p:nvPr>
            <p:ph sz="quarter" idx="13"/>
          </p:nvPr>
        </p:nvSpPr>
        <p:spPr>
          <a:xfrm>
            <a:off x="331470" y="1628456"/>
            <a:ext cx="8481060" cy="4707811"/>
          </a:xfrm>
        </p:spPr>
        <p:txBody>
          <a:bodyPr/>
          <a:lstStyle/>
          <a:p>
            <a:r>
              <a:rPr lang="en-US" sz="2200" dirty="0"/>
              <a:t>The WFS Extension Review Team (ERT) will continue processing Extension Decisions until September 1, 2021. </a:t>
            </a:r>
          </a:p>
          <a:p>
            <a:endParaRPr lang="en-US" sz="1050" dirty="0"/>
          </a:p>
          <a:p>
            <a:r>
              <a:rPr lang="en-US" sz="2300" b="1" dirty="0"/>
              <a:t>Starting September 1, 2021, agency Managers/Supervisors will be responsible for processing agency EXS decisions.  </a:t>
            </a:r>
          </a:p>
          <a:p>
            <a:r>
              <a:rPr lang="en-US" sz="2300" b="1" dirty="0"/>
              <a:t>Each agency will be responsible for creating their own internal process to track and monitor extension decisions. </a:t>
            </a:r>
          </a:p>
          <a:p>
            <a:endParaRPr lang="en-US" sz="1050" dirty="0"/>
          </a:p>
          <a:p>
            <a:r>
              <a:rPr lang="en-US" sz="2200" dirty="0"/>
              <a:t>WFS will provide ongoing support through scheduled monthly consult. Additional consultation will be made available as needed.</a:t>
            </a:r>
          </a:p>
          <a:p>
            <a:endParaRPr lang="en-US" sz="1050" dirty="0"/>
          </a:p>
          <a:p>
            <a:r>
              <a:rPr lang="en-US" sz="2200" dirty="0"/>
              <a:t>If additional assistance is needed, please contact your agency planner. </a:t>
            </a:r>
          </a:p>
        </p:txBody>
      </p:sp>
      <p:sp>
        <p:nvSpPr>
          <p:cNvPr id="4" name="Rectangle 3">
            <a:extLst>
              <a:ext uri="{FF2B5EF4-FFF2-40B4-BE49-F238E27FC236}">
                <a16:creationId xmlns:a16="http://schemas.microsoft.com/office/drawing/2014/main" id="{20EFC475-98B9-4404-AACC-D7C721A4A75D}"/>
              </a:ext>
            </a:extLst>
          </p:cNvPr>
          <p:cNvSpPr/>
          <p:nvPr/>
        </p:nvSpPr>
        <p:spPr>
          <a:xfrm>
            <a:off x="715445" y="851770"/>
            <a:ext cx="7713109" cy="553644"/>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Next Steps</a:t>
            </a:r>
          </a:p>
        </p:txBody>
      </p:sp>
    </p:spTree>
    <p:extLst>
      <p:ext uri="{BB962C8B-B14F-4D97-AF65-F5344CB8AC3E}">
        <p14:creationId xmlns:p14="http://schemas.microsoft.com/office/powerpoint/2010/main" val="1217639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46872DA-C170-40A2-8C8F-D98825384D68}"/>
              </a:ext>
            </a:extLst>
          </p:cNvPr>
          <p:cNvSpPr/>
          <p:nvPr/>
        </p:nvSpPr>
        <p:spPr>
          <a:xfrm>
            <a:off x="1356360" y="939452"/>
            <a:ext cx="4267825" cy="914400"/>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EXS SUMMARY</a:t>
            </a:r>
          </a:p>
        </p:txBody>
      </p:sp>
      <p:graphicFrame>
        <p:nvGraphicFramePr>
          <p:cNvPr id="9" name="Diagram 8">
            <a:extLst>
              <a:ext uri="{FF2B5EF4-FFF2-40B4-BE49-F238E27FC236}">
                <a16:creationId xmlns:a16="http://schemas.microsoft.com/office/drawing/2014/main" id="{5E2D18F7-5A2E-4275-8825-BAAFB3E8637F}"/>
              </a:ext>
            </a:extLst>
          </p:cNvPr>
          <p:cNvGraphicFramePr/>
          <p:nvPr>
            <p:extLst>
              <p:ext uri="{D42A27DB-BD31-4B8C-83A1-F6EECF244321}">
                <p14:modId xmlns:p14="http://schemas.microsoft.com/office/powerpoint/2010/main" val="3432160462"/>
              </p:ext>
            </p:extLst>
          </p:nvPr>
        </p:nvGraphicFramePr>
        <p:xfrm>
          <a:off x="100208" y="1658032"/>
          <a:ext cx="10186792" cy="4498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7301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5F8D41-7CA0-453A-BF66-1E38C619B2FF}"/>
              </a:ext>
            </a:extLst>
          </p:cNvPr>
          <p:cNvSpPr>
            <a:spLocks noGrp="1"/>
          </p:cNvSpPr>
          <p:nvPr>
            <p:ph sz="quarter" idx="13"/>
          </p:nvPr>
        </p:nvSpPr>
        <p:spPr>
          <a:xfrm>
            <a:off x="171450" y="1859281"/>
            <a:ext cx="8718550" cy="4784410"/>
          </a:xfrm>
        </p:spPr>
        <p:txBody>
          <a:bodyPr/>
          <a:lstStyle/>
          <a:p>
            <a:r>
              <a:rPr lang="en-US" sz="2400" dirty="0">
                <a:solidFill>
                  <a:schemeClr val="tx1">
                    <a:lumMod val="65000"/>
                    <a:lumOff val="35000"/>
                  </a:schemeClr>
                </a:solidFill>
              </a:rPr>
              <a:t>1.  DS Data Spreadsheet</a:t>
            </a:r>
          </a:p>
          <a:p>
            <a:pPr marL="457200" indent="-457200">
              <a:buFont typeface="Wingdings" panose="05000000000000000000" pitchFamily="2" charset="2"/>
              <a:buChar char="§"/>
            </a:pPr>
            <a:r>
              <a:rPr lang="en-US" sz="2400" dirty="0">
                <a:solidFill>
                  <a:schemeClr val="tx1">
                    <a:lumMod val="65000"/>
                    <a:lumOff val="35000"/>
                  </a:schemeClr>
                </a:solidFill>
              </a:rPr>
              <a:t>Initial Extension – Active Participants Tab</a:t>
            </a:r>
          </a:p>
          <a:p>
            <a:pPr marL="457200" indent="-457200">
              <a:buFont typeface="Wingdings" panose="05000000000000000000" pitchFamily="2" charset="2"/>
              <a:buChar char="§"/>
            </a:pPr>
            <a:r>
              <a:rPr lang="en-US" sz="2400" dirty="0">
                <a:solidFill>
                  <a:schemeClr val="tx1">
                    <a:lumMod val="65000"/>
                    <a:lumOff val="35000"/>
                  </a:schemeClr>
                </a:solidFill>
              </a:rPr>
              <a:t>Redetermination – Extension Review Tab</a:t>
            </a:r>
          </a:p>
          <a:p>
            <a:pPr marL="457200" indent="-457200">
              <a:buFont typeface="Wingdings" panose="05000000000000000000" pitchFamily="2" charset="2"/>
              <a:buChar char="§"/>
            </a:pPr>
            <a:r>
              <a:rPr lang="en-US" sz="2400" dirty="0">
                <a:solidFill>
                  <a:schemeClr val="tx1">
                    <a:lumMod val="65000"/>
                    <a:lumOff val="35000"/>
                  </a:schemeClr>
                </a:solidFill>
              </a:rPr>
              <a:t>Overdue Extensions – Extension Review Tab</a:t>
            </a:r>
          </a:p>
          <a:p>
            <a:pPr marL="457200" indent="-457200">
              <a:buFont typeface="Wingdings" panose="05000000000000000000" pitchFamily="2" charset="2"/>
              <a:buChar char="§"/>
            </a:pPr>
            <a:r>
              <a:rPr lang="en-US" sz="2400" dirty="0">
                <a:solidFill>
                  <a:schemeClr val="tx1">
                    <a:lumMod val="65000"/>
                    <a:lumOff val="35000"/>
                  </a:schemeClr>
                </a:solidFill>
              </a:rPr>
              <a:t>EMPS/EXS Mismatch – Employment Plan Tab</a:t>
            </a:r>
          </a:p>
          <a:p>
            <a:pPr lvl="1" indent="0">
              <a:buNone/>
            </a:pPr>
            <a:endParaRPr lang="en-US" sz="1200" dirty="0">
              <a:solidFill>
                <a:schemeClr val="tx1">
                  <a:lumMod val="65000"/>
                  <a:lumOff val="35000"/>
                </a:schemeClr>
              </a:solidFill>
            </a:endParaRPr>
          </a:p>
          <a:p>
            <a:r>
              <a:rPr lang="en-US" sz="2400" dirty="0">
                <a:solidFill>
                  <a:schemeClr val="tx1">
                    <a:lumMod val="65000"/>
                    <a:lumOff val="35000"/>
                  </a:schemeClr>
                </a:solidFill>
              </a:rPr>
              <a:t>2.  Reports in WF1</a:t>
            </a:r>
          </a:p>
          <a:p>
            <a:pPr marL="457200" indent="-457200">
              <a:buFont typeface="Wingdings" panose="05000000000000000000" pitchFamily="2" charset="2"/>
              <a:buChar char="§"/>
            </a:pPr>
            <a:r>
              <a:rPr lang="en-US" sz="2400" dirty="0">
                <a:solidFill>
                  <a:schemeClr val="tx1">
                    <a:lumMod val="65000"/>
                    <a:lumOff val="35000"/>
                  </a:schemeClr>
                </a:solidFill>
              </a:rPr>
              <a:t>Employment Plan report</a:t>
            </a:r>
          </a:p>
          <a:p>
            <a:pPr marL="457200" indent="-457200">
              <a:buFont typeface="Wingdings" panose="05000000000000000000" pitchFamily="2" charset="2"/>
              <a:buChar char="§"/>
            </a:pPr>
            <a:endParaRPr lang="en-US" sz="1200" dirty="0">
              <a:solidFill>
                <a:schemeClr val="tx1">
                  <a:lumMod val="65000"/>
                  <a:lumOff val="35000"/>
                </a:schemeClr>
              </a:solidFill>
            </a:endParaRPr>
          </a:p>
          <a:p>
            <a:pPr algn="r"/>
            <a:r>
              <a:rPr lang="en-US" sz="2000" dirty="0">
                <a:solidFill>
                  <a:schemeClr val="tx1">
                    <a:lumMod val="65000"/>
                    <a:lumOff val="35000"/>
                  </a:schemeClr>
                </a:solidFill>
              </a:rPr>
              <a:t>Please direct DS questions to: </a:t>
            </a:r>
          </a:p>
          <a:p>
            <a:pPr algn="r"/>
            <a:r>
              <a:rPr lang="en-US" sz="2000" dirty="0">
                <a:solidFill>
                  <a:schemeClr val="tx1">
                    <a:lumMod val="65000"/>
                    <a:lumOff val="35000"/>
                  </a:schemeClr>
                </a:solidFill>
              </a:rPr>
              <a:t>Alan </a:t>
            </a:r>
            <a:r>
              <a:rPr lang="en-US" sz="2000" dirty="0" err="1">
                <a:solidFill>
                  <a:schemeClr val="tx1">
                    <a:lumMod val="65000"/>
                    <a:lumOff val="35000"/>
                  </a:schemeClr>
                </a:solidFill>
              </a:rPr>
              <a:t>Wanless</a:t>
            </a:r>
            <a:r>
              <a:rPr lang="en-US" sz="2000" dirty="0">
                <a:solidFill>
                  <a:schemeClr val="tx1">
                    <a:lumMod val="65000"/>
                    <a:lumOff val="35000"/>
                  </a:schemeClr>
                </a:solidFill>
              </a:rPr>
              <a:t> (651) 266-6010</a:t>
            </a:r>
          </a:p>
          <a:p>
            <a:pPr algn="r"/>
            <a:r>
              <a:rPr lang="en-US" sz="2000" dirty="0">
                <a:solidFill>
                  <a:schemeClr val="tx1">
                    <a:lumMod val="65000"/>
                    <a:lumOff val="35000"/>
                  </a:schemeClr>
                </a:solidFill>
              </a:rPr>
              <a:t>Breanne Hanscom (651) 266-9865</a:t>
            </a:r>
          </a:p>
        </p:txBody>
      </p:sp>
      <p:sp>
        <p:nvSpPr>
          <p:cNvPr id="4" name="Rectangle: Rounded Corners 3">
            <a:extLst>
              <a:ext uri="{FF2B5EF4-FFF2-40B4-BE49-F238E27FC236}">
                <a16:creationId xmlns:a16="http://schemas.microsoft.com/office/drawing/2014/main" id="{7109E6B5-C798-4FFA-8F56-A43F83880CAA}"/>
              </a:ext>
            </a:extLst>
          </p:cNvPr>
          <p:cNvSpPr/>
          <p:nvPr/>
        </p:nvSpPr>
        <p:spPr>
          <a:xfrm>
            <a:off x="2225040" y="810409"/>
            <a:ext cx="4953000" cy="914400"/>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TOOLS</a:t>
            </a:r>
          </a:p>
        </p:txBody>
      </p:sp>
    </p:spTree>
    <p:extLst>
      <p:ext uri="{BB962C8B-B14F-4D97-AF65-F5344CB8AC3E}">
        <p14:creationId xmlns:p14="http://schemas.microsoft.com/office/powerpoint/2010/main" val="1378924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47CF9E-AAD3-4737-9ED8-929199DBDBED}"/>
              </a:ext>
            </a:extLst>
          </p:cNvPr>
          <p:cNvSpPr>
            <a:spLocks noGrp="1"/>
          </p:cNvSpPr>
          <p:nvPr>
            <p:ph sz="quarter" idx="13"/>
          </p:nvPr>
        </p:nvSpPr>
        <p:spPr>
          <a:xfrm>
            <a:off x="160773" y="1835341"/>
            <a:ext cx="8822453" cy="4652011"/>
          </a:xfrm>
        </p:spPr>
        <p:txBody>
          <a:bodyPr/>
          <a:lstStyle/>
          <a:p>
            <a:r>
              <a:rPr lang="en-US" sz="2200" b="1" dirty="0"/>
              <a:t>Monthly Reports to assist with EXS Process</a:t>
            </a:r>
          </a:p>
          <a:p>
            <a:r>
              <a:rPr lang="en-US" sz="2000" dirty="0"/>
              <a:t>It is recommended that the following reports are distributed on or near the first of every month. </a:t>
            </a:r>
          </a:p>
          <a:p>
            <a:pPr marL="457200" indent="-457200">
              <a:buFont typeface="Arial" panose="020B0604020202020204" pitchFamily="34" charset="0"/>
              <a:buChar char="•"/>
            </a:pPr>
            <a:r>
              <a:rPr lang="en-US" sz="2000" u="sng" dirty="0"/>
              <a:t>Pre-Extension Report</a:t>
            </a:r>
          </a:p>
          <a:p>
            <a:r>
              <a:rPr lang="en-US" sz="2000" dirty="0"/>
              <a:t>Flag 48+ month cases to assist counselors in identifying pre EXS communication and document needs. </a:t>
            </a:r>
          </a:p>
          <a:p>
            <a:pPr marL="342900" indent="-342900">
              <a:buFont typeface="Arial" panose="020B0604020202020204" pitchFamily="34" charset="0"/>
              <a:buChar char="•"/>
            </a:pPr>
            <a:r>
              <a:rPr lang="en-US" sz="2000" u="sng" dirty="0"/>
              <a:t>Extension Due Report</a:t>
            </a:r>
          </a:p>
          <a:p>
            <a:r>
              <a:rPr lang="en-US" sz="2000" dirty="0"/>
              <a:t>Identifies cases that require EXS redetermination. This report highlights cases that have EXS end dates two months before redetermination is due. (July report will showcase redetermination's due in September).</a:t>
            </a:r>
          </a:p>
          <a:p>
            <a:pPr marL="342900" indent="-342900">
              <a:buFont typeface="Arial" panose="020B0604020202020204" pitchFamily="34" charset="0"/>
              <a:buChar char="•"/>
            </a:pPr>
            <a:r>
              <a:rPr lang="en-US" sz="2000" u="sng" dirty="0"/>
              <a:t>Extension Clean Up Report</a:t>
            </a:r>
          </a:p>
          <a:p>
            <a:r>
              <a:rPr lang="en-US" sz="2000" dirty="0"/>
              <a:t>Highlights cases with overdue extensions. These cases require review and follow-up action.  </a:t>
            </a:r>
          </a:p>
          <a:p>
            <a:pPr marL="457200" indent="-457200">
              <a:buFont typeface="Arial" panose="020B0604020202020204" pitchFamily="34" charset="0"/>
              <a:buChar char="•"/>
            </a:pPr>
            <a:endParaRPr lang="en-US" dirty="0"/>
          </a:p>
        </p:txBody>
      </p:sp>
      <p:sp>
        <p:nvSpPr>
          <p:cNvPr id="4" name="Rectangle: Rounded Corners 3">
            <a:extLst>
              <a:ext uri="{FF2B5EF4-FFF2-40B4-BE49-F238E27FC236}">
                <a16:creationId xmlns:a16="http://schemas.microsoft.com/office/drawing/2014/main" id="{08D952D4-2F1C-481C-8428-86E9DF11E3F9}"/>
              </a:ext>
            </a:extLst>
          </p:cNvPr>
          <p:cNvSpPr/>
          <p:nvPr/>
        </p:nvSpPr>
        <p:spPr>
          <a:xfrm>
            <a:off x="2095500" y="810409"/>
            <a:ext cx="4953000" cy="914400"/>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DS Best Practice</a:t>
            </a:r>
          </a:p>
        </p:txBody>
      </p:sp>
    </p:spTree>
    <p:extLst>
      <p:ext uri="{BB962C8B-B14F-4D97-AF65-F5344CB8AC3E}">
        <p14:creationId xmlns:p14="http://schemas.microsoft.com/office/powerpoint/2010/main" val="3736388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A720E7-4FAB-439A-917C-0FCEB6A5B2A4}"/>
              </a:ext>
            </a:extLst>
          </p:cNvPr>
          <p:cNvSpPr>
            <a:spLocks noGrp="1"/>
          </p:cNvSpPr>
          <p:nvPr>
            <p:ph sz="quarter" idx="13"/>
          </p:nvPr>
        </p:nvSpPr>
        <p:spPr>
          <a:xfrm>
            <a:off x="546100" y="1674920"/>
            <a:ext cx="8460740" cy="4700828"/>
          </a:xfrm>
        </p:spPr>
        <p:txBody>
          <a:bodyPr/>
          <a:lstStyle/>
          <a:p>
            <a:endParaRPr lang="en-US" b="1" dirty="0">
              <a:solidFill>
                <a:schemeClr val="accent1">
                  <a:lumMod val="75000"/>
                </a:schemeClr>
              </a:solidFill>
              <a:hlinkClick r:id="rId3">
                <a:extLst>
                  <a:ext uri="{A12FA001-AC4F-418D-AE19-62706E023703}">
                    <ahyp:hlinkClr xmlns:ahyp="http://schemas.microsoft.com/office/drawing/2018/hyperlinkcolor" val="tx"/>
                  </a:ext>
                </a:extLst>
              </a:hlinkClick>
            </a:endParaRPr>
          </a:p>
          <a:p>
            <a:pPr marL="457200" indent="-457200">
              <a:buFont typeface="Wingdings" panose="05000000000000000000" pitchFamily="2" charset="2"/>
              <a:buChar char="v"/>
            </a:pPr>
            <a:r>
              <a:rPr lang="en-US" sz="2400" b="1" dirty="0">
                <a:solidFill>
                  <a:schemeClr val="accent1">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EXS Categories and Plan Types</a:t>
            </a:r>
            <a:endParaRPr lang="en-US" sz="2400" b="1" dirty="0">
              <a:solidFill>
                <a:schemeClr val="accent1">
                  <a:lumMod val="75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n-US" sz="2400" b="1" dirty="0">
                <a:solidFill>
                  <a:schemeClr val="accent1">
                    <a:lumMod val="7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Maxis Coding Hierarchy</a:t>
            </a:r>
            <a:endParaRPr lang="en-US" sz="2400" b="1" dirty="0">
              <a:solidFill>
                <a:schemeClr val="accent1">
                  <a:lumMod val="75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n-US" sz="2400" b="1" dirty="0">
                <a:solidFill>
                  <a:schemeClr val="accent1">
                    <a:lumMod val="7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Qualified Professionals Definition </a:t>
            </a:r>
            <a:endParaRPr lang="en-US" sz="2400" b="1" dirty="0">
              <a:solidFill>
                <a:schemeClr val="accent1">
                  <a:lumMod val="75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n-US" sz="2400" b="1" dirty="0">
                <a:solidFill>
                  <a:schemeClr val="accent1">
                    <a:lumMod val="75000"/>
                  </a:schemeClr>
                </a:solidFill>
                <a:latin typeface="Arial" panose="020B0604020202020204" pitchFamily="34" charset="0"/>
                <a:cs typeface="Arial" panose="020B0604020202020204" pitchFamily="34" charset="0"/>
              </a:rPr>
              <a:t>EXS Process</a:t>
            </a:r>
          </a:p>
          <a:p>
            <a:pPr marL="457200" indent="-457200">
              <a:buFont typeface="Wingdings" panose="05000000000000000000" pitchFamily="2" charset="2"/>
              <a:buChar char="v"/>
            </a:pPr>
            <a:r>
              <a:rPr lang="en-US" sz="2400" b="1" dirty="0">
                <a:solidFill>
                  <a:schemeClr val="accent1">
                    <a:lumMod val="75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FAS Coding Tips for Employment Services</a:t>
            </a:r>
            <a:endParaRPr lang="en-US" sz="2400" b="1" dirty="0">
              <a:solidFill>
                <a:schemeClr val="accent1">
                  <a:lumMod val="75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n-US" sz="2400" b="1" dirty="0">
                <a:solidFill>
                  <a:schemeClr val="accent1">
                    <a:lumMod val="75000"/>
                  </a:scheme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WF1 Outgoing Status Update User Guide</a:t>
            </a:r>
            <a:endParaRPr lang="en-US" sz="2400" b="1" dirty="0">
              <a:solidFill>
                <a:schemeClr val="accent1">
                  <a:lumMod val="75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n-US" sz="2400" b="1" dirty="0">
                <a:solidFill>
                  <a:schemeClr val="accent1">
                    <a:lumMod val="75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DHS MFIP Manual : Time Limits and Extensions</a:t>
            </a:r>
            <a:endParaRPr lang="en-US" sz="2400" b="1" dirty="0">
              <a:solidFill>
                <a:schemeClr val="accent1">
                  <a:lumMod val="75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n-US" sz="2400" b="1" dirty="0">
                <a:solidFill>
                  <a:schemeClr val="accent1">
                    <a:lumMod val="75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RC Provider Webpage</a:t>
            </a:r>
            <a:endParaRPr lang="en-US" sz="2400" b="1" dirty="0">
              <a:solidFill>
                <a:schemeClr val="accent1">
                  <a:lumMod val="75000"/>
                </a:schemeClr>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n-US" sz="2400" b="1" dirty="0">
                <a:solidFill>
                  <a:schemeClr val="accent1">
                    <a:lumMod val="75000"/>
                  </a:schemeClr>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WF1 Valid Codes for Activity Sub Type</a:t>
            </a:r>
            <a:endParaRPr lang="en-US" sz="2400" b="1" dirty="0">
              <a:solidFill>
                <a:schemeClr val="accent1">
                  <a:lumMod val="75000"/>
                </a:schemeClr>
              </a:solidFill>
              <a:latin typeface="Arial" panose="020B0604020202020204" pitchFamily="34" charset="0"/>
              <a:cs typeface="Arial" panose="020B0604020202020204" pitchFamily="34" charset="0"/>
            </a:endParaRPr>
          </a:p>
          <a:p>
            <a:endParaRPr lang="en-US" b="1" dirty="0"/>
          </a:p>
          <a:p>
            <a:endParaRPr lang="en-US" b="1" dirty="0"/>
          </a:p>
          <a:p>
            <a:endParaRPr lang="en-US" b="1" dirty="0"/>
          </a:p>
          <a:p>
            <a:endParaRPr lang="en-US" dirty="0"/>
          </a:p>
        </p:txBody>
      </p:sp>
      <p:sp>
        <p:nvSpPr>
          <p:cNvPr id="3" name="Rectangle: Rounded Corners 2">
            <a:extLst>
              <a:ext uri="{FF2B5EF4-FFF2-40B4-BE49-F238E27FC236}">
                <a16:creationId xmlns:a16="http://schemas.microsoft.com/office/drawing/2014/main" id="{97781281-727D-4CEE-97AE-771F163052CA}"/>
              </a:ext>
            </a:extLst>
          </p:cNvPr>
          <p:cNvSpPr/>
          <p:nvPr/>
        </p:nvSpPr>
        <p:spPr>
          <a:xfrm>
            <a:off x="1578279" y="951978"/>
            <a:ext cx="5611661" cy="722942"/>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RESOURCES</a:t>
            </a:r>
          </a:p>
        </p:txBody>
      </p:sp>
    </p:spTree>
    <p:extLst>
      <p:ext uri="{BB962C8B-B14F-4D97-AF65-F5344CB8AC3E}">
        <p14:creationId xmlns:p14="http://schemas.microsoft.com/office/powerpoint/2010/main" val="3811867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8AA1A1-6ED7-524B-A149-3A1364FBA3CC}"/>
              </a:ext>
            </a:extLst>
          </p:cNvPr>
          <p:cNvSpPr>
            <a:spLocks noGrp="1"/>
          </p:cNvSpPr>
          <p:nvPr>
            <p:ph sz="quarter" idx="13"/>
          </p:nvPr>
        </p:nvSpPr>
        <p:spPr>
          <a:xfrm>
            <a:off x="375227" y="908201"/>
            <a:ext cx="8393545" cy="5041598"/>
          </a:xfrm>
          <a:solidFill>
            <a:schemeClr val="accent2">
              <a:lumMod val="20000"/>
              <a:lumOff val="80000"/>
            </a:schemeClr>
          </a:solidFill>
        </p:spPr>
        <p:txBody>
          <a:bodyPr/>
          <a:lstStyle/>
          <a:p>
            <a:r>
              <a:rPr lang="en-US" sz="3600" dirty="0"/>
              <a:t>					</a:t>
            </a:r>
          </a:p>
          <a:p>
            <a:pPr algn="ctr"/>
            <a:endParaRPr lang="en-US" sz="3600" b="1" dirty="0">
              <a:solidFill>
                <a:schemeClr val="accent2">
                  <a:lumMod val="50000"/>
                </a:schemeClr>
              </a:solidFill>
            </a:endParaRPr>
          </a:p>
          <a:p>
            <a:pPr algn="ctr"/>
            <a:r>
              <a:rPr lang="en-US" sz="3600" b="1" dirty="0">
                <a:solidFill>
                  <a:schemeClr val="accent2">
                    <a:lumMod val="50000"/>
                  </a:schemeClr>
                </a:solidFill>
              </a:rPr>
              <a:t>THANK YOU! </a:t>
            </a:r>
          </a:p>
          <a:p>
            <a:endParaRPr lang="en-US" dirty="0"/>
          </a:p>
          <a:p>
            <a:pPr algn="ctr"/>
            <a:r>
              <a:rPr lang="en-US" sz="2400" dirty="0"/>
              <a:t>Questions? </a:t>
            </a:r>
          </a:p>
          <a:p>
            <a:pPr algn="ctr"/>
            <a:endParaRPr lang="en-US" sz="2400" dirty="0"/>
          </a:p>
          <a:p>
            <a:pPr algn="ctr"/>
            <a:r>
              <a:rPr lang="en-US" sz="2400" dirty="0"/>
              <a:t>Contact Your Assigned Agency Planner</a:t>
            </a:r>
          </a:p>
          <a:p>
            <a:endParaRPr lang="en-US" sz="2400" dirty="0"/>
          </a:p>
          <a:p>
            <a:endParaRPr lang="en-US" dirty="0"/>
          </a:p>
        </p:txBody>
      </p:sp>
    </p:spTree>
    <p:extLst>
      <p:ext uri="{BB962C8B-B14F-4D97-AF65-F5344CB8AC3E}">
        <p14:creationId xmlns:p14="http://schemas.microsoft.com/office/powerpoint/2010/main" val="307567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18DF92-3260-4CD9-A24F-3E5D2708383D}"/>
              </a:ext>
            </a:extLst>
          </p:cNvPr>
          <p:cNvSpPr>
            <a:spLocks noGrp="1"/>
          </p:cNvSpPr>
          <p:nvPr>
            <p:ph sz="quarter" idx="13"/>
          </p:nvPr>
        </p:nvSpPr>
        <p:spPr>
          <a:xfrm>
            <a:off x="413358" y="964504"/>
            <a:ext cx="8476641" cy="5536504"/>
          </a:xfrm>
        </p:spPr>
        <p:txBody>
          <a:bodyPr/>
          <a:lstStyle/>
          <a:p>
            <a:endParaRPr lang="en-US" dirty="0"/>
          </a:p>
          <a:p>
            <a:endParaRPr lang="en-US" dirty="0"/>
          </a:p>
          <a:p>
            <a:r>
              <a:rPr lang="en-US" dirty="0">
                <a:solidFill>
                  <a:schemeClr val="tx1"/>
                </a:solidFill>
                <a:latin typeface="Arial" panose="020B0604020202020204" pitchFamily="34" charset="0"/>
                <a:cs typeface="Arial" panose="020B0604020202020204" pitchFamily="34" charset="0"/>
              </a:rPr>
              <a:t>EXS is a post 60-month service track within MFIP to serve families with complex needs</a:t>
            </a: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q"/>
            </a:pPr>
            <a:r>
              <a:rPr lang="en-US" dirty="0">
                <a:latin typeface="Arial" panose="020B0604020202020204" pitchFamily="34" charset="0"/>
                <a:cs typeface="Arial" panose="020B0604020202020204" pitchFamily="34" charset="0"/>
              </a:rPr>
              <a:t>Qualified participants can have their MFIP eligibility extended after 60 months of assistance if they meet the criteria for at least one extension category. </a:t>
            </a:r>
          </a:p>
          <a:p>
            <a:pPr lvl="1">
              <a:buFont typeface="Wingdings" panose="05000000000000000000" pitchFamily="2" charset="2"/>
              <a:buChar char="q"/>
            </a:pPr>
            <a:r>
              <a:rPr lang="en-US" dirty="0">
                <a:latin typeface="Arial" panose="020B0604020202020204" pitchFamily="34" charset="0"/>
                <a:cs typeface="Arial" panose="020B0604020202020204" pitchFamily="34" charset="0"/>
              </a:rPr>
              <a:t>EXS eligibility criteria is similar to FSS. </a:t>
            </a:r>
          </a:p>
          <a:p>
            <a:pPr lvl="1">
              <a:buFont typeface="Wingdings" panose="05000000000000000000" pitchFamily="2" charset="2"/>
              <a:buChar char="q"/>
            </a:pPr>
            <a:r>
              <a:rPr lang="en-US" dirty="0">
                <a:latin typeface="Arial" panose="020B0604020202020204" pitchFamily="34" charset="0"/>
                <a:cs typeface="Arial" panose="020B0604020202020204" pitchFamily="34" charset="0"/>
              </a:rPr>
              <a:t>Help families achieve the greatest degree of economic self-sufficiency and family well-being.</a:t>
            </a:r>
          </a:p>
          <a:p>
            <a:endParaRPr lang="en-US" dirty="0"/>
          </a:p>
        </p:txBody>
      </p:sp>
      <p:sp>
        <p:nvSpPr>
          <p:cNvPr id="5" name="Rectangle: Rounded Corners 4">
            <a:extLst>
              <a:ext uri="{FF2B5EF4-FFF2-40B4-BE49-F238E27FC236}">
                <a16:creationId xmlns:a16="http://schemas.microsoft.com/office/drawing/2014/main" id="{32F71986-8F16-4582-85DC-011B59409324}"/>
              </a:ext>
            </a:extLst>
          </p:cNvPr>
          <p:cNvSpPr/>
          <p:nvPr/>
        </p:nvSpPr>
        <p:spPr>
          <a:xfrm>
            <a:off x="413358" y="881771"/>
            <a:ext cx="8317284" cy="914400"/>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What is Extension Services (EXS) </a:t>
            </a:r>
          </a:p>
        </p:txBody>
      </p:sp>
    </p:spTree>
    <p:extLst>
      <p:ext uri="{BB962C8B-B14F-4D97-AF65-F5344CB8AC3E}">
        <p14:creationId xmlns:p14="http://schemas.microsoft.com/office/powerpoint/2010/main" val="2406825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B43055-A431-44CF-9FA8-AC867305F1C6}"/>
              </a:ext>
            </a:extLst>
          </p:cNvPr>
          <p:cNvSpPr>
            <a:spLocks noGrp="1"/>
          </p:cNvSpPr>
          <p:nvPr>
            <p:ph sz="quarter" idx="13"/>
          </p:nvPr>
        </p:nvSpPr>
        <p:spPr>
          <a:xfrm>
            <a:off x="409575" y="1104900"/>
            <a:ext cx="8153399" cy="5133975"/>
          </a:xfrm>
        </p:spPr>
        <p:txBody>
          <a:bodyPr/>
          <a:lstStyle/>
          <a:p>
            <a:pPr marL="457200" indent="-457200">
              <a:buFont typeface="Arial" panose="020B0604020202020204" pitchFamily="34" charset="0"/>
              <a:buChar char="•"/>
            </a:pPr>
            <a:endParaRPr lang="en-US" dirty="0"/>
          </a:p>
          <a:p>
            <a:pPr marL="457200" indent="-457200">
              <a:buFont typeface="Wingdings" panose="05000000000000000000" pitchFamily="2" charset="2"/>
              <a:buChar char="§"/>
            </a:pPr>
            <a:endParaRPr lang="en-US" dirty="0"/>
          </a:p>
          <a:p>
            <a:pPr marL="457200" indent="-457200">
              <a:buFont typeface="Wingdings" panose="05000000000000000000" pitchFamily="2" charset="2"/>
              <a:buChar char="§"/>
            </a:pPr>
            <a:r>
              <a:rPr lang="en-US" dirty="0">
                <a:solidFill>
                  <a:schemeClr val="tx1"/>
                </a:solidFill>
              </a:rPr>
              <a:t>Qualified professional determine hours </a:t>
            </a:r>
          </a:p>
          <a:p>
            <a:pPr marL="457200" indent="-457200">
              <a:buFont typeface="Wingdings" panose="05000000000000000000" pitchFamily="2" charset="2"/>
              <a:buChar char="§"/>
            </a:pPr>
            <a:endParaRPr lang="en-US" dirty="0">
              <a:solidFill>
                <a:schemeClr val="tx1"/>
              </a:solidFill>
            </a:endParaRPr>
          </a:p>
          <a:p>
            <a:pPr marL="457200" indent="-457200">
              <a:buFont typeface="Wingdings" panose="05000000000000000000" pitchFamily="2" charset="2"/>
              <a:buChar char="§"/>
            </a:pPr>
            <a:r>
              <a:rPr lang="en-US" dirty="0">
                <a:solidFill>
                  <a:schemeClr val="tx1"/>
                </a:solidFill>
              </a:rPr>
              <a:t>Average EXS time frame range (3-12months)</a:t>
            </a:r>
          </a:p>
          <a:p>
            <a:pPr marL="457200" indent="-457200">
              <a:buFont typeface="Wingdings" panose="05000000000000000000" pitchFamily="2" charset="2"/>
              <a:buChar char="§"/>
            </a:pPr>
            <a:endParaRPr lang="en-US" dirty="0">
              <a:solidFill>
                <a:schemeClr val="tx1"/>
              </a:solidFill>
            </a:endParaRPr>
          </a:p>
          <a:p>
            <a:pPr marL="457200" indent="-457200">
              <a:buFont typeface="Wingdings" panose="05000000000000000000" pitchFamily="2" charset="2"/>
              <a:buChar char="§"/>
            </a:pPr>
            <a:r>
              <a:rPr lang="en-US" dirty="0">
                <a:solidFill>
                  <a:schemeClr val="tx1"/>
                </a:solidFill>
              </a:rPr>
              <a:t>Utilize professional network to establish resources</a:t>
            </a:r>
          </a:p>
          <a:p>
            <a:endParaRPr lang="en-US" dirty="0">
              <a:solidFill>
                <a:schemeClr val="tx1"/>
              </a:solidFill>
            </a:endParaRPr>
          </a:p>
          <a:p>
            <a:pPr marL="457200" indent="-457200">
              <a:buFont typeface="Wingdings" panose="05000000000000000000" pitchFamily="2" charset="2"/>
              <a:buChar char="§"/>
            </a:pPr>
            <a:r>
              <a:rPr lang="en-US" dirty="0">
                <a:solidFill>
                  <a:schemeClr val="tx1"/>
                </a:solidFill>
              </a:rPr>
              <a:t>Continuous Engagement and Support</a:t>
            </a:r>
          </a:p>
        </p:txBody>
      </p:sp>
      <p:sp>
        <p:nvSpPr>
          <p:cNvPr id="4" name="Rectangle: Rounded Corners 3">
            <a:extLst>
              <a:ext uri="{FF2B5EF4-FFF2-40B4-BE49-F238E27FC236}">
                <a16:creationId xmlns:a16="http://schemas.microsoft.com/office/drawing/2014/main" id="{055D2DBA-4F2F-44F0-B1E7-DD7750E662BB}"/>
              </a:ext>
            </a:extLst>
          </p:cNvPr>
          <p:cNvSpPr/>
          <p:nvPr/>
        </p:nvSpPr>
        <p:spPr>
          <a:xfrm>
            <a:off x="764088" y="1002082"/>
            <a:ext cx="7677745" cy="628598"/>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Working with EXS Families </a:t>
            </a:r>
          </a:p>
        </p:txBody>
      </p:sp>
    </p:spTree>
    <p:extLst>
      <p:ext uri="{BB962C8B-B14F-4D97-AF65-F5344CB8AC3E}">
        <p14:creationId xmlns:p14="http://schemas.microsoft.com/office/powerpoint/2010/main" val="1160291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7F0ACF-A62B-4719-B640-A28EC990693C}"/>
              </a:ext>
            </a:extLst>
          </p:cNvPr>
          <p:cNvPicPr>
            <a:picLocks noChangeAspect="1"/>
          </p:cNvPicPr>
          <p:nvPr/>
        </p:nvPicPr>
        <p:blipFill>
          <a:blip r:embed="rId3"/>
          <a:stretch>
            <a:fillRect/>
          </a:stretch>
        </p:blipFill>
        <p:spPr>
          <a:xfrm>
            <a:off x="247650" y="873498"/>
            <a:ext cx="8648700" cy="5505450"/>
          </a:xfrm>
          <a:prstGeom prst="rect">
            <a:avLst/>
          </a:prstGeom>
        </p:spPr>
      </p:pic>
    </p:spTree>
    <p:extLst>
      <p:ext uri="{BB962C8B-B14F-4D97-AF65-F5344CB8AC3E}">
        <p14:creationId xmlns:p14="http://schemas.microsoft.com/office/powerpoint/2010/main" val="2987581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9F9966-276F-47E3-83C5-05797D4D447B}"/>
              </a:ext>
            </a:extLst>
          </p:cNvPr>
          <p:cNvSpPr>
            <a:spLocks noGrp="1"/>
          </p:cNvSpPr>
          <p:nvPr>
            <p:ph sz="quarter" idx="15"/>
          </p:nvPr>
        </p:nvSpPr>
        <p:spPr>
          <a:xfrm>
            <a:off x="320040" y="1335088"/>
            <a:ext cx="2777490" cy="4748212"/>
          </a:xfrm>
        </p:spPr>
        <p:txBody>
          <a:bodyPr/>
          <a:lstStyle/>
          <a:p>
            <a:endParaRPr lang="en-US" sz="2300" b="1" dirty="0">
              <a:latin typeface="+mn-lt"/>
            </a:endParaRPr>
          </a:p>
          <a:p>
            <a:pPr algn="r"/>
            <a:endParaRPr lang="en-US" sz="800" b="1" dirty="0">
              <a:latin typeface="+mn-lt"/>
            </a:endParaRPr>
          </a:p>
          <a:p>
            <a:pPr algn="r"/>
            <a:r>
              <a:rPr lang="en-US" sz="2300" b="1" dirty="0">
                <a:latin typeface="+mn-lt"/>
              </a:rPr>
              <a:t>Hard to Employ</a:t>
            </a:r>
          </a:p>
          <a:p>
            <a:pPr algn="r"/>
            <a:endParaRPr lang="en-US" sz="2300" b="1" dirty="0">
              <a:latin typeface="+mn-lt"/>
            </a:endParaRPr>
          </a:p>
          <a:p>
            <a:pPr algn="r"/>
            <a:endParaRPr lang="en-US" sz="1200" b="1" dirty="0">
              <a:latin typeface="+mn-lt"/>
            </a:endParaRPr>
          </a:p>
          <a:p>
            <a:pPr algn="r"/>
            <a:r>
              <a:rPr lang="en-US" sz="2300" b="1" dirty="0">
                <a:latin typeface="+mn-lt"/>
              </a:rPr>
              <a:t>Ill/</a:t>
            </a:r>
            <a:r>
              <a:rPr lang="en-US" sz="2300" b="1" dirty="0" err="1">
                <a:latin typeface="+mn-lt"/>
              </a:rPr>
              <a:t>Incap</a:t>
            </a:r>
            <a:endParaRPr lang="en-US" sz="2300" b="1" dirty="0">
              <a:latin typeface="+mn-lt"/>
            </a:endParaRPr>
          </a:p>
          <a:p>
            <a:pPr algn="r"/>
            <a:endParaRPr lang="en-US" sz="2300" b="1" dirty="0">
              <a:latin typeface="+mn-lt"/>
            </a:endParaRPr>
          </a:p>
          <a:p>
            <a:pPr algn="r"/>
            <a:endParaRPr lang="en-US" sz="2300" b="1" dirty="0">
              <a:latin typeface="+mn-lt"/>
            </a:endParaRPr>
          </a:p>
          <a:p>
            <a:pPr algn="r"/>
            <a:endParaRPr lang="en-US" sz="2300" b="1" dirty="0">
              <a:latin typeface="+mn-lt"/>
            </a:endParaRPr>
          </a:p>
          <a:p>
            <a:pPr algn="r"/>
            <a:r>
              <a:rPr lang="en-US" sz="2300" b="1" dirty="0">
                <a:latin typeface="+mn-lt"/>
              </a:rPr>
              <a:t>Ill/</a:t>
            </a:r>
            <a:r>
              <a:rPr lang="en-US" sz="2300" b="1" dirty="0" err="1">
                <a:latin typeface="+mn-lt"/>
              </a:rPr>
              <a:t>Incap</a:t>
            </a:r>
            <a:r>
              <a:rPr lang="en-US" sz="2300" b="1" dirty="0">
                <a:latin typeface="+mn-lt"/>
              </a:rPr>
              <a:t> – Special Medical </a:t>
            </a:r>
          </a:p>
          <a:p>
            <a:endParaRPr lang="en-US" dirty="0"/>
          </a:p>
          <a:p>
            <a:endParaRPr lang="en-US" dirty="0"/>
          </a:p>
        </p:txBody>
      </p:sp>
      <p:sp>
        <p:nvSpPr>
          <p:cNvPr id="5" name="TextBox 4">
            <a:extLst>
              <a:ext uri="{FF2B5EF4-FFF2-40B4-BE49-F238E27FC236}">
                <a16:creationId xmlns:a16="http://schemas.microsoft.com/office/drawing/2014/main" id="{43D3958F-518D-4546-8E48-08990BEA79DF}"/>
              </a:ext>
            </a:extLst>
          </p:cNvPr>
          <p:cNvSpPr txBox="1"/>
          <p:nvPr/>
        </p:nvSpPr>
        <p:spPr>
          <a:xfrm>
            <a:off x="3255328" y="1328152"/>
            <a:ext cx="5888672" cy="4755148"/>
          </a:xfrm>
          <a:prstGeom prst="rect">
            <a:avLst/>
          </a:prstGeom>
          <a:noFill/>
        </p:spPr>
        <p:txBody>
          <a:bodyPr wrap="square" rtlCol="0">
            <a:spAutoFit/>
          </a:bodyPr>
          <a:lstStyle/>
          <a:p>
            <a:endParaRPr lang="en-US" sz="1400" dirty="0"/>
          </a:p>
          <a:p>
            <a:endParaRPr lang="en-US" sz="2300" dirty="0"/>
          </a:p>
          <a:p>
            <a:r>
              <a:rPr lang="en-US" sz="2300" dirty="0"/>
              <a:t>Unemployable, IQ&lt;80, learning disability, mental retardation and mental illness. </a:t>
            </a:r>
          </a:p>
          <a:p>
            <a:endParaRPr lang="en-US" dirty="0"/>
          </a:p>
          <a:p>
            <a:r>
              <a:rPr lang="en-US" sz="2300" dirty="0"/>
              <a:t>Participant ill/</a:t>
            </a:r>
            <a:r>
              <a:rPr lang="en-US" sz="2300" dirty="0" err="1"/>
              <a:t>incap</a:t>
            </a:r>
            <a:r>
              <a:rPr lang="en-US" sz="2300" dirty="0"/>
              <a:t> for over 30 days, participant needed in the home to care for an ill/</a:t>
            </a:r>
            <a:r>
              <a:rPr lang="en-US" sz="2300" dirty="0" err="1"/>
              <a:t>incap</a:t>
            </a:r>
            <a:r>
              <a:rPr lang="en-US" sz="2300" dirty="0"/>
              <a:t> family member or family violence.</a:t>
            </a:r>
          </a:p>
          <a:p>
            <a:endParaRPr lang="en-US" dirty="0"/>
          </a:p>
          <a:p>
            <a:r>
              <a:rPr lang="en-US" sz="2300" dirty="0"/>
              <a:t>Participant found eligible for PCA Services, waivered services or having a SPMI diagnosis. This category is also for participants who have a child who is diagnosed with a severe emotional disturbance (SED).</a:t>
            </a:r>
          </a:p>
        </p:txBody>
      </p:sp>
      <p:sp>
        <p:nvSpPr>
          <p:cNvPr id="6" name="Rectangle: Rounded Corners 5">
            <a:extLst>
              <a:ext uri="{FF2B5EF4-FFF2-40B4-BE49-F238E27FC236}">
                <a16:creationId xmlns:a16="http://schemas.microsoft.com/office/drawing/2014/main" id="{E1104BA7-C510-45A2-8AB9-E3E58A3EC248}"/>
              </a:ext>
            </a:extLst>
          </p:cNvPr>
          <p:cNvSpPr/>
          <p:nvPr/>
        </p:nvSpPr>
        <p:spPr>
          <a:xfrm>
            <a:off x="764088" y="906171"/>
            <a:ext cx="7677745" cy="628598"/>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EXS Eligibility Criteria </a:t>
            </a:r>
          </a:p>
        </p:txBody>
      </p:sp>
    </p:spTree>
    <p:extLst>
      <p:ext uri="{BB962C8B-B14F-4D97-AF65-F5344CB8AC3E}">
        <p14:creationId xmlns:p14="http://schemas.microsoft.com/office/powerpoint/2010/main" val="298504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2BDDF8-36B8-4C35-982E-7C8D063255B6}"/>
              </a:ext>
            </a:extLst>
          </p:cNvPr>
          <p:cNvSpPr>
            <a:spLocks noGrp="1"/>
          </p:cNvSpPr>
          <p:nvPr>
            <p:ph sz="quarter" idx="15"/>
          </p:nvPr>
        </p:nvSpPr>
        <p:spPr>
          <a:xfrm>
            <a:off x="477838" y="1335088"/>
            <a:ext cx="2596832" cy="4748212"/>
          </a:xfrm>
        </p:spPr>
        <p:txBody>
          <a:bodyPr/>
          <a:lstStyle/>
          <a:p>
            <a:pPr algn="r"/>
            <a:endParaRPr lang="en-US" sz="1100" b="1" dirty="0">
              <a:latin typeface="+mn-lt"/>
            </a:endParaRPr>
          </a:p>
          <a:p>
            <a:pPr algn="r"/>
            <a:r>
              <a:rPr lang="en-US" sz="2300" b="1" dirty="0">
                <a:latin typeface="+mn-lt"/>
              </a:rPr>
              <a:t>Employed</a:t>
            </a:r>
          </a:p>
          <a:p>
            <a:pPr algn="r"/>
            <a:endParaRPr lang="en-US" sz="2300" b="1" dirty="0">
              <a:latin typeface="+mn-lt"/>
            </a:endParaRPr>
          </a:p>
          <a:p>
            <a:pPr algn="r"/>
            <a:endParaRPr lang="en-US" sz="2300" b="1" dirty="0">
              <a:latin typeface="+mn-lt"/>
            </a:endParaRPr>
          </a:p>
          <a:p>
            <a:pPr algn="r"/>
            <a:endParaRPr lang="en-US" sz="2300" b="1" dirty="0">
              <a:latin typeface="+mn-lt"/>
            </a:endParaRPr>
          </a:p>
          <a:p>
            <a:pPr algn="r"/>
            <a:endParaRPr lang="en-US" sz="2300" b="1" dirty="0">
              <a:latin typeface="+mn-lt"/>
            </a:endParaRPr>
          </a:p>
          <a:p>
            <a:pPr algn="r"/>
            <a:endParaRPr lang="en-US" sz="1800" b="1" dirty="0">
              <a:latin typeface="+mn-lt"/>
            </a:endParaRPr>
          </a:p>
          <a:p>
            <a:pPr algn="r"/>
            <a:r>
              <a:rPr lang="en-US" sz="2300" b="1" dirty="0">
                <a:latin typeface="+mn-lt"/>
              </a:rPr>
              <a:t>Other</a:t>
            </a:r>
            <a:endParaRPr lang="en-US" sz="2300" dirty="0">
              <a:latin typeface="+mn-lt"/>
            </a:endParaRPr>
          </a:p>
        </p:txBody>
      </p:sp>
      <p:sp>
        <p:nvSpPr>
          <p:cNvPr id="5" name="TextBox 4">
            <a:extLst>
              <a:ext uri="{FF2B5EF4-FFF2-40B4-BE49-F238E27FC236}">
                <a16:creationId xmlns:a16="http://schemas.microsoft.com/office/drawing/2014/main" id="{EE80FBC4-B3BE-4EBA-AE46-26BC95C987E1}"/>
              </a:ext>
            </a:extLst>
          </p:cNvPr>
          <p:cNvSpPr txBox="1"/>
          <p:nvPr/>
        </p:nvSpPr>
        <p:spPr>
          <a:xfrm>
            <a:off x="3268980" y="1223010"/>
            <a:ext cx="5520690" cy="5324535"/>
          </a:xfrm>
          <a:prstGeom prst="rect">
            <a:avLst/>
          </a:prstGeom>
          <a:noFill/>
        </p:spPr>
        <p:txBody>
          <a:bodyPr wrap="square" rtlCol="0">
            <a:spAutoFit/>
          </a:bodyPr>
          <a:lstStyle/>
          <a:p>
            <a:endParaRPr lang="en-US" sz="2300" dirty="0"/>
          </a:p>
          <a:p>
            <a:r>
              <a:rPr lang="en-US" sz="2300" dirty="0"/>
              <a:t>Employed extensions are for single parent households employed 25+ hours/week or found eligible under employed/Reduced hours. Two parent households must be employed 55+ hours/week to meet extension criteria. </a:t>
            </a:r>
          </a:p>
          <a:p>
            <a:endParaRPr lang="en-US" sz="2300" dirty="0"/>
          </a:p>
          <a:p>
            <a:r>
              <a:rPr lang="en-US" sz="2300" dirty="0"/>
              <a:t>This category is for extensions approved due to appeal. </a:t>
            </a:r>
          </a:p>
          <a:p>
            <a:r>
              <a:rPr lang="en-US" sz="2300" dirty="0"/>
              <a:t>This category is also used for extension denials due to no extension identified or if the client has not provided documentation to verify extension eligibility. </a:t>
            </a:r>
          </a:p>
          <a:p>
            <a:endParaRPr lang="en-US" dirty="0"/>
          </a:p>
        </p:txBody>
      </p:sp>
      <p:sp>
        <p:nvSpPr>
          <p:cNvPr id="6" name="Rectangle: Rounded Corners 5">
            <a:extLst>
              <a:ext uri="{FF2B5EF4-FFF2-40B4-BE49-F238E27FC236}">
                <a16:creationId xmlns:a16="http://schemas.microsoft.com/office/drawing/2014/main" id="{58050ADB-0E62-4754-A874-DE4189E329B8}"/>
              </a:ext>
            </a:extLst>
          </p:cNvPr>
          <p:cNvSpPr/>
          <p:nvPr/>
        </p:nvSpPr>
        <p:spPr>
          <a:xfrm>
            <a:off x="733127" y="908711"/>
            <a:ext cx="7677745" cy="628598"/>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EXS Eligibility Criteria </a:t>
            </a:r>
          </a:p>
        </p:txBody>
      </p:sp>
    </p:spTree>
    <p:extLst>
      <p:ext uri="{BB962C8B-B14F-4D97-AF65-F5344CB8AC3E}">
        <p14:creationId xmlns:p14="http://schemas.microsoft.com/office/powerpoint/2010/main" val="395360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13358B-2433-4FAF-B09C-96CA376CE7D0}"/>
              </a:ext>
            </a:extLst>
          </p:cNvPr>
          <p:cNvSpPr>
            <a:spLocks noGrp="1"/>
          </p:cNvSpPr>
          <p:nvPr>
            <p:ph sz="quarter" idx="13"/>
          </p:nvPr>
        </p:nvSpPr>
        <p:spPr>
          <a:xfrm>
            <a:off x="550606" y="1891431"/>
            <a:ext cx="7891227" cy="5441190"/>
          </a:xfrm>
        </p:spPr>
        <p:txBody>
          <a:bodyPr/>
          <a:lstStyle/>
          <a:p>
            <a:pPr marL="457200" indent="-457200">
              <a:buFont typeface="+mj-lt"/>
              <a:buAutoNum type="arabicPeriod"/>
            </a:pPr>
            <a:r>
              <a:rPr lang="en-US" sz="24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Request for Medical Information Cover Letter</a:t>
            </a:r>
            <a:endParaRPr lang="en-US" sz="2400" dirty="0">
              <a:solidFill>
                <a:schemeClr val="tx1"/>
              </a:solidFill>
              <a:latin typeface="Arial" panose="020B0604020202020204" pitchFamily="34" charset="0"/>
              <a:cs typeface="Arial" panose="020B0604020202020204" pitchFamily="34" charset="0"/>
            </a:endParaRPr>
          </a:p>
          <a:p>
            <a:pPr marL="1200150" lvl="1" indent="-457200">
              <a:buFont typeface="+mj-lt"/>
              <a:buAutoNum type="alphaLcParenR"/>
            </a:pPr>
            <a:r>
              <a:rPr lang="en-US" sz="24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Medical Opinion Form:  Participant</a:t>
            </a:r>
            <a:r>
              <a:rPr lang="en-US" sz="2400" u="sng"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Medical</a:t>
            </a:r>
          </a:p>
          <a:p>
            <a:pPr marL="1200150" lvl="1" indent="-457200">
              <a:buFont typeface="+mj-lt"/>
              <a:buAutoNum type="alphaLcParenR"/>
            </a:pPr>
            <a:r>
              <a:rPr lang="en-US" sz="2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Opinion Form – Serious and Persistent Mental Illness (SPMI)</a:t>
            </a:r>
            <a:r>
              <a:rPr lang="en-US" sz="2400" dirty="0">
                <a:latin typeface="Arial" panose="020B0604020202020204" pitchFamily="34" charset="0"/>
                <a:cs typeface="Arial" panose="020B0604020202020204" pitchFamily="34" charset="0"/>
              </a:rPr>
              <a:t> </a:t>
            </a:r>
          </a:p>
          <a:p>
            <a:pPr marL="1200150" lvl="1" indent="-457200">
              <a:buFont typeface="+mj-lt"/>
              <a:buAutoNum type="alphaLcParenR"/>
            </a:pPr>
            <a:r>
              <a:rPr lang="en-US" sz="24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Medical Opinion Form – Family Member needing Care</a:t>
            </a:r>
            <a:endParaRPr lang="en-US" sz="2400" dirty="0">
              <a:latin typeface="Arial" panose="020B0604020202020204" pitchFamily="34" charset="0"/>
              <a:cs typeface="Arial" panose="020B0604020202020204" pitchFamily="34" charset="0"/>
            </a:endParaRPr>
          </a:p>
          <a:p>
            <a:pPr marL="1200150" lvl="1" indent="-457200">
              <a:buFont typeface="+mj-lt"/>
              <a:buAutoNum type="alphaLcParenR"/>
            </a:pPr>
            <a:r>
              <a:rPr lang="en-US" sz="2400"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Medical Opinion Form – Severe Emotional Disturbance (SED)</a:t>
            </a:r>
            <a:endParaRPr lang="en-US" sz="2400" dirty="0">
              <a:solidFill>
                <a:srgbClr val="595959"/>
              </a:solidFill>
              <a:latin typeface="Arial" panose="020B0604020202020204" pitchFamily="34" charset="0"/>
              <a:cs typeface="Arial" panose="020B0604020202020204" pitchFamily="34" charset="0"/>
            </a:endParaRPr>
          </a:p>
          <a:p>
            <a:pPr marL="457200" indent="-457200">
              <a:buFont typeface="+mj-lt"/>
              <a:buAutoNum type="arabicPeriod"/>
            </a:pPr>
            <a:r>
              <a:rPr lang="en-US" sz="2400" dirty="0">
                <a:solidFill>
                  <a:schemeClr val="tx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Authorization for Release of Employment Information</a:t>
            </a:r>
            <a:endParaRPr lang="en-US" sz="2400"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EDE4B0F-84F0-444C-9231-BB771FCB7774}"/>
              </a:ext>
            </a:extLst>
          </p:cNvPr>
          <p:cNvSpPr/>
          <p:nvPr/>
        </p:nvSpPr>
        <p:spPr>
          <a:xfrm>
            <a:off x="702167" y="977031"/>
            <a:ext cx="7552485" cy="653649"/>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Supporting Documentation for EXS</a:t>
            </a:r>
          </a:p>
        </p:txBody>
      </p:sp>
    </p:spTree>
    <p:extLst>
      <p:ext uri="{BB962C8B-B14F-4D97-AF65-F5344CB8AC3E}">
        <p14:creationId xmlns:p14="http://schemas.microsoft.com/office/powerpoint/2010/main" val="2452305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E5AED0-5A47-4681-92BE-E9714BDE750E}"/>
              </a:ext>
            </a:extLst>
          </p:cNvPr>
          <p:cNvSpPr>
            <a:spLocks noGrp="1"/>
          </p:cNvSpPr>
          <p:nvPr>
            <p:ph sz="quarter" idx="13"/>
          </p:nvPr>
        </p:nvSpPr>
        <p:spPr>
          <a:xfrm>
            <a:off x="259976" y="2229633"/>
            <a:ext cx="8597153" cy="3746596"/>
          </a:xfrm>
        </p:spPr>
        <p:txBody>
          <a:bodyPr/>
          <a:lstStyle/>
          <a:p>
            <a:pPr marL="1200150" lvl="1" indent="-457200">
              <a:buFont typeface="Wingdings" panose="05000000000000000000" pitchFamily="2" charset="2"/>
              <a:buChar char="§"/>
            </a:pPr>
            <a:r>
              <a:rPr lang="en-US" sz="3200" dirty="0">
                <a:solidFill>
                  <a:schemeClr val="tx1">
                    <a:lumMod val="75000"/>
                    <a:lumOff val="25000"/>
                  </a:schemeClr>
                </a:solidFill>
                <a:latin typeface="Arial" panose="020B0604020202020204" pitchFamily="34" charset="0"/>
                <a:cs typeface="Arial" panose="020B0604020202020204" pitchFamily="34" charset="0"/>
              </a:rPr>
              <a:t>Domestic Violence Documentation</a:t>
            </a:r>
          </a:p>
          <a:p>
            <a:pPr marL="1200150" lvl="1" indent="-457200">
              <a:buFont typeface="Wingdings" panose="05000000000000000000" pitchFamily="2" charset="2"/>
              <a:buChar char="§"/>
            </a:pPr>
            <a:r>
              <a:rPr lang="en-US" sz="3200" dirty="0">
                <a:solidFill>
                  <a:schemeClr val="tx1">
                    <a:lumMod val="75000"/>
                    <a:lumOff val="25000"/>
                  </a:schemeClr>
                </a:solidFill>
                <a:latin typeface="Arial" panose="020B0604020202020204" pitchFamily="34" charset="0"/>
                <a:cs typeface="Arial" panose="020B0604020202020204" pitchFamily="34" charset="0"/>
              </a:rPr>
              <a:t>IEP (SED Child)</a:t>
            </a:r>
          </a:p>
          <a:p>
            <a:pPr marL="1200150" lvl="1" indent="-457200">
              <a:buFont typeface="Wingdings" panose="05000000000000000000" pitchFamily="2" charset="2"/>
              <a:buChar char="§"/>
            </a:pPr>
            <a:r>
              <a:rPr lang="en-US" sz="3200" dirty="0">
                <a:solidFill>
                  <a:schemeClr val="tx1">
                    <a:lumMod val="75000"/>
                    <a:lumOff val="25000"/>
                  </a:schemeClr>
                </a:solidFill>
                <a:latin typeface="Arial" panose="020B0604020202020204" pitchFamily="34" charset="0"/>
                <a:cs typeface="Arial" panose="020B0604020202020204" pitchFamily="34" charset="0"/>
              </a:rPr>
              <a:t>Doctor’s Note</a:t>
            </a:r>
          </a:p>
          <a:p>
            <a:pPr marL="1200150" lvl="1" indent="-457200">
              <a:buFont typeface="Wingdings" panose="05000000000000000000" pitchFamily="2" charset="2"/>
              <a:buChar char="§"/>
            </a:pPr>
            <a:r>
              <a:rPr lang="en-US" sz="3200" dirty="0">
                <a:solidFill>
                  <a:schemeClr val="tx1">
                    <a:lumMod val="75000"/>
                    <a:lumOff val="25000"/>
                  </a:schemeClr>
                </a:solidFill>
                <a:latin typeface="Arial" panose="020B0604020202020204" pitchFamily="34" charset="0"/>
                <a:cs typeface="Arial" panose="020B0604020202020204" pitchFamily="34" charset="0"/>
              </a:rPr>
              <a:t>Psychological Evaluations</a:t>
            </a:r>
          </a:p>
          <a:p>
            <a:pPr lvl="1" indent="0">
              <a:buNone/>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r>
              <a:rPr lang="en-US" sz="2400" dirty="0"/>
              <a:t>Documentation must be completed by a qualified professional as defined by the Employment Service Manual - 17.45 Qualified Professionals. </a:t>
            </a:r>
          </a:p>
          <a:p>
            <a:pPr lvl="1" indent="0">
              <a:buNone/>
            </a:pPr>
            <a:endParaRPr lang="en-US" sz="3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FFFC1D8D-601E-4E6A-9DF6-8DB4BCB4D94E}"/>
              </a:ext>
            </a:extLst>
          </p:cNvPr>
          <p:cNvSpPr/>
          <p:nvPr/>
        </p:nvSpPr>
        <p:spPr>
          <a:xfrm>
            <a:off x="702166" y="1081309"/>
            <a:ext cx="7640167" cy="681207"/>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Other Types of Supporting Documentation</a:t>
            </a:r>
          </a:p>
        </p:txBody>
      </p:sp>
    </p:spTree>
    <p:extLst>
      <p:ext uri="{BB962C8B-B14F-4D97-AF65-F5344CB8AC3E}">
        <p14:creationId xmlns:p14="http://schemas.microsoft.com/office/powerpoint/2010/main" val="1492481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13182</TotalTime>
  <Words>1721</Words>
  <Application>Microsoft Office PowerPoint</Application>
  <PresentationFormat>On-screen Show (4:3)</PresentationFormat>
  <Paragraphs>246</Paragraphs>
  <Slides>26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EXS Process</vt:lpstr>
      <vt:lpstr>FSS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mod&amp;co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Jana Soiseth</dc:creator>
  <cp:lastModifiedBy>Hanscom, Breanne</cp:lastModifiedBy>
  <cp:revision>200</cp:revision>
  <cp:lastPrinted>2019-12-03T16:22:23Z</cp:lastPrinted>
  <dcterms:created xsi:type="dcterms:W3CDTF">2014-03-27T18:23:43Z</dcterms:created>
  <dcterms:modified xsi:type="dcterms:W3CDTF">2021-06-29T12:57:03Z</dcterms:modified>
</cp:coreProperties>
</file>