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1" r:id="rId2"/>
    <p:sldId id="265" r:id="rId3"/>
    <p:sldId id="316" r:id="rId4"/>
    <p:sldId id="327" r:id="rId5"/>
    <p:sldId id="317" r:id="rId6"/>
    <p:sldId id="308" r:id="rId7"/>
    <p:sldId id="328" r:id="rId8"/>
    <p:sldId id="324" r:id="rId9"/>
    <p:sldId id="326" r:id="rId10"/>
    <p:sldId id="325" r:id="rId11"/>
    <p:sldId id="323" r:id="rId12"/>
    <p:sldId id="333" r:id="rId13"/>
    <p:sldId id="332" r:id="rId14"/>
    <p:sldId id="280" r:id="rId15"/>
    <p:sldId id="330" r:id="rId16"/>
    <p:sldId id="315" r:id="rId17"/>
    <p:sldId id="307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g, Ma X (DHS)" initials="YMX(" lastIdx="15" clrIdx="0">
    <p:extLst>
      <p:ext uri="{19B8F6BF-5375-455C-9EA6-DF929625EA0E}">
        <p15:presenceInfo xmlns:p15="http://schemas.microsoft.com/office/powerpoint/2012/main" userId="S-1-5-21-79331101-957628765-1238779560-185600" providerId="AD"/>
      </p:ext>
    </p:extLst>
  </p:cmAuthor>
  <p:cmAuthor id="2" name="Moua, Hua" initials="MH" lastIdx="1" clrIdx="1">
    <p:extLst>
      <p:ext uri="{19B8F6BF-5375-455C-9EA6-DF929625EA0E}">
        <p15:presenceInfo xmlns:p15="http://schemas.microsoft.com/office/powerpoint/2012/main" userId="S::hua.moua@co.ramsey.mn.us::7136bbc4-d238-4ce0-ad60-a71b60974e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4194" autoAdjust="0"/>
  </p:normalViewPr>
  <p:slideViewPr>
    <p:cSldViewPr snapToGrid="0" snapToObjects="1">
      <p:cViewPr varScale="1">
        <p:scale>
          <a:sx n="86" d="100"/>
          <a:sy n="86" d="100"/>
        </p:scale>
        <p:origin x="1382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447A5-353F-4D9F-9442-E8D9293C91B6}" type="doc">
      <dgm:prSet loTypeId="urn:microsoft.com/office/officeart/2011/layout/CircleProcess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F2BA721E-2D09-478D-8F46-80BA53721AE3}">
      <dgm:prSet phldrT="[Text]" custT="1"/>
      <dgm:spPr/>
      <dgm:t>
        <a:bodyPr/>
        <a:lstStyle/>
        <a:p>
          <a:r>
            <a:rPr lang="en-US" sz="1700" b="1" dirty="0"/>
            <a:t>Inform/ Assess potential FSS</a:t>
          </a:r>
        </a:p>
      </dgm:t>
    </dgm:pt>
    <dgm:pt modelId="{9D5BF2C8-EC5D-4D27-B448-83B2C97E2FA8}" type="parTrans" cxnId="{AE76A8DE-45C3-46B5-93B5-46C00BEE744C}">
      <dgm:prSet/>
      <dgm:spPr/>
      <dgm:t>
        <a:bodyPr/>
        <a:lstStyle/>
        <a:p>
          <a:endParaRPr lang="en-US"/>
        </a:p>
      </dgm:t>
    </dgm:pt>
    <dgm:pt modelId="{1ACBACF4-3411-4217-A82E-76FC89EB77AA}" type="sibTrans" cxnId="{AE76A8DE-45C3-46B5-93B5-46C00BEE744C}">
      <dgm:prSet/>
      <dgm:spPr/>
      <dgm:t>
        <a:bodyPr/>
        <a:lstStyle/>
        <a:p>
          <a:endParaRPr lang="en-US"/>
        </a:p>
      </dgm:t>
    </dgm:pt>
    <dgm:pt modelId="{509B41A1-EA35-4CD2-A1F8-707019C9A233}">
      <dgm:prSet phldrT="[Text]" custT="1"/>
      <dgm:spPr/>
      <dgm:t>
        <a:bodyPr/>
        <a:lstStyle/>
        <a:p>
          <a:r>
            <a:rPr lang="en-US" sz="1700" b="1" dirty="0"/>
            <a:t>Manager/ Supervisor  Decision</a:t>
          </a:r>
        </a:p>
      </dgm:t>
    </dgm:pt>
    <dgm:pt modelId="{21A60B72-F2DF-4BE2-931F-6F0F0311ED26}" type="parTrans" cxnId="{5DB9EEF3-E866-43D0-B4E7-B1804D71CED4}">
      <dgm:prSet/>
      <dgm:spPr/>
      <dgm:t>
        <a:bodyPr/>
        <a:lstStyle/>
        <a:p>
          <a:endParaRPr lang="en-US"/>
        </a:p>
      </dgm:t>
    </dgm:pt>
    <dgm:pt modelId="{7C1895E0-528C-4C4B-A111-49D54B0FEBF2}" type="sibTrans" cxnId="{5DB9EEF3-E866-43D0-B4E7-B1804D71CED4}">
      <dgm:prSet/>
      <dgm:spPr/>
      <dgm:t>
        <a:bodyPr/>
        <a:lstStyle/>
        <a:p>
          <a:endParaRPr lang="en-US"/>
        </a:p>
      </dgm:t>
    </dgm:pt>
    <dgm:pt modelId="{89A69A91-2597-4457-8733-FA5F84145CB4}">
      <dgm:prSet phldrT="[Text]" custT="1"/>
      <dgm:spPr/>
      <dgm:t>
        <a:bodyPr/>
        <a:lstStyle/>
        <a:p>
          <a:r>
            <a:rPr lang="en-US" sz="1600" b="1" dirty="0"/>
            <a:t>FSS Approved  submit Status Update 651-266-3930</a:t>
          </a:r>
        </a:p>
      </dgm:t>
    </dgm:pt>
    <dgm:pt modelId="{FD107E51-8FEB-4B93-9895-46FE7A682B87}" type="parTrans" cxnId="{E5FE0BD9-79D3-4FF3-8778-E833E2231FBE}">
      <dgm:prSet/>
      <dgm:spPr/>
      <dgm:t>
        <a:bodyPr/>
        <a:lstStyle/>
        <a:p>
          <a:endParaRPr lang="en-US"/>
        </a:p>
      </dgm:t>
    </dgm:pt>
    <dgm:pt modelId="{8CC006DE-2D69-4642-9257-EC2236CB2A9E}" type="sibTrans" cxnId="{E5FE0BD9-79D3-4FF3-8778-E833E2231FBE}">
      <dgm:prSet/>
      <dgm:spPr/>
      <dgm:t>
        <a:bodyPr/>
        <a:lstStyle/>
        <a:p>
          <a:endParaRPr lang="en-US"/>
        </a:p>
      </dgm:t>
    </dgm:pt>
    <dgm:pt modelId="{5AFE8BB8-0A4C-49D3-9C6F-6BECF9C2F17E}">
      <dgm:prSet phldrT="[Text]" custT="1"/>
      <dgm:spPr/>
      <dgm:t>
        <a:bodyPr/>
        <a:lstStyle/>
        <a:p>
          <a:r>
            <a:rPr lang="en-US" sz="1700" b="1" dirty="0"/>
            <a:t>FSS Document and FSS Checklist</a:t>
          </a:r>
        </a:p>
      </dgm:t>
    </dgm:pt>
    <dgm:pt modelId="{7601DC36-F886-413F-9DE3-61D1CB284DB0}" type="parTrans" cxnId="{E512EB33-1049-4ECD-8C06-A9FB18D2377F}">
      <dgm:prSet/>
      <dgm:spPr/>
      <dgm:t>
        <a:bodyPr/>
        <a:lstStyle/>
        <a:p>
          <a:endParaRPr lang="en-US"/>
        </a:p>
      </dgm:t>
    </dgm:pt>
    <dgm:pt modelId="{505476CC-BBA6-49E3-ADFC-259B2725E16C}" type="sibTrans" cxnId="{E512EB33-1049-4ECD-8C06-A9FB18D2377F}">
      <dgm:prSet/>
      <dgm:spPr/>
      <dgm:t>
        <a:bodyPr/>
        <a:lstStyle/>
        <a:p>
          <a:endParaRPr lang="en-US"/>
        </a:p>
      </dgm:t>
    </dgm:pt>
    <dgm:pt modelId="{2DA63904-7401-44D6-B2DD-34CDF7BE1F1C}">
      <dgm:prSet phldrT="[Text]" custT="1"/>
      <dgm:spPr/>
      <dgm:t>
        <a:bodyPr/>
        <a:lstStyle/>
        <a:p>
          <a:endParaRPr lang="en-US" sz="1800" b="1" dirty="0"/>
        </a:p>
        <a:p>
          <a:r>
            <a:rPr lang="en-US" sz="1800" b="1" dirty="0"/>
            <a:t>EP - monitor progress</a:t>
          </a:r>
        </a:p>
        <a:p>
          <a:r>
            <a:rPr lang="en-US" sz="1800" b="1" dirty="0"/>
            <a:t>Support/ Resources – </a:t>
          </a:r>
        </a:p>
        <a:p>
          <a:endParaRPr lang="en-US" sz="1800" b="1" dirty="0"/>
        </a:p>
      </dgm:t>
    </dgm:pt>
    <dgm:pt modelId="{E542A35B-6387-4F00-849B-17DCC50FF2E2}" type="parTrans" cxnId="{0D738005-2C04-4DEE-9C55-3855D29A0873}">
      <dgm:prSet/>
      <dgm:spPr/>
      <dgm:t>
        <a:bodyPr/>
        <a:lstStyle/>
        <a:p>
          <a:endParaRPr lang="en-US"/>
        </a:p>
      </dgm:t>
    </dgm:pt>
    <dgm:pt modelId="{3F46DC9B-D698-4316-9789-FC1A9B531F43}" type="sibTrans" cxnId="{0D738005-2C04-4DEE-9C55-3855D29A0873}">
      <dgm:prSet/>
      <dgm:spPr/>
      <dgm:t>
        <a:bodyPr/>
        <a:lstStyle/>
        <a:p>
          <a:endParaRPr lang="en-US"/>
        </a:p>
      </dgm:t>
    </dgm:pt>
    <dgm:pt modelId="{3D62EC7F-8F0D-4CB8-84CF-866B9B0F1337}" type="pres">
      <dgm:prSet presAssocID="{B79447A5-353F-4D9F-9442-E8D9293C91B6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4011EA12-6B6C-436B-9B68-2AA85B3FB49C}" type="pres">
      <dgm:prSet presAssocID="{2DA63904-7401-44D6-B2DD-34CDF7BE1F1C}" presName="Accent5" presStyleCnt="0"/>
      <dgm:spPr/>
    </dgm:pt>
    <dgm:pt modelId="{DA3C500E-BD7C-4951-A380-B2811255BC6B}" type="pres">
      <dgm:prSet presAssocID="{2DA63904-7401-44D6-B2DD-34CDF7BE1F1C}" presName="Accent" presStyleLbl="node1" presStyleIdx="0" presStyleCnt="5" custLinFactNeighborX="-95315" custLinFactNeighborY="42493"/>
      <dgm:spPr/>
    </dgm:pt>
    <dgm:pt modelId="{C616321A-BC10-44D4-82DD-D989D420CDD4}" type="pres">
      <dgm:prSet presAssocID="{2DA63904-7401-44D6-B2DD-34CDF7BE1F1C}" presName="ParentBackground5" presStyleCnt="0"/>
      <dgm:spPr/>
    </dgm:pt>
    <dgm:pt modelId="{DB4ABD6C-EEE0-44B9-8301-C7DB82E637E9}" type="pres">
      <dgm:prSet presAssocID="{2DA63904-7401-44D6-B2DD-34CDF7BE1F1C}" presName="ParentBackground" presStyleLbl="fgAcc1" presStyleIdx="0" presStyleCnt="5" custLinFactX="-3301" custLinFactNeighborX="-100000" custLinFactNeighborY="47078"/>
      <dgm:spPr/>
    </dgm:pt>
    <dgm:pt modelId="{29765FF4-6681-45A2-95B9-A06CEFE8EDC9}" type="pres">
      <dgm:prSet presAssocID="{2DA63904-7401-44D6-B2DD-34CDF7BE1F1C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2B5F918-9659-4BCF-B3E3-5001F4A73A1C}" type="pres">
      <dgm:prSet presAssocID="{89A69A91-2597-4457-8733-FA5F84145CB4}" presName="Accent4" presStyleCnt="0"/>
      <dgm:spPr/>
    </dgm:pt>
    <dgm:pt modelId="{E52BAF18-3413-4D79-A450-1DA4532DB299}" type="pres">
      <dgm:prSet presAssocID="{89A69A91-2597-4457-8733-FA5F84145CB4}" presName="Accent" presStyleLbl="node1" presStyleIdx="1" presStyleCnt="5" custAng="18900000" custLinFactNeighborX="-5407" custLinFactNeighborY="-39681"/>
      <dgm:spPr>
        <a:prstGeom prst="ellipse">
          <a:avLst/>
        </a:prstGeom>
      </dgm:spPr>
    </dgm:pt>
    <dgm:pt modelId="{D2E998E6-95AE-49B3-8BFC-71350656A10C}" type="pres">
      <dgm:prSet presAssocID="{89A69A91-2597-4457-8733-FA5F84145CB4}" presName="ParentBackground4" presStyleCnt="0"/>
      <dgm:spPr/>
    </dgm:pt>
    <dgm:pt modelId="{3172A43F-E6B4-4098-A6F7-2185D92BCE07}" type="pres">
      <dgm:prSet presAssocID="{89A69A91-2597-4457-8733-FA5F84145CB4}" presName="ParentBackground" presStyleLbl="fgAcc1" presStyleIdx="1" presStyleCnt="5" custLinFactNeighborX="-8277" custLinFactNeighborY="-61805"/>
      <dgm:spPr/>
    </dgm:pt>
    <dgm:pt modelId="{95B798EB-091A-4157-B3DC-149FE358475C}" type="pres">
      <dgm:prSet presAssocID="{89A69A91-2597-4457-8733-FA5F84145CB4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65EC320-9F19-4771-AFFE-39D0EFB57582}" type="pres">
      <dgm:prSet presAssocID="{509B41A1-EA35-4CD2-A1F8-707019C9A233}" presName="Accent3" presStyleCnt="0"/>
      <dgm:spPr/>
    </dgm:pt>
    <dgm:pt modelId="{87355DCB-BBBD-40CF-BFB8-6373EE448C6D}" type="pres">
      <dgm:prSet presAssocID="{509B41A1-EA35-4CD2-A1F8-707019C9A233}" presName="Accent" presStyleLbl="node1" presStyleIdx="2" presStyleCnt="5"/>
      <dgm:spPr/>
    </dgm:pt>
    <dgm:pt modelId="{3B08982F-529A-4758-B5BA-D7945DEA092A}" type="pres">
      <dgm:prSet presAssocID="{509B41A1-EA35-4CD2-A1F8-707019C9A233}" presName="ParentBackground3" presStyleCnt="0"/>
      <dgm:spPr/>
    </dgm:pt>
    <dgm:pt modelId="{D5B19BCF-6366-4494-B9A7-81BEAD7C2A39}" type="pres">
      <dgm:prSet presAssocID="{509B41A1-EA35-4CD2-A1F8-707019C9A233}" presName="ParentBackground" presStyleLbl="fgAcc1" presStyleIdx="2" presStyleCnt="5"/>
      <dgm:spPr/>
    </dgm:pt>
    <dgm:pt modelId="{BD95FF7A-B4C8-46E0-94AC-8661B9E371C6}" type="pres">
      <dgm:prSet presAssocID="{509B41A1-EA35-4CD2-A1F8-707019C9A23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10D0D42-E818-4A58-B8D9-9C2C9950CAA6}" type="pres">
      <dgm:prSet presAssocID="{5AFE8BB8-0A4C-49D3-9C6F-6BECF9C2F17E}" presName="Accent2" presStyleCnt="0"/>
      <dgm:spPr/>
    </dgm:pt>
    <dgm:pt modelId="{0250FA31-5FA7-495F-87E0-1446AA6AC639}" type="pres">
      <dgm:prSet presAssocID="{5AFE8BB8-0A4C-49D3-9C6F-6BECF9C2F17E}" presName="Accent" presStyleLbl="node1" presStyleIdx="3" presStyleCnt="5"/>
      <dgm:spPr/>
    </dgm:pt>
    <dgm:pt modelId="{F3B1D33F-A48B-4F08-A695-C65CD1128D57}" type="pres">
      <dgm:prSet presAssocID="{5AFE8BB8-0A4C-49D3-9C6F-6BECF9C2F17E}" presName="ParentBackground2" presStyleCnt="0"/>
      <dgm:spPr/>
    </dgm:pt>
    <dgm:pt modelId="{532F51E7-57DD-4C7B-B9DD-DD576AB6D9A2}" type="pres">
      <dgm:prSet presAssocID="{5AFE8BB8-0A4C-49D3-9C6F-6BECF9C2F17E}" presName="ParentBackground" presStyleLbl="fgAcc1" presStyleIdx="3" presStyleCnt="5"/>
      <dgm:spPr/>
    </dgm:pt>
    <dgm:pt modelId="{F6CAF5A4-9814-4ABA-BC73-CF0BE78BA91F}" type="pres">
      <dgm:prSet presAssocID="{5AFE8BB8-0A4C-49D3-9C6F-6BECF9C2F17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7E8B5DE-A486-43D3-B51F-91D9A7FF75E8}" type="pres">
      <dgm:prSet presAssocID="{F2BA721E-2D09-478D-8F46-80BA53721AE3}" presName="Accent1" presStyleCnt="0"/>
      <dgm:spPr/>
    </dgm:pt>
    <dgm:pt modelId="{25635374-3ECC-420E-9870-1193680FAF8A}" type="pres">
      <dgm:prSet presAssocID="{F2BA721E-2D09-478D-8F46-80BA53721AE3}" presName="Accent" presStyleLbl="node1" presStyleIdx="4" presStyleCnt="5"/>
      <dgm:spPr/>
    </dgm:pt>
    <dgm:pt modelId="{CF3A1A83-6AA9-45AA-AB8F-E7F9CACDC346}" type="pres">
      <dgm:prSet presAssocID="{F2BA721E-2D09-478D-8F46-80BA53721AE3}" presName="ParentBackground1" presStyleCnt="0"/>
      <dgm:spPr/>
    </dgm:pt>
    <dgm:pt modelId="{3CDFFE8A-7233-4A50-930C-574974DE581B}" type="pres">
      <dgm:prSet presAssocID="{F2BA721E-2D09-478D-8F46-80BA53721AE3}" presName="ParentBackground" presStyleLbl="fgAcc1" presStyleIdx="4" presStyleCnt="5"/>
      <dgm:spPr/>
    </dgm:pt>
    <dgm:pt modelId="{7D9DDF03-8067-406E-80FD-FE2E420B6269}" type="pres">
      <dgm:prSet presAssocID="{F2BA721E-2D09-478D-8F46-80BA53721AE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0D738005-2C04-4DEE-9C55-3855D29A0873}" srcId="{B79447A5-353F-4D9F-9442-E8D9293C91B6}" destId="{2DA63904-7401-44D6-B2DD-34CDF7BE1F1C}" srcOrd="4" destOrd="0" parTransId="{E542A35B-6387-4F00-849B-17DCC50FF2E2}" sibTransId="{3F46DC9B-D698-4316-9789-FC1A9B531F43}"/>
    <dgm:cxn modelId="{D1582D14-4496-4F27-BB63-F9D9BD79FC6E}" type="presOf" srcId="{5AFE8BB8-0A4C-49D3-9C6F-6BECF9C2F17E}" destId="{F6CAF5A4-9814-4ABA-BC73-CF0BE78BA91F}" srcOrd="1" destOrd="0" presId="urn:microsoft.com/office/officeart/2011/layout/CircleProcess"/>
    <dgm:cxn modelId="{CB16F92C-FE69-42B8-9372-D8B62A0D0C89}" type="presOf" srcId="{2DA63904-7401-44D6-B2DD-34CDF7BE1F1C}" destId="{29765FF4-6681-45A2-95B9-A06CEFE8EDC9}" srcOrd="1" destOrd="0" presId="urn:microsoft.com/office/officeart/2011/layout/CircleProcess"/>
    <dgm:cxn modelId="{E512EB33-1049-4ECD-8C06-A9FB18D2377F}" srcId="{B79447A5-353F-4D9F-9442-E8D9293C91B6}" destId="{5AFE8BB8-0A4C-49D3-9C6F-6BECF9C2F17E}" srcOrd="1" destOrd="0" parTransId="{7601DC36-F886-413F-9DE3-61D1CB284DB0}" sibTransId="{505476CC-BBA6-49E3-ADFC-259B2725E16C}"/>
    <dgm:cxn modelId="{7886845B-07CF-4159-893B-8B06874FA49B}" type="presOf" srcId="{89A69A91-2597-4457-8733-FA5F84145CB4}" destId="{3172A43F-E6B4-4098-A6F7-2185D92BCE07}" srcOrd="0" destOrd="0" presId="urn:microsoft.com/office/officeart/2011/layout/CircleProcess"/>
    <dgm:cxn modelId="{D4ACF55B-51AE-457F-997B-D9E12CCA4C1D}" type="presOf" srcId="{F2BA721E-2D09-478D-8F46-80BA53721AE3}" destId="{3CDFFE8A-7233-4A50-930C-574974DE581B}" srcOrd="0" destOrd="0" presId="urn:microsoft.com/office/officeart/2011/layout/CircleProcess"/>
    <dgm:cxn modelId="{46FED349-CEBA-46C5-B5C3-ECAAC90B311A}" type="presOf" srcId="{B79447A5-353F-4D9F-9442-E8D9293C91B6}" destId="{3D62EC7F-8F0D-4CB8-84CF-866B9B0F1337}" srcOrd="0" destOrd="0" presId="urn:microsoft.com/office/officeart/2011/layout/CircleProcess"/>
    <dgm:cxn modelId="{8737A54C-2CC9-4C50-8425-37450DA49D28}" type="presOf" srcId="{509B41A1-EA35-4CD2-A1F8-707019C9A233}" destId="{BD95FF7A-B4C8-46E0-94AC-8661B9E371C6}" srcOrd="1" destOrd="0" presId="urn:microsoft.com/office/officeart/2011/layout/CircleProcess"/>
    <dgm:cxn modelId="{E8E0A7A6-9639-480A-AB1B-860889C66893}" type="presOf" srcId="{89A69A91-2597-4457-8733-FA5F84145CB4}" destId="{95B798EB-091A-4157-B3DC-149FE358475C}" srcOrd="1" destOrd="0" presId="urn:microsoft.com/office/officeart/2011/layout/CircleProcess"/>
    <dgm:cxn modelId="{F5AAE4C1-26DC-4575-8DEA-37E56B73271B}" type="presOf" srcId="{2DA63904-7401-44D6-B2DD-34CDF7BE1F1C}" destId="{DB4ABD6C-EEE0-44B9-8301-C7DB82E637E9}" srcOrd="0" destOrd="0" presId="urn:microsoft.com/office/officeart/2011/layout/CircleProcess"/>
    <dgm:cxn modelId="{E5FE0BD9-79D3-4FF3-8778-E833E2231FBE}" srcId="{B79447A5-353F-4D9F-9442-E8D9293C91B6}" destId="{89A69A91-2597-4457-8733-FA5F84145CB4}" srcOrd="3" destOrd="0" parTransId="{FD107E51-8FEB-4B93-9895-46FE7A682B87}" sibTransId="{8CC006DE-2D69-4642-9257-EC2236CB2A9E}"/>
    <dgm:cxn modelId="{AE76A8DE-45C3-46B5-93B5-46C00BEE744C}" srcId="{B79447A5-353F-4D9F-9442-E8D9293C91B6}" destId="{F2BA721E-2D09-478D-8F46-80BA53721AE3}" srcOrd="0" destOrd="0" parTransId="{9D5BF2C8-EC5D-4D27-B448-83B2C97E2FA8}" sibTransId="{1ACBACF4-3411-4217-A82E-76FC89EB77AA}"/>
    <dgm:cxn modelId="{DAC3C2DE-B864-4367-9887-0CA90DC92225}" type="presOf" srcId="{5AFE8BB8-0A4C-49D3-9C6F-6BECF9C2F17E}" destId="{532F51E7-57DD-4C7B-B9DD-DD576AB6D9A2}" srcOrd="0" destOrd="0" presId="urn:microsoft.com/office/officeart/2011/layout/CircleProcess"/>
    <dgm:cxn modelId="{5DB9EEF3-E866-43D0-B4E7-B1804D71CED4}" srcId="{B79447A5-353F-4D9F-9442-E8D9293C91B6}" destId="{509B41A1-EA35-4CD2-A1F8-707019C9A233}" srcOrd="2" destOrd="0" parTransId="{21A60B72-F2DF-4BE2-931F-6F0F0311ED26}" sibTransId="{7C1895E0-528C-4C4B-A111-49D54B0FEBF2}"/>
    <dgm:cxn modelId="{E1E702FB-3ED6-47F9-A0F5-4BDCDA95122D}" type="presOf" srcId="{F2BA721E-2D09-478D-8F46-80BA53721AE3}" destId="{7D9DDF03-8067-406E-80FD-FE2E420B6269}" srcOrd="1" destOrd="0" presId="urn:microsoft.com/office/officeart/2011/layout/CircleProcess"/>
    <dgm:cxn modelId="{44523DFE-5B0D-4D8E-976C-2955539E36CD}" type="presOf" srcId="{509B41A1-EA35-4CD2-A1F8-707019C9A233}" destId="{D5B19BCF-6366-4494-B9A7-81BEAD7C2A39}" srcOrd="0" destOrd="0" presId="urn:microsoft.com/office/officeart/2011/layout/CircleProcess"/>
    <dgm:cxn modelId="{7A3D0F16-482A-4DEC-ADB8-FA4447E67E45}" type="presParOf" srcId="{3D62EC7F-8F0D-4CB8-84CF-866B9B0F1337}" destId="{4011EA12-6B6C-436B-9B68-2AA85B3FB49C}" srcOrd="0" destOrd="0" presId="urn:microsoft.com/office/officeart/2011/layout/CircleProcess"/>
    <dgm:cxn modelId="{63021325-88E6-42D2-A49A-68CC65C191DC}" type="presParOf" srcId="{4011EA12-6B6C-436B-9B68-2AA85B3FB49C}" destId="{DA3C500E-BD7C-4951-A380-B2811255BC6B}" srcOrd="0" destOrd="0" presId="urn:microsoft.com/office/officeart/2011/layout/CircleProcess"/>
    <dgm:cxn modelId="{DD46A97E-DC0E-4C06-BC22-16843B763BC0}" type="presParOf" srcId="{3D62EC7F-8F0D-4CB8-84CF-866B9B0F1337}" destId="{C616321A-BC10-44D4-82DD-D989D420CDD4}" srcOrd="1" destOrd="0" presId="urn:microsoft.com/office/officeart/2011/layout/CircleProcess"/>
    <dgm:cxn modelId="{00F6D06D-8340-4C56-83DE-2B5A02E454BC}" type="presParOf" srcId="{C616321A-BC10-44D4-82DD-D989D420CDD4}" destId="{DB4ABD6C-EEE0-44B9-8301-C7DB82E637E9}" srcOrd="0" destOrd="0" presId="urn:microsoft.com/office/officeart/2011/layout/CircleProcess"/>
    <dgm:cxn modelId="{81110132-DFBC-4854-B919-168EC3F30947}" type="presParOf" srcId="{3D62EC7F-8F0D-4CB8-84CF-866B9B0F1337}" destId="{29765FF4-6681-45A2-95B9-A06CEFE8EDC9}" srcOrd="2" destOrd="0" presId="urn:microsoft.com/office/officeart/2011/layout/CircleProcess"/>
    <dgm:cxn modelId="{5CD2E819-18FB-420F-963B-F7A26F18DEDE}" type="presParOf" srcId="{3D62EC7F-8F0D-4CB8-84CF-866B9B0F1337}" destId="{02B5F918-9659-4BCF-B3E3-5001F4A73A1C}" srcOrd="3" destOrd="0" presId="urn:microsoft.com/office/officeart/2011/layout/CircleProcess"/>
    <dgm:cxn modelId="{F6DE7CED-2FC0-47C0-9049-D62B3921D0BE}" type="presParOf" srcId="{02B5F918-9659-4BCF-B3E3-5001F4A73A1C}" destId="{E52BAF18-3413-4D79-A450-1DA4532DB299}" srcOrd="0" destOrd="0" presId="urn:microsoft.com/office/officeart/2011/layout/CircleProcess"/>
    <dgm:cxn modelId="{6393AB17-E120-45BB-BF9E-1B0C3FA3EA7A}" type="presParOf" srcId="{3D62EC7F-8F0D-4CB8-84CF-866B9B0F1337}" destId="{D2E998E6-95AE-49B3-8BFC-71350656A10C}" srcOrd="4" destOrd="0" presId="urn:microsoft.com/office/officeart/2011/layout/CircleProcess"/>
    <dgm:cxn modelId="{45E643AE-E6BB-423E-ABAE-0AA3BBAE3DA0}" type="presParOf" srcId="{D2E998E6-95AE-49B3-8BFC-71350656A10C}" destId="{3172A43F-E6B4-4098-A6F7-2185D92BCE07}" srcOrd="0" destOrd="0" presId="urn:microsoft.com/office/officeart/2011/layout/CircleProcess"/>
    <dgm:cxn modelId="{BD9AF65F-720F-49BD-930F-A28E520A93BF}" type="presParOf" srcId="{3D62EC7F-8F0D-4CB8-84CF-866B9B0F1337}" destId="{95B798EB-091A-4157-B3DC-149FE358475C}" srcOrd="5" destOrd="0" presId="urn:microsoft.com/office/officeart/2011/layout/CircleProcess"/>
    <dgm:cxn modelId="{ABCD2050-16B2-44D1-9B33-DD7418B79178}" type="presParOf" srcId="{3D62EC7F-8F0D-4CB8-84CF-866B9B0F1337}" destId="{165EC320-9F19-4771-AFFE-39D0EFB57582}" srcOrd="6" destOrd="0" presId="urn:microsoft.com/office/officeart/2011/layout/CircleProcess"/>
    <dgm:cxn modelId="{76A11B1E-E40D-4A24-851E-608F0EA7C1F8}" type="presParOf" srcId="{165EC320-9F19-4771-AFFE-39D0EFB57582}" destId="{87355DCB-BBBD-40CF-BFB8-6373EE448C6D}" srcOrd="0" destOrd="0" presId="urn:microsoft.com/office/officeart/2011/layout/CircleProcess"/>
    <dgm:cxn modelId="{4BE03FF7-BB09-496A-A229-F42A44712BDD}" type="presParOf" srcId="{3D62EC7F-8F0D-4CB8-84CF-866B9B0F1337}" destId="{3B08982F-529A-4758-B5BA-D7945DEA092A}" srcOrd="7" destOrd="0" presId="urn:microsoft.com/office/officeart/2011/layout/CircleProcess"/>
    <dgm:cxn modelId="{4E443DEC-3611-4902-ADA0-43A45B66D1FC}" type="presParOf" srcId="{3B08982F-529A-4758-B5BA-D7945DEA092A}" destId="{D5B19BCF-6366-4494-B9A7-81BEAD7C2A39}" srcOrd="0" destOrd="0" presId="urn:microsoft.com/office/officeart/2011/layout/CircleProcess"/>
    <dgm:cxn modelId="{6282733D-6A4F-4966-858C-5EE06DFEC6C5}" type="presParOf" srcId="{3D62EC7F-8F0D-4CB8-84CF-866B9B0F1337}" destId="{BD95FF7A-B4C8-46E0-94AC-8661B9E371C6}" srcOrd="8" destOrd="0" presId="urn:microsoft.com/office/officeart/2011/layout/CircleProcess"/>
    <dgm:cxn modelId="{4B04F9E5-AFC1-40E4-A94D-5191315B6D9C}" type="presParOf" srcId="{3D62EC7F-8F0D-4CB8-84CF-866B9B0F1337}" destId="{310D0D42-E818-4A58-B8D9-9C2C9950CAA6}" srcOrd="9" destOrd="0" presId="urn:microsoft.com/office/officeart/2011/layout/CircleProcess"/>
    <dgm:cxn modelId="{8949DC62-B63D-484B-8BAE-D11D452D5B3C}" type="presParOf" srcId="{310D0D42-E818-4A58-B8D9-9C2C9950CAA6}" destId="{0250FA31-5FA7-495F-87E0-1446AA6AC639}" srcOrd="0" destOrd="0" presId="urn:microsoft.com/office/officeart/2011/layout/CircleProcess"/>
    <dgm:cxn modelId="{5ED4681E-472A-4EB3-9F82-8997B031DC4F}" type="presParOf" srcId="{3D62EC7F-8F0D-4CB8-84CF-866B9B0F1337}" destId="{F3B1D33F-A48B-4F08-A695-C65CD1128D57}" srcOrd="10" destOrd="0" presId="urn:microsoft.com/office/officeart/2011/layout/CircleProcess"/>
    <dgm:cxn modelId="{FBFBDD41-61F6-4513-95B3-5E2EECBDE858}" type="presParOf" srcId="{F3B1D33F-A48B-4F08-A695-C65CD1128D57}" destId="{532F51E7-57DD-4C7B-B9DD-DD576AB6D9A2}" srcOrd="0" destOrd="0" presId="urn:microsoft.com/office/officeart/2011/layout/CircleProcess"/>
    <dgm:cxn modelId="{CBE3F540-5EA7-46FB-A8A4-F5EB9ABD2B41}" type="presParOf" srcId="{3D62EC7F-8F0D-4CB8-84CF-866B9B0F1337}" destId="{F6CAF5A4-9814-4ABA-BC73-CF0BE78BA91F}" srcOrd="11" destOrd="0" presId="urn:microsoft.com/office/officeart/2011/layout/CircleProcess"/>
    <dgm:cxn modelId="{0E9D20D4-A91C-495E-AA66-EFE45378F1CE}" type="presParOf" srcId="{3D62EC7F-8F0D-4CB8-84CF-866B9B0F1337}" destId="{27E8B5DE-A486-43D3-B51F-91D9A7FF75E8}" srcOrd="12" destOrd="0" presId="urn:microsoft.com/office/officeart/2011/layout/CircleProcess"/>
    <dgm:cxn modelId="{1BC58882-34BF-4CF1-8887-8476143CC953}" type="presParOf" srcId="{27E8B5DE-A486-43D3-B51F-91D9A7FF75E8}" destId="{25635374-3ECC-420E-9870-1193680FAF8A}" srcOrd="0" destOrd="0" presId="urn:microsoft.com/office/officeart/2011/layout/CircleProcess"/>
    <dgm:cxn modelId="{22F6E68C-BD0F-416B-8CD5-600885CBA3BC}" type="presParOf" srcId="{3D62EC7F-8F0D-4CB8-84CF-866B9B0F1337}" destId="{CF3A1A83-6AA9-45AA-AB8F-E7F9CACDC346}" srcOrd="13" destOrd="0" presId="urn:microsoft.com/office/officeart/2011/layout/CircleProcess"/>
    <dgm:cxn modelId="{4D862B41-4E4D-4DFF-AAF7-12B4F32F8CC4}" type="presParOf" srcId="{CF3A1A83-6AA9-45AA-AB8F-E7F9CACDC346}" destId="{3CDFFE8A-7233-4A50-930C-574974DE581B}" srcOrd="0" destOrd="0" presId="urn:microsoft.com/office/officeart/2011/layout/CircleProcess"/>
    <dgm:cxn modelId="{78D3CCD0-5122-4A2A-8CEC-BB8CC14A0B30}" type="presParOf" srcId="{3D62EC7F-8F0D-4CB8-84CF-866B9B0F1337}" destId="{7D9DDF03-8067-406E-80FD-FE2E420B6269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C500E-BD7C-4951-A380-B2811255BC6B}">
      <dsp:nvSpPr>
        <dsp:cNvPr id="0" name=""/>
        <dsp:cNvSpPr/>
      </dsp:nvSpPr>
      <dsp:spPr>
        <a:xfrm>
          <a:off x="6439248" y="2108777"/>
          <a:ext cx="1875963" cy="1876270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ABD6C-EEE0-44B9-8301-C7DB82E637E9}">
      <dsp:nvSpPr>
        <dsp:cNvPr id="0" name=""/>
        <dsp:cNvSpPr/>
      </dsp:nvSpPr>
      <dsp:spPr>
        <a:xfrm>
          <a:off x="6480251" y="2198459"/>
          <a:ext cx="1751165" cy="17511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EP - monitor progress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Support/ Resources –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</dsp:txBody>
      <dsp:txXfrm>
        <a:off x="6730845" y="2448672"/>
        <a:ext cx="1250974" cy="1250737"/>
      </dsp:txXfrm>
    </dsp:sp>
    <dsp:sp modelId="{E52BAF18-3413-4D79-A450-1DA4532DB299}">
      <dsp:nvSpPr>
        <dsp:cNvPr id="0" name=""/>
        <dsp:cNvSpPr/>
      </dsp:nvSpPr>
      <dsp:spPr>
        <a:xfrm>
          <a:off x="6144139" y="258624"/>
          <a:ext cx="1875746" cy="187574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72A43F-E6B4-4098-A6F7-2185D92BCE07}">
      <dsp:nvSpPr>
        <dsp:cNvPr id="0" name=""/>
        <dsp:cNvSpPr/>
      </dsp:nvSpPr>
      <dsp:spPr>
        <a:xfrm>
          <a:off x="6206415" y="291740"/>
          <a:ext cx="1751165" cy="17511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FSS Approved  submit Status Update 651-266-3930</a:t>
          </a:r>
        </a:p>
      </dsp:txBody>
      <dsp:txXfrm>
        <a:off x="6456011" y="541953"/>
        <a:ext cx="1250974" cy="1250737"/>
      </dsp:txXfrm>
    </dsp:sp>
    <dsp:sp modelId="{87355DCB-BBBD-40CF-BFB8-6373EE448C6D}">
      <dsp:nvSpPr>
        <dsp:cNvPr id="0" name=""/>
        <dsp:cNvSpPr/>
      </dsp:nvSpPr>
      <dsp:spPr>
        <a:xfrm rot="2700000">
          <a:off x="4349708" y="1311590"/>
          <a:ext cx="1875746" cy="1875746"/>
        </a:xfrm>
        <a:prstGeom prst="teardrop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19BCF-6366-4494-B9A7-81BEAD7C2A39}">
      <dsp:nvSpPr>
        <dsp:cNvPr id="0" name=""/>
        <dsp:cNvSpPr/>
      </dsp:nvSpPr>
      <dsp:spPr>
        <a:xfrm>
          <a:off x="4412498" y="1374046"/>
          <a:ext cx="1751165" cy="17511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Manager/ Supervisor  Decision</a:t>
          </a:r>
        </a:p>
      </dsp:txBody>
      <dsp:txXfrm>
        <a:off x="4662094" y="1624260"/>
        <a:ext cx="1250974" cy="1250737"/>
      </dsp:txXfrm>
    </dsp:sp>
    <dsp:sp modelId="{0250FA31-5FA7-495F-87E0-1446AA6AC639}">
      <dsp:nvSpPr>
        <dsp:cNvPr id="0" name=""/>
        <dsp:cNvSpPr/>
      </dsp:nvSpPr>
      <dsp:spPr>
        <a:xfrm rot="2700000">
          <a:off x="2410847" y="1311590"/>
          <a:ext cx="1875746" cy="1875746"/>
        </a:xfrm>
        <a:prstGeom prst="teardrop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F51E7-57DD-4C7B-B9DD-DD576AB6D9A2}">
      <dsp:nvSpPr>
        <dsp:cNvPr id="0" name=""/>
        <dsp:cNvSpPr/>
      </dsp:nvSpPr>
      <dsp:spPr>
        <a:xfrm>
          <a:off x="2473636" y="1374046"/>
          <a:ext cx="1751165" cy="17511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FSS Document and FSS Checklist</a:t>
          </a:r>
        </a:p>
      </dsp:txBody>
      <dsp:txXfrm>
        <a:off x="2724231" y="1624260"/>
        <a:ext cx="1250974" cy="1250737"/>
      </dsp:txXfrm>
    </dsp:sp>
    <dsp:sp modelId="{25635374-3ECC-420E-9870-1193680FAF8A}">
      <dsp:nvSpPr>
        <dsp:cNvPr id="0" name=""/>
        <dsp:cNvSpPr/>
      </dsp:nvSpPr>
      <dsp:spPr>
        <a:xfrm rot="2700000">
          <a:off x="471985" y="1311590"/>
          <a:ext cx="1875746" cy="1875746"/>
        </a:xfrm>
        <a:prstGeom prst="teardrop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FFE8A-7233-4A50-930C-574974DE581B}">
      <dsp:nvSpPr>
        <dsp:cNvPr id="0" name=""/>
        <dsp:cNvSpPr/>
      </dsp:nvSpPr>
      <dsp:spPr>
        <a:xfrm>
          <a:off x="534775" y="1374046"/>
          <a:ext cx="1751165" cy="17511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Inform/ Assess potential FSS</a:t>
          </a:r>
        </a:p>
      </dsp:txBody>
      <dsp:txXfrm>
        <a:off x="785369" y="1624260"/>
        <a:ext cx="1250974" cy="1250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DB9BBF-CE31-49B2-9445-F2778CD66C84}" type="datetimeFigureOut">
              <a:rPr lang="en-US" smtClean="0"/>
              <a:t>6/23/2021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CA750C-2B68-4665-A431-08AB62AAF7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888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A750C-2B68-4665-A431-08AB62AAF72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987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A750C-2B68-4665-A431-08AB62AAF72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643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A750C-2B68-4665-A431-08AB62AAF72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26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A750C-2B68-4665-A431-08AB62AAF72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56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A750C-2B68-4665-A431-08AB62AAF72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08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A750C-2B68-4665-A431-08AB62AAF72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27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A750C-2B68-4665-A431-08AB62AAF72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47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A750C-2B68-4665-A431-08AB62AAF72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90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A750C-2B68-4665-A431-08AB62AAF72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91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These documents are found on the WFS Provider Page. </a:t>
            </a:r>
          </a:p>
          <a:p>
            <a:pPr marL="171450" indent="-171450">
              <a:buFontTx/>
              <a:buChar char="-"/>
            </a:pPr>
            <a:r>
              <a:rPr lang="en-US" dirty="0"/>
              <a:t>FVW – required documentation is the same as pre-60 participants</a:t>
            </a:r>
          </a:p>
          <a:p>
            <a:pPr marL="171450" indent="-171450">
              <a:buFontTx/>
              <a:buChar char="-"/>
            </a:pPr>
            <a:r>
              <a:rPr lang="en-US" dirty="0"/>
              <a:t>Phycological evaluations </a:t>
            </a:r>
          </a:p>
          <a:p>
            <a:pPr marL="171450" indent="-171450">
              <a:buFontTx/>
              <a:buChar char="-"/>
            </a:pPr>
            <a:r>
              <a:rPr lang="en-US" dirty="0"/>
              <a:t>IEP (for SED child) </a:t>
            </a:r>
          </a:p>
          <a:p>
            <a:pPr marL="171450" indent="-171450">
              <a:buFontTx/>
              <a:buChar char="-"/>
            </a:pPr>
            <a:r>
              <a:rPr lang="en-US" b="1" u="sng" dirty="0"/>
              <a:t>Qualified Professional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A750C-2B68-4665-A431-08AB62AAF72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631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A750C-2B68-4665-A431-08AB62AAF72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41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A750C-2B68-4665-A431-08AB62AAF72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54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A750C-2B68-4665-A431-08AB62AAF72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94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A750C-2B68-4665-A431-08AB62AAF72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677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49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07013" y="4497388"/>
            <a:ext cx="3836987" cy="3079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Date or subhead will go here in sentence case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70906" y="3276690"/>
            <a:ext cx="8235471" cy="9779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OF PRESENTATION WILL GO HERE</a:t>
            </a:r>
          </a:p>
        </p:txBody>
      </p:sp>
    </p:spTree>
    <p:extLst>
      <p:ext uri="{BB962C8B-B14F-4D97-AF65-F5344CB8AC3E}">
        <p14:creationId xmlns:p14="http://schemas.microsoft.com/office/powerpoint/2010/main" val="237080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6996" y="6356350"/>
            <a:ext cx="597004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A2A000D-0D79-E646-8BC0-B888888037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3" hasCustomPrompt="1"/>
          </p:nvPr>
        </p:nvSpPr>
        <p:spPr>
          <a:xfrm>
            <a:off x="2188671" y="1366129"/>
            <a:ext cx="6253162" cy="4610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Add Copy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167438" y="214310"/>
            <a:ext cx="2722562" cy="269875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Heading Will Go Here</a:t>
            </a:r>
          </a:p>
        </p:txBody>
      </p:sp>
    </p:spTree>
    <p:extLst>
      <p:ext uri="{BB962C8B-B14F-4D97-AF65-F5344CB8AC3E}">
        <p14:creationId xmlns:p14="http://schemas.microsoft.com/office/powerpoint/2010/main" val="2525516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6996" y="6356350"/>
            <a:ext cx="597004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A2A000D-0D79-E646-8BC0-B888888037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88152" y="948634"/>
            <a:ext cx="3002595" cy="54722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70300" y="1160463"/>
            <a:ext cx="4745038" cy="5103476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77838" y="1335088"/>
            <a:ext cx="2401887" cy="474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Add Content Here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167438" y="214310"/>
            <a:ext cx="2722562" cy="269875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Heading Will Go Here</a:t>
            </a:r>
          </a:p>
        </p:txBody>
      </p:sp>
    </p:spTree>
    <p:extLst>
      <p:ext uri="{BB962C8B-B14F-4D97-AF65-F5344CB8AC3E}">
        <p14:creationId xmlns:p14="http://schemas.microsoft.com/office/powerpoint/2010/main" val="164787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633" y="4800600"/>
            <a:ext cx="6264161" cy="566738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94633" y="1176435"/>
            <a:ext cx="6264161" cy="3551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4633" y="5367338"/>
            <a:ext cx="62641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6996" y="6356350"/>
            <a:ext cx="597004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A2A000D-0D79-E646-8BC0-B888888037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167438" y="214310"/>
            <a:ext cx="2722562" cy="269875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Heading Will Go Here</a:t>
            </a:r>
          </a:p>
        </p:txBody>
      </p:sp>
    </p:spTree>
    <p:extLst>
      <p:ext uri="{BB962C8B-B14F-4D97-AF65-F5344CB8AC3E}">
        <p14:creationId xmlns:p14="http://schemas.microsoft.com/office/powerpoint/2010/main" val="201916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9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60" r:id="rId4"/>
    <p:sldLayoutId id="2147483657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hs.state.mn.us/main/idcplg?IdcService=GET_DYNAMIC_CONVERSION&amp;RevisionSelectionMethod=LatestReleased&amp;dDocName=TOC_ESM_0001" TargetMode="External"/><Relationship Id="rId3" Type="http://schemas.openxmlformats.org/officeDocument/2006/relationships/hyperlink" Target="file:///C:\Users\hua.moua\Downloads\FSS%20categories%20and%20plan%20types%20313494%20(3).pdf" TargetMode="External"/><Relationship Id="rId7" Type="http://schemas.openxmlformats.org/officeDocument/2006/relationships/hyperlink" Target="https://www.ramseycounty.us/sites/default/files/Work%20with%20Ramsey/Workforce%20One%20User%20Guides%208.22.19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ramseycounty.us/sites/default/files/Work%20with%20Ramsey/FAS%20Coding%20Tips%20for%20Employment%20Services%20revised%206.6.16.pdf" TargetMode="External"/><Relationship Id="rId5" Type="http://schemas.openxmlformats.org/officeDocument/2006/relationships/hyperlink" Target="https://www.ramseycounty.us/sites/default/files/Work%20with%20Ramsey/Qualified%20Professionals%20Definition%20for%20FSS%206.23.21.pdf" TargetMode="External"/><Relationship Id="rId4" Type="http://schemas.openxmlformats.org/officeDocument/2006/relationships/hyperlink" Target="file:///C:\Users\hua.moua\Downloads\MAXIS%20Hierachy%20313495%20(1).pdf" TargetMode="External"/><Relationship Id="rId9" Type="http://schemas.openxmlformats.org/officeDocument/2006/relationships/hyperlink" Target="https://www.ramseycounty.us/your-government/departments/economic-growth-and-community-investment/workforce-solutions/external-provider-resource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seycounty.us/sites/default/files/Work%20with%20Ramsey/Request%20for%20Medical%20Information.pdf" TargetMode="External"/><Relationship Id="rId7" Type="http://schemas.openxmlformats.org/officeDocument/2006/relationships/hyperlink" Target="https://www.ramseycounty.us/sites/default/files/Work%20with%20Ramsey/Request%20for%20Medical%20Opinion%20Severe%20Emotional%20Disturbance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ramseycounty.us/sites/default/files/Work%20with%20Ramsey/Request%20for%20Medical%20Opinion%20Family%20Member%20Needing%20Care.pdf" TargetMode="External"/><Relationship Id="rId5" Type="http://schemas.openxmlformats.org/officeDocument/2006/relationships/hyperlink" Target="https://www.ramseycounty.us/sites/default/files/Work%20with%20Ramsey/Request%20for%20Medical%20Opinion%20Serious%20and%20Persistent%20Mental%20Illness.pdf" TargetMode="External"/><Relationship Id="rId4" Type="http://schemas.openxmlformats.org/officeDocument/2006/relationships/hyperlink" Target="https://www.ramseycounty.us/sites/default/files/Work%20with%20Ramsey/Request%20for%20Medical%20Opinion%20Participant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amseycounty.us/sites/default/files/Work%20with%20Ramsey/Temporarily%20Unemployable%20Participant.pdf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June 2021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6720" y="3276690"/>
            <a:ext cx="8479657" cy="977900"/>
          </a:xfrm>
        </p:spPr>
        <p:txBody>
          <a:bodyPr/>
          <a:lstStyle/>
          <a:p>
            <a:pPr algn="ctr"/>
            <a:r>
              <a:rPr lang="en-US" sz="3600" b="1" dirty="0"/>
              <a:t>Family Stabilization Services (FSS)</a:t>
            </a:r>
          </a:p>
        </p:txBody>
      </p:sp>
    </p:spTree>
    <p:extLst>
      <p:ext uri="{BB962C8B-B14F-4D97-AF65-F5344CB8AC3E}">
        <p14:creationId xmlns:p14="http://schemas.microsoft.com/office/powerpoint/2010/main" val="1812869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4A84-13CA-45BF-85FB-79A7FBF0F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458" y="792272"/>
            <a:ext cx="6827261" cy="566738"/>
          </a:xfrm>
        </p:spPr>
        <p:txBody>
          <a:bodyPr/>
          <a:lstStyle/>
          <a:p>
            <a:pPr algn="ctr"/>
            <a:r>
              <a:rPr lang="en-US" sz="3600" dirty="0"/>
              <a:t>FSS Process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5200A-2EED-4D74-8F93-FB80312D3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6094" y="1173480"/>
            <a:ext cx="8363906" cy="5289949"/>
          </a:xfrm>
        </p:spPr>
        <p:txBody>
          <a:bodyPr/>
          <a:lstStyle/>
          <a:p>
            <a:endParaRPr lang="en-US" dirty="0"/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/>
              <a:t>Complete an assessment of strengths, barriers, and special circumstances may impact progress toward goals (ex: MBS/EM)</a:t>
            </a:r>
          </a:p>
          <a:p>
            <a:pPr marL="457200" indent="-457200">
              <a:buFont typeface="+mj-lt"/>
              <a:buAutoNum type="arabicPeriod" startAt="6"/>
            </a:pPr>
            <a:endParaRPr lang="en-US" sz="2400" dirty="0"/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/>
              <a:t>Identify services, supports, education, training, and accommodations needed and enable meeting personal and family obligations.</a:t>
            </a:r>
          </a:p>
          <a:p>
            <a:pPr marL="457200" indent="-457200">
              <a:buFont typeface="+mj-lt"/>
              <a:buAutoNum type="arabicPeriod" startAt="6"/>
            </a:pPr>
            <a:endParaRPr lang="en-US" sz="2400" dirty="0"/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/>
              <a:t>Develop EP with participant, using medical opinion, include activities and hours of participation as appropriate. (reduce barriers, stabilize family and securing employment)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CE4124-3409-479B-B8CC-564D9CED826E}"/>
              </a:ext>
            </a:extLst>
          </p:cNvPr>
          <p:cNvSpPr/>
          <p:nvPr/>
        </p:nvSpPr>
        <p:spPr>
          <a:xfrm>
            <a:off x="851770" y="851770"/>
            <a:ext cx="7365303" cy="5536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FSS Process</a:t>
            </a:r>
          </a:p>
        </p:txBody>
      </p:sp>
    </p:spTree>
    <p:extLst>
      <p:ext uri="{BB962C8B-B14F-4D97-AF65-F5344CB8AC3E}">
        <p14:creationId xmlns:p14="http://schemas.microsoft.com/office/powerpoint/2010/main" val="956954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EA610-53B8-41B7-B085-F74BB1BFF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8099" y="1695450"/>
            <a:ext cx="8505172" cy="4818084"/>
          </a:xfrm>
        </p:spPr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Monthly follow-up and case notes and assist families in accessing the identified services and supports when necessary.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Case note minimum necessary information:  			rarely include an actual diagnosis  Ex: 					“Medical condition present or medical 					condition restricts activities. See file” 		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10. Monitor progress, track participation hours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6412BD-3030-4B56-9271-3204B77A1EB8}"/>
              </a:ext>
            </a:extLst>
          </p:cNvPr>
          <p:cNvSpPr/>
          <p:nvPr/>
        </p:nvSpPr>
        <p:spPr>
          <a:xfrm>
            <a:off x="851770" y="851770"/>
            <a:ext cx="7365303" cy="5536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FSS Process</a:t>
            </a:r>
          </a:p>
        </p:txBody>
      </p:sp>
    </p:spTree>
    <p:extLst>
      <p:ext uri="{BB962C8B-B14F-4D97-AF65-F5344CB8AC3E}">
        <p14:creationId xmlns:p14="http://schemas.microsoft.com/office/powerpoint/2010/main" val="1596425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174D76-BBAF-4118-920B-AD1BB856BF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0" y="1772999"/>
            <a:ext cx="7908433" cy="420323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Help the participant in any way that makes sense to document activities.  Ex:  Monthly Activity Log, Phone call, Email, Case note by counselor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Monthly activity log is required - If participant is receiving Chemical dependency treatment, Mental health treatment, Rehabilitation services.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25786-1453-4F01-B004-A56B92261B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0D3C84-0BE7-4C3D-A33D-6A9B5873E1FD}"/>
              </a:ext>
            </a:extLst>
          </p:cNvPr>
          <p:cNvSpPr/>
          <p:nvPr/>
        </p:nvSpPr>
        <p:spPr>
          <a:xfrm>
            <a:off x="851770" y="851770"/>
            <a:ext cx="7365303" cy="5536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FSS Process</a:t>
            </a:r>
          </a:p>
        </p:txBody>
      </p:sp>
    </p:spTree>
    <p:extLst>
      <p:ext uri="{BB962C8B-B14F-4D97-AF65-F5344CB8AC3E}">
        <p14:creationId xmlns:p14="http://schemas.microsoft.com/office/powerpoint/2010/main" val="3173559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F489A7-E295-4DE5-B538-D3C70DC73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9560" y="1706880"/>
            <a:ext cx="8275319" cy="4465320"/>
          </a:xfrm>
        </p:spPr>
        <p:txBody>
          <a:bodyPr/>
          <a:lstStyle/>
          <a:p>
            <a:pPr marL="514350" indent="-514350">
              <a:buFont typeface="+mj-lt"/>
              <a:buAutoNum type="arabicPeriod" startAt="11"/>
            </a:pPr>
            <a:r>
              <a:rPr lang="en-US" sz="2800" dirty="0"/>
              <a:t>Review of the EP (at least every 6 months) and modify the plan as appropriate, or as often as needed </a:t>
            </a:r>
          </a:p>
          <a:p>
            <a:pPr marL="514350" indent="-514350">
              <a:buFont typeface="+mj-lt"/>
              <a:buAutoNum type="arabicPeriod" startAt="11"/>
            </a:pPr>
            <a:endParaRPr lang="en-US" sz="2800" dirty="0"/>
          </a:p>
          <a:p>
            <a:pPr marL="514350" indent="-514350">
              <a:buFont typeface="+mj-lt"/>
              <a:buAutoNum type="arabicPeriod" startAt="11"/>
            </a:pPr>
            <a:r>
              <a:rPr lang="en-US" sz="2800" dirty="0"/>
              <a:t>Request a new medical opinion form each year to assess the participant’s ability to work and   create a new plan every 12 months even if there are no changes. </a:t>
            </a:r>
          </a:p>
          <a:p>
            <a:pPr marL="514350" indent="-514350">
              <a:buFont typeface="+mj-lt"/>
              <a:buAutoNum type="arabicPeriod" startAt="11"/>
            </a:pPr>
            <a:endParaRPr lang="en-US" sz="2800" dirty="0"/>
          </a:p>
          <a:p>
            <a:pPr marL="514350" indent="-514350">
              <a:buFont typeface="+mj-lt"/>
              <a:buAutoNum type="arabicPeriod" startAt="11"/>
            </a:pPr>
            <a:r>
              <a:rPr lang="en-US" sz="2800" dirty="0"/>
              <a:t>Provide ongoing resources and support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F0F945-248F-4B45-898A-AAAB6B6747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4523BB-D13E-4425-A282-FB2CCBDBAB50}"/>
              </a:ext>
            </a:extLst>
          </p:cNvPr>
          <p:cNvSpPr/>
          <p:nvPr/>
        </p:nvSpPr>
        <p:spPr>
          <a:xfrm>
            <a:off x="503964" y="851770"/>
            <a:ext cx="7713109" cy="5536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FSS Process</a:t>
            </a:r>
          </a:p>
        </p:txBody>
      </p:sp>
    </p:spTree>
    <p:extLst>
      <p:ext uri="{BB962C8B-B14F-4D97-AF65-F5344CB8AC3E}">
        <p14:creationId xmlns:p14="http://schemas.microsoft.com/office/powerpoint/2010/main" val="224922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6872DA-C170-40A2-8C8F-D98825384D68}"/>
              </a:ext>
            </a:extLst>
          </p:cNvPr>
          <p:cNvSpPr/>
          <p:nvPr/>
        </p:nvSpPr>
        <p:spPr>
          <a:xfrm>
            <a:off x="1356360" y="939452"/>
            <a:ext cx="4267825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FSS SUMMARY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E2D18F7-5A2E-4275-8825-BAAFB3E863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734186"/>
              </p:ext>
            </p:extLst>
          </p:nvPr>
        </p:nvGraphicFramePr>
        <p:xfrm>
          <a:off x="100208" y="1658032"/>
          <a:ext cx="10186792" cy="4498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7301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5F8D41-7CA0-453A-BF66-1E38C619B2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" y="1859281"/>
            <a:ext cx="8524240" cy="4784410"/>
          </a:xfrm>
        </p:spPr>
        <p:txBody>
          <a:bodyPr/>
          <a:lstStyle/>
          <a:p>
            <a:pPr lvl="1" indent="0">
              <a:buNone/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indent="0"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 DS Data Spreadsheet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Employment Plan tab</a:t>
            </a:r>
          </a:p>
          <a:p>
            <a:pPr lvl="1" indent="0">
              <a:buNone/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indent="0"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 Reports in WF1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Employment Plan report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FSS Coding Expiration Detail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FSS mismatch Detail in WF1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8DC8E-9A49-4257-BC9A-7F4E15D17B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109E6B5-C798-4FFA-8F56-A43F83880CAA}"/>
              </a:ext>
            </a:extLst>
          </p:cNvPr>
          <p:cNvSpPr/>
          <p:nvPr/>
        </p:nvSpPr>
        <p:spPr>
          <a:xfrm>
            <a:off x="2225040" y="944880"/>
            <a:ext cx="4953000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1378924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A720E7-4FAB-439A-917C-0FCEB6A5B2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6100" y="1674920"/>
            <a:ext cx="7454900" cy="4700828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FSS Categories and Plan Types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Maxis Coding Hierarchy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Qualified Professionals Definition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FSS Process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FAS Coding Tips for Employment Services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WF1 Outgoing Status Update User Guide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DHS MFIP Manual : FSS Section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RC Provider Webpage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781281-727D-4CEE-97AE-771F163052CA}"/>
              </a:ext>
            </a:extLst>
          </p:cNvPr>
          <p:cNvSpPr/>
          <p:nvPr/>
        </p:nvSpPr>
        <p:spPr>
          <a:xfrm>
            <a:off x="1578279" y="951978"/>
            <a:ext cx="5611661" cy="72294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811867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8AA1A1-6ED7-524B-A149-3A1364FBA3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5227" y="908201"/>
            <a:ext cx="8393545" cy="504159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600" dirty="0"/>
              <a:t>					</a:t>
            </a:r>
          </a:p>
          <a:p>
            <a:pPr algn="ctr"/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THANK YOU! </a:t>
            </a:r>
          </a:p>
          <a:p>
            <a:endParaRPr lang="en-US" dirty="0"/>
          </a:p>
          <a:p>
            <a:pPr algn="ctr"/>
            <a:r>
              <a:rPr lang="en-US" sz="2400" dirty="0"/>
              <a:t>Questions?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Contact Your Assigned Agency Planner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70698-D5E2-4D42-9EE2-F1F142DA00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002" y="1123950"/>
            <a:ext cx="8001995" cy="4610100"/>
          </a:xfrm>
        </p:spPr>
        <p:txBody>
          <a:bodyPr/>
          <a:lstStyle/>
          <a:p>
            <a:endParaRPr lang="en-US" sz="3600" dirty="0"/>
          </a:p>
          <a:p>
            <a:endParaRPr lang="en-US" sz="3600" dirty="0"/>
          </a:p>
          <a:p>
            <a:pPr marL="1257300" lvl="1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FSS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FSS Eligibility Criteria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Documentations Required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FSS Process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CC83B8-2602-4F95-97A5-4BEC0C597394}"/>
              </a:ext>
            </a:extLst>
          </p:cNvPr>
          <p:cNvSpPr/>
          <p:nvPr/>
        </p:nvSpPr>
        <p:spPr>
          <a:xfrm>
            <a:off x="571003" y="1123950"/>
            <a:ext cx="8159638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48048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18DF92-3260-4CD9-A24F-3E5D270838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3358" y="964504"/>
            <a:ext cx="8476641" cy="553650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FSS is a service track within MFIP to serve families with complex needs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more flexibility in services and program expectations in order to help families address health and personal challenges.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Help families achieve the greatest degree of economic self-sufficiency and family well-being.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FSS count toward the 60-month time limit except: Family Violence Waiver, Age 60 years old or older.</a:t>
            </a:r>
          </a:p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2F71986-8F16-4582-85DC-011B59409324}"/>
              </a:ext>
            </a:extLst>
          </p:cNvPr>
          <p:cNvSpPr/>
          <p:nvPr/>
        </p:nvSpPr>
        <p:spPr>
          <a:xfrm>
            <a:off x="413358" y="881771"/>
            <a:ext cx="8317284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What is Family Stabilization Services (FSS) </a:t>
            </a:r>
          </a:p>
        </p:txBody>
      </p:sp>
    </p:spTree>
    <p:extLst>
      <p:ext uri="{BB962C8B-B14F-4D97-AF65-F5344CB8AC3E}">
        <p14:creationId xmlns:p14="http://schemas.microsoft.com/office/powerpoint/2010/main" val="240682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B43055-A431-44CF-9FA8-AC867305F1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575" y="1104900"/>
            <a:ext cx="8153399" cy="51339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Qualified professional determine hours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Average FSS time frame range (3-12months)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Utilize professional network to establish resources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Continuous Engagement and Support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5D2DBA-4F2F-44F0-B1E7-DD7750E662BB}"/>
              </a:ext>
            </a:extLst>
          </p:cNvPr>
          <p:cNvSpPr/>
          <p:nvPr/>
        </p:nvSpPr>
        <p:spPr>
          <a:xfrm>
            <a:off x="764088" y="1002082"/>
            <a:ext cx="7677745" cy="62859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Working with FSS Families </a:t>
            </a:r>
          </a:p>
        </p:txBody>
      </p:sp>
    </p:spTree>
    <p:extLst>
      <p:ext uri="{BB962C8B-B14F-4D97-AF65-F5344CB8AC3E}">
        <p14:creationId xmlns:p14="http://schemas.microsoft.com/office/powerpoint/2010/main" val="116029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C88E6-6BAC-472F-A155-DF6FF59B8D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D083AD2-D7E0-4BF1-BD1A-8B3F0DE47C3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08289" y="1101725"/>
            <a:ext cx="8127421" cy="517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1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13358B-2433-4FAF-B09C-96CA376CE7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606" y="1891431"/>
            <a:ext cx="7891227" cy="544119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1.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Request for Medical Information Cover Letter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>
              <a:buFont typeface="+mj-lt"/>
              <a:buAutoNum type="alphaL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Medical Opinion Form:  Participant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>
              <a:buFont typeface="+mj-lt"/>
              <a:buAutoNum type="alphaL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Medical Opinion Form – Serious and Persistent Mental Illness (SPMI)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00150" lvl="1" indent="-457200">
              <a:buFont typeface="+mj-lt"/>
              <a:buAutoNum type="alphaL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Medical Opinion Form – Family Member needing Care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>
              <a:buFont typeface="+mj-lt"/>
              <a:buAutoNum type="alphaL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Medical Opinion Form – Severe Emotional Disturbance (SED)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DE4B0F-84F0-444C-9231-BB771FCB7774}"/>
              </a:ext>
            </a:extLst>
          </p:cNvPr>
          <p:cNvSpPr/>
          <p:nvPr/>
        </p:nvSpPr>
        <p:spPr>
          <a:xfrm>
            <a:off x="702167" y="977031"/>
            <a:ext cx="7552485" cy="65364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Common Documentation for FSS</a:t>
            </a:r>
          </a:p>
        </p:txBody>
      </p:sp>
    </p:spTree>
    <p:extLst>
      <p:ext uri="{BB962C8B-B14F-4D97-AF65-F5344CB8AC3E}">
        <p14:creationId xmlns:p14="http://schemas.microsoft.com/office/powerpoint/2010/main" val="2452305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E5AED0-5A47-4681-92BE-E9714BDE75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827" y="2229633"/>
            <a:ext cx="7803006" cy="3746596"/>
          </a:xfrm>
        </p:spPr>
        <p:txBody>
          <a:bodyPr/>
          <a:lstStyle/>
          <a:p>
            <a:endParaRPr lang="en-US" dirty="0"/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Medical Opinion Form: Temporarily Unemployable Participant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IEP (SED Child)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Doctor’s Note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 Evaluations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 Documentation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FFC1D8D-601E-4E6A-9DF6-8DB4BCB4D94E}"/>
              </a:ext>
            </a:extLst>
          </p:cNvPr>
          <p:cNvSpPr/>
          <p:nvPr/>
        </p:nvSpPr>
        <p:spPr>
          <a:xfrm>
            <a:off x="702166" y="1421913"/>
            <a:ext cx="7640167" cy="68120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Less Common Documentations</a:t>
            </a:r>
          </a:p>
        </p:txBody>
      </p:sp>
    </p:spTree>
    <p:extLst>
      <p:ext uri="{BB962C8B-B14F-4D97-AF65-F5344CB8AC3E}">
        <p14:creationId xmlns:p14="http://schemas.microsoft.com/office/powerpoint/2010/main" val="1492481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78F5C-241E-4D22-9ECE-7E6103702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307" y="1097280"/>
            <a:ext cx="8379912" cy="554640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FAS and ES have a shared responsibility in identifying potential FSS.  Explain potential FSS eligibility to participant.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Provide Medical Opinion Form to participant.  Allow 10 working days to receive form.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Complete FSS Screening Form and attach completed Medical Opinion Form, submit to Manager/Supervisor for review and approval. 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7EFCF0-ED96-48F8-A432-C8CF6BF7AB6C}"/>
              </a:ext>
            </a:extLst>
          </p:cNvPr>
          <p:cNvSpPr/>
          <p:nvPr/>
        </p:nvSpPr>
        <p:spPr>
          <a:xfrm>
            <a:off x="851770" y="851770"/>
            <a:ext cx="7365303" cy="5536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FSS Process</a:t>
            </a:r>
          </a:p>
        </p:txBody>
      </p:sp>
    </p:spTree>
    <p:extLst>
      <p:ext uri="{BB962C8B-B14F-4D97-AF65-F5344CB8AC3E}">
        <p14:creationId xmlns:p14="http://schemas.microsoft.com/office/powerpoint/2010/main" val="22698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78F5C-241E-4D22-9ECE-7E6103702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307" y="1503123"/>
            <a:ext cx="8379912" cy="4669077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Status Update form to FAS to update FSS category, include start and end date. See FAS Coding Tips.</a:t>
            </a:r>
          </a:p>
          <a:p>
            <a:pPr lvl="1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Note: include all categories that qualify a participant 	for FSS. MAXIS follows a hierarchy to determine 	which FSS code will be used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Preferred: 	FAX : 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651-266-3930</a:t>
            </a:r>
          </a:p>
          <a:p>
            <a:pPr lvl="1"/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Option 2: fas.forms@co.ramsey.mn.us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 all documentations in WF1 EDS or Laserfiche.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33F02B-3526-4092-ADC2-E4A5A176B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556" y="838200"/>
            <a:ext cx="6592887" cy="5667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FSS Process</a:t>
            </a:r>
          </a:p>
        </p:txBody>
      </p:sp>
    </p:spTree>
    <p:extLst>
      <p:ext uri="{BB962C8B-B14F-4D97-AF65-F5344CB8AC3E}">
        <p14:creationId xmlns:p14="http://schemas.microsoft.com/office/powerpoint/2010/main" val="175002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11814</TotalTime>
  <Words>735</Words>
  <Application>Microsoft Office PowerPoint</Application>
  <PresentationFormat>On-screen Show (4:3)</PresentationFormat>
  <Paragraphs>133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FSS Process</vt:lpstr>
      <vt:lpstr>FSS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mod&amp;co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Soiseth</dc:creator>
  <cp:lastModifiedBy>Moua, Hua</cp:lastModifiedBy>
  <cp:revision>166</cp:revision>
  <cp:lastPrinted>2019-12-03T16:22:23Z</cp:lastPrinted>
  <dcterms:created xsi:type="dcterms:W3CDTF">2014-03-27T18:23:43Z</dcterms:created>
  <dcterms:modified xsi:type="dcterms:W3CDTF">2021-06-23T19:04:29Z</dcterms:modified>
</cp:coreProperties>
</file>