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60" r:id="rId3"/>
    <p:sldId id="294" r:id="rId4"/>
    <p:sldId id="292" r:id="rId5"/>
    <p:sldId id="300" r:id="rId6"/>
    <p:sldId id="295" r:id="rId7"/>
    <p:sldId id="296" r:id="rId8"/>
    <p:sldId id="309" r:id="rId9"/>
    <p:sldId id="307" r:id="rId10"/>
    <p:sldId id="310" r:id="rId11"/>
    <p:sldId id="311" r:id="rId12"/>
    <p:sldId id="297" r:id="rId13"/>
    <p:sldId id="298" r:id="rId14"/>
    <p:sldId id="299" r:id="rId15"/>
    <p:sldId id="301" r:id="rId16"/>
    <p:sldId id="302" r:id="rId17"/>
    <p:sldId id="304" r:id="rId18"/>
    <p:sldId id="305" r:id="rId19"/>
    <p:sldId id="306" r:id="rId20"/>
    <p:sldId id="258" r:id="rId21"/>
    <p:sldId id="313" r:id="rId22"/>
    <p:sldId id="312" r:id="rId23"/>
    <p:sldId id="308" r:id="rId24"/>
    <p:sldId id="271" r:id="rId25"/>
    <p:sldId id="284" r:id="rId26"/>
  </p:sldIdLst>
  <p:sldSz cx="18288000" cy="10287000"/>
  <p:notesSz cx="6858000" cy="9144000"/>
  <p:embeddedFontLst>
    <p:embeddedFont>
      <p:font typeface="Montserrat" panose="00000500000000000000" pitchFamily="2" charset="0"/>
      <p:regular r:id="rId28"/>
      <p:bold r:id="rId29"/>
    </p:embeddedFont>
    <p:embeddedFont>
      <p:font typeface="Montserrat Bold" panose="00000800000000000000" charset="0"/>
      <p:regular r:id="rId30"/>
    </p:embeddedFont>
    <p:embeddedFont>
      <p:font typeface="Montserrat Extra-Bold Bold" panose="020B0604020202020204" charset="0"/>
      <p:regular r:id="rId31"/>
    </p:embeddedFont>
    <p:embeddedFont>
      <p:font typeface="Montserrat Italics" panose="020B0604020202020204" charset="0"/>
      <p:regular r:id="rId32"/>
    </p:embeddedFont>
    <p:embeddedFont>
      <p:font typeface="Open Sauce"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EA"/>
    <a:srgbClr val="225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3E0C-B892-4287-885C-078C66DCE4A6}"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33273-7191-497B-9381-61539A2E7041}" type="slidenum">
              <a:rPr lang="en-US" smtClean="0"/>
              <a:t>‹#›</a:t>
            </a:fld>
            <a:endParaRPr lang="en-US"/>
          </a:p>
        </p:txBody>
      </p:sp>
    </p:spTree>
    <p:extLst>
      <p:ext uri="{BB962C8B-B14F-4D97-AF65-F5344CB8AC3E}">
        <p14:creationId xmlns:p14="http://schemas.microsoft.com/office/powerpoint/2010/main" val="281362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support.google.com/websearch/troubleshooter/3111061#ts=2889054,2889099"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www.womenslaw.org/about-abuse/forms-abuse/stalkingcyberstalking#3" TargetMode="External"/><Relationship Id="rId4" Type="http://schemas.openxmlformats.org/officeDocument/2006/relationships/hyperlink" Target="https://hackblossom.org/cybersecur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4" name="Group 4"/>
          <p:cNvGrpSpPr/>
          <p:nvPr/>
        </p:nvGrpSpPr>
        <p:grpSpPr>
          <a:xfrm>
            <a:off x="0" y="5425602"/>
            <a:ext cx="18288000" cy="4861398"/>
            <a:chOff x="0" y="0"/>
            <a:chExt cx="4816593" cy="1280368"/>
          </a:xfrm>
        </p:grpSpPr>
        <p:sp>
          <p:nvSpPr>
            <p:cNvPr id="5" name="Freeform 5"/>
            <p:cNvSpPr/>
            <p:nvPr/>
          </p:nvSpPr>
          <p:spPr>
            <a:xfrm>
              <a:off x="0" y="0"/>
              <a:ext cx="4816592" cy="1280368"/>
            </a:xfrm>
            <a:custGeom>
              <a:avLst/>
              <a:gdLst/>
              <a:ahLst/>
              <a:cxnLst/>
              <a:rect l="l" t="t" r="r" b="b"/>
              <a:pathLst>
                <a:path w="4816592" h="1280368">
                  <a:moveTo>
                    <a:pt x="0" y="0"/>
                  </a:moveTo>
                  <a:lnTo>
                    <a:pt x="4816592" y="0"/>
                  </a:lnTo>
                  <a:lnTo>
                    <a:pt x="4816592" y="1280368"/>
                  </a:lnTo>
                  <a:lnTo>
                    <a:pt x="0" y="1280368"/>
                  </a:lnTo>
                  <a:close/>
                </a:path>
              </a:pathLst>
            </a:custGeom>
            <a:solidFill>
              <a:srgbClr val="225F4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2322021" y="7856301"/>
            <a:ext cx="3704742" cy="1650312"/>
            <a:chOff x="0" y="0"/>
            <a:chExt cx="975735" cy="434650"/>
          </a:xfrm>
        </p:grpSpPr>
        <p:sp>
          <p:nvSpPr>
            <p:cNvPr id="8" name="Freeform 8"/>
            <p:cNvSpPr/>
            <p:nvPr/>
          </p:nvSpPr>
          <p:spPr>
            <a:xfrm>
              <a:off x="0" y="0"/>
              <a:ext cx="975735" cy="434650"/>
            </a:xfrm>
            <a:custGeom>
              <a:avLst/>
              <a:gdLst/>
              <a:ahLst/>
              <a:cxnLst/>
              <a:rect l="l" t="t" r="r" b="b"/>
              <a:pathLst>
                <a:path w="975735" h="434650">
                  <a:moveTo>
                    <a:pt x="106576" y="0"/>
                  </a:moveTo>
                  <a:lnTo>
                    <a:pt x="869158" y="0"/>
                  </a:lnTo>
                  <a:cubicBezTo>
                    <a:pt x="897424" y="0"/>
                    <a:pt x="924532" y="11229"/>
                    <a:pt x="944519" y="31215"/>
                  </a:cubicBezTo>
                  <a:cubicBezTo>
                    <a:pt x="964506" y="51202"/>
                    <a:pt x="975735" y="78311"/>
                    <a:pt x="975735" y="106576"/>
                  </a:cubicBezTo>
                  <a:lnTo>
                    <a:pt x="975735" y="328074"/>
                  </a:lnTo>
                  <a:cubicBezTo>
                    <a:pt x="975735" y="356339"/>
                    <a:pt x="964506" y="383448"/>
                    <a:pt x="944519" y="403434"/>
                  </a:cubicBezTo>
                  <a:cubicBezTo>
                    <a:pt x="924532" y="423421"/>
                    <a:pt x="897424" y="434650"/>
                    <a:pt x="869158" y="434650"/>
                  </a:cubicBezTo>
                  <a:lnTo>
                    <a:pt x="106576" y="434650"/>
                  </a:lnTo>
                  <a:cubicBezTo>
                    <a:pt x="78311" y="434650"/>
                    <a:pt x="51202" y="423421"/>
                    <a:pt x="31215" y="403434"/>
                  </a:cubicBezTo>
                  <a:cubicBezTo>
                    <a:pt x="11229" y="383448"/>
                    <a:pt x="0" y="356339"/>
                    <a:pt x="0" y="328074"/>
                  </a:cubicBezTo>
                  <a:lnTo>
                    <a:pt x="0" y="106576"/>
                  </a:lnTo>
                  <a:cubicBezTo>
                    <a:pt x="0" y="78311"/>
                    <a:pt x="11229" y="51202"/>
                    <a:pt x="31215" y="31215"/>
                  </a:cubicBezTo>
                  <a:cubicBezTo>
                    <a:pt x="51202" y="11229"/>
                    <a:pt x="78311" y="0"/>
                    <a:pt x="106576" y="0"/>
                  </a:cubicBezTo>
                  <a:close/>
                </a:path>
              </a:pathLst>
            </a:custGeom>
            <a:solidFill>
              <a:srgbClr val="FFF6EA"/>
            </a:solidFill>
            <a:ln w="47625">
              <a:solidFill>
                <a:srgbClr val="FFF6EA"/>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2261237" y="5902000"/>
            <a:ext cx="4239763" cy="1650312"/>
            <a:chOff x="0" y="0"/>
            <a:chExt cx="1116645" cy="434650"/>
          </a:xfrm>
        </p:grpSpPr>
        <p:sp>
          <p:nvSpPr>
            <p:cNvPr id="11" name="Freeform 11"/>
            <p:cNvSpPr/>
            <p:nvPr/>
          </p:nvSpPr>
          <p:spPr>
            <a:xfrm>
              <a:off x="0" y="0"/>
              <a:ext cx="1116646" cy="434650"/>
            </a:xfrm>
            <a:custGeom>
              <a:avLst/>
              <a:gdLst/>
              <a:ahLst/>
              <a:cxnLst/>
              <a:rect l="l" t="t" r="r" b="b"/>
              <a:pathLst>
                <a:path w="1116646" h="434650">
                  <a:moveTo>
                    <a:pt x="93127" y="0"/>
                  </a:moveTo>
                  <a:lnTo>
                    <a:pt x="1023518" y="0"/>
                  </a:lnTo>
                  <a:cubicBezTo>
                    <a:pt x="1074951" y="0"/>
                    <a:pt x="1116646" y="41695"/>
                    <a:pt x="1116646" y="93127"/>
                  </a:cubicBezTo>
                  <a:lnTo>
                    <a:pt x="1116646" y="341523"/>
                  </a:lnTo>
                  <a:cubicBezTo>
                    <a:pt x="1116646" y="392955"/>
                    <a:pt x="1074951" y="434650"/>
                    <a:pt x="1023518" y="434650"/>
                  </a:cubicBezTo>
                  <a:lnTo>
                    <a:pt x="93127" y="434650"/>
                  </a:lnTo>
                  <a:cubicBezTo>
                    <a:pt x="41695" y="434650"/>
                    <a:pt x="0" y="392955"/>
                    <a:pt x="0" y="341523"/>
                  </a:cubicBezTo>
                  <a:lnTo>
                    <a:pt x="0" y="93127"/>
                  </a:lnTo>
                  <a:cubicBezTo>
                    <a:pt x="0" y="41695"/>
                    <a:pt x="41695" y="0"/>
                    <a:pt x="93127" y="0"/>
                  </a:cubicBezTo>
                  <a:close/>
                </a:path>
              </a:pathLst>
            </a:custGeom>
            <a:solidFill>
              <a:srgbClr val="000000">
                <a:alpha val="0"/>
              </a:srgbClr>
            </a:solidFill>
            <a:ln w="47625">
              <a:solidFill>
                <a:srgbClr val="FFF6EA"/>
              </a:solidFill>
            </a:ln>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7331672" y="5902012"/>
            <a:ext cx="5431402" cy="1650312"/>
            <a:chOff x="0" y="0"/>
            <a:chExt cx="1430493" cy="434650"/>
          </a:xfrm>
        </p:grpSpPr>
        <p:sp>
          <p:nvSpPr>
            <p:cNvPr id="14" name="Freeform 14"/>
            <p:cNvSpPr/>
            <p:nvPr/>
          </p:nvSpPr>
          <p:spPr>
            <a:xfrm>
              <a:off x="0" y="0"/>
              <a:ext cx="1430493" cy="434650"/>
            </a:xfrm>
            <a:custGeom>
              <a:avLst/>
              <a:gdLst/>
              <a:ahLst/>
              <a:cxnLst/>
              <a:rect l="l" t="t" r="r" b="b"/>
              <a:pathLst>
                <a:path w="1430493" h="434650">
                  <a:moveTo>
                    <a:pt x="72695" y="0"/>
                  </a:moveTo>
                  <a:lnTo>
                    <a:pt x="1357797" y="0"/>
                  </a:lnTo>
                  <a:cubicBezTo>
                    <a:pt x="1377077" y="0"/>
                    <a:pt x="1395568" y="7659"/>
                    <a:pt x="1409201" y="21292"/>
                  </a:cubicBezTo>
                  <a:cubicBezTo>
                    <a:pt x="1422834" y="34925"/>
                    <a:pt x="1430493" y="53415"/>
                    <a:pt x="1430493" y="72695"/>
                  </a:cubicBezTo>
                  <a:lnTo>
                    <a:pt x="1430493" y="361955"/>
                  </a:lnTo>
                  <a:cubicBezTo>
                    <a:pt x="1430493" y="381235"/>
                    <a:pt x="1422834" y="399725"/>
                    <a:pt x="1409201" y="413358"/>
                  </a:cubicBezTo>
                  <a:cubicBezTo>
                    <a:pt x="1395568" y="426991"/>
                    <a:pt x="1377077" y="434650"/>
                    <a:pt x="1357797" y="434650"/>
                  </a:cubicBezTo>
                  <a:lnTo>
                    <a:pt x="72695" y="434650"/>
                  </a:lnTo>
                  <a:cubicBezTo>
                    <a:pt x="53415" y="434650"/>
                    <a:pt x="34925" y="426991"/>
                    <a:pt x="21292" y="413358"/>
                  </a:cubicBezTo>
                  <a:cubicBezTo>
                    <a:pt x="7659" y="399725"/>
                    <a:pt x="0" y="381235"/>
                    <a:pt x="0" y="361955"/>
                  </a:cubicBezTo>
                  <a:lnTo>
                    <a:pt x="0" y="72695"/>
                  </a:lnTo>
                  <a:cubicBezTo>
                    <a:pt x="0" y="53415"/>
                    <a:pt x="7659" y="34925"/>
                    <a:pt x="21292" y="21292"/>
                  </a:cubicBezTo>
                  <a:cubicBezTo>
                    <a:pt x="34925" y="7659"/>
                    <a:pt x="53415" y="0"/>
                    <a:pt x="72695" y="0"/>
                  </a:cubicBezTo>
                  <a:close/>
                </a:path>
              </a:pathLst>
            </a:custGeom>
            <a:solidFill>
              <a:srgbClr val="FFF6EA"/>
            </a:solidFill>
            <a:ln w="47625">
              <a:solidFill>
                <a:srgbClr val="FFF6EA"/>
              </a:solidFill>
            </a:ln>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6" name="TextBox 16"/>
          <p:cNvSpPr txBox="1"/>
          <p:nvPr/>
        </p:nvSpPr>
        <p:spPr>
          <a:xfrm>
            <a:off x="7653175" y="5966744"/>
            <a:ext cx="4788396" cy="1267335"/>
          </a:xfrm>
          <a:prstGeom prst="rect">
            <a:avLst/>
          </a:prstGeom>
        </p:spPr>
        <p:txBody>
          <a:bodyPr lIns="0" tIns="0" rIns="0" bIns="0" rtlCol="0" anchor="t">
            <a:spAutoFit/>
          </a:bodyPr>
          <a:lstStyle/>
          <a:p>
            <a:pPr algn="ctr">
              <a:lnSpc>
                <a:spcPts val="11200"/>
              </a:lnSpc>
              <a:spcBef>
                <a:spcPct val="0"/>
              </a:spcBef>
            </a:pPr>
            <a:r>
              <a:rPr lang="en-US" sz="6000" dirty="0">
                <a:solidFill>
                  <a:srgbClr val="225F44"/>
                </a:solidFill>
                <a:latin typeface="Montserrat"/>
              </a:rPr>
              <a:t>QUARTERLY</a:t>
            </a:r>
            <a:endParaRPr lang="en-US" sz="8000" dirty="0">
              <a:solidFill>
                <a:srgbClr val="225F44"/>
              </a:solidFill>
              <a:latin typeface="Montserrat"/>
            </a:endParaRPr>
          </a:p>
        </p:txBody>
      </p:sp>
      <p:sp>
        <p:nvSpPr>
          <p:cNvPr id="17" name="AutoShape 17"/>
          <p:cNvSpPr/>
          <p:nvPr/>
        </p:nvSpPr>
        <p:spPr>
          <a:xfrm>
            <a:off x="6509530" y="6746206"/>
            <a:ext cx="822141" cy="5281"/>
          </a:xfrm>
          <a:prstGeom prst="line">
            <a:avLst/>
          </a:prstGeom>
          <a:ln w="38100" cap="flat">
            <a:solidFill>
              <a:srgbClr val="FFF6EA"/>
            </a:solidFill>
            <a:prstDash val="solid"/>
            <a:headEnd type="none" w="sm" len="sm"/>
            <a:tailEnd type="none" w="sm" len="sm"/>
          </a:ln>
        </p:spPr>
      </p:sp>
      <p:sp>
        <p:nvSpPr>
          <p:cNvPr id="18" name="AutoShape 18"/>
          <p:cNvSpPr/>
          <p:nvPr/>
        </p:nvSpPr>
        <p:spPr>
          <a:xfrm flipV="1">
            <a:off x="12763196" y="6748847"/>
            <a:ext cx="3263567" cy="40740"/>
          </a:xfrm>
          <a:prstGeom prst="line">
            <a:avLst/>
          </a:prstGeom>
          <a:ln w="38100" cap="flat">
            <a:solidFill>
              <a:srgbClr val="FFF6EA"/>
            </a:solidFill>
            <a:prstDash val="solid"/>
            <a:headEnd type="none" w="sm" len="sm"/>
            <a:tailEnd type="none" w="sm" len="sm"/>
          </a:ln>
        </p:spPr>
      </p:sp>
      <p:grpSp>
        <p:nvGrpSpPr>
          <p:cNvPr id="19" name="Group 19"/>
          <p:cNvGrpSpPr/>
          <p:nvPr/>
        </p:nvGrpSpPr>
        <p:grpSpPr>
          <a:xfrm>
            <a:off x="13732532" y="5923691"/>
            <a:ext cx="2294231" cy="1650312"/>
            <a:chOff x="0" y="0"/>
            <a:chExt cx="604242" cy="434650"/>
          </a:xfrm>
        </p:grpSpPr>
        <p:sp>
          <p:nvSpPr>
            <p:cNvPr id="20" name="Freeform 20"/>
            <p:cNvSpPr/>
            <p:nvPr/>
          </p:nvSpPr>
          <p:spPr>
            <a:xfrm>
              <a:off x="0" y="0"/>
              <a:ext cx="604242" cy="434650"/>
            </a:xfrm>
            <a:custGeom>
              <a:avLst/>
              <a:gdLst/>
              <a:ahLst/>
              <a:cxnLst/>
              <a:rect l="l" t="t" r="r" b="b"/>
              <a:pathLst>
                <a:path w="604242" h="434650">
                  <a:moveTo>
                    <a:pt x="172100" y="0"/>
                  </a:moveTo>
                  <a:lnTo>
                    <a:pt x="432142" y="0"/>
                  </a:lnTo>
                  <a:cubicBezTo>
                    <a:pt x="477786" y="0"/>
                    <a:pt x="521560" y="18132"/>
                    <a:pt x="553835" y="50407"/>
                  </a:cubicBezTo>
                  <a:cubicBezTo>
                    <a:pt x="586110" y="82682"/>
                    <a:pt x="604242" y="126456"/>
                    <a:pt x="604242" y="172100"/>
                  </a:cubicBezTo>
                  <a:lnTo>
                    <a:pt x="604242" y="262550"/>
                  </a:lnTo>
                  <a:cubicBezTo>
                    <a:pt x="604242" y="357598"/>
                    <a:pt x="527190" y="434650"/>
                    <a:pt x="432142" y="434650"/>
                  </a:cubicBezTo>
                  <a:lnTo>
                    <a:pt x="172100" y="434650"/>
                  </a:lnTo>
                  <a:cubicBezTo>
                    <a:pt x="77052" y="434650"/>
                    <a:pt x="0" y="357598"/>
                    <a:pt x="0" y="262550"/>
                  </a:cubicBezTo>
                  <a:lnTo>
                    <a:pt x="0" y="172100"/>
                  </a:lnTo>
                  <a:cubicBezTo>
                    <a:pt x="0" y="77052"/>
                    <a:pt x="77052" y="0"/>
                    <a:pt x="172100" y="0"/>
                  </a:cubicBezTo>
                  <a:close/>
                </a:path>
              </a:pathLst>
            </a:custGeom>
            <a:solidFill>
              <a:srgbClr val="000000">
                <a:alpha val="0"/>
              </a:srgbClr>
            </a:solidFill>
            <a:ln w="47625">
              <a:solidFill>
                <a:srgbClr val="FFF6EA"/>
              </a:solidFill>
            </a:ln>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14222530" y="6091729"/>
            <a:ext cx="1314235" cy="131423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EBDC6"/>
            </a:solidFill>
          </p:spPr>
        </p:sp>
        <p:sp>
          <p:nvSpPr>
            <p:cNvPr id="24" name="TextBox 24"/>
            <p:cNvSpPr txBox="1"/>
            <p:nvPr/>
          </p:nvSpPr>
          <p:spPr>
            <a:xfrm>
              <a:off x="127000" y="79375"/>
              <a:ext cx="558800" cy="606425"/>
            </a:xfrm>
            <a:prstGeom prst="rect">
              <a:avLst/>
            </a:prstGeom>
          </p:spPr>
          <p:txBody>
            <a:bodyPr lIns="50800" tIns="50800" rIns="50800" bIns="50800" rtlCol="0" anchor="ctr"/>
            <a:lstStyle/>
            <a:p>
              <a:pPr algn="ctr">
                <a:lnSpc>
                  <a:spcPts val="3359"/>
                </a:lnSpc>
              </a:pPr>
              <a:endParaRPr/>
            </a:p>
          </p:txBody>
        </p:sp>
      </p:grpSp>
      <p:sp>
        <p:nvSpPr>
          <p:cNvPr id="25" name="TextBox 25"/>
          <p:cNvSpPr txBox="1"/>
          <p:nvPr/>
        </p:nvSpPr>
        <p:spPr>
          <a:xfrm>
            <a:off x="2431471" y="5966744"/>
            <a:ext cx="4069529" cy="1358899"/>
          </a:xfrm>
          <a:prstGeom prst="rect">
            <a:avLst/>
          </a:prstGeom>
        </p:spPr>
        <p:txBody>
          <a:bodyPr lIns="0" tIns="0" rIns="0" bIns="0" rtlCol="0" anchor="t">
            <a:spAutoFit/>
          </a:bodyPr>
          <a:lstStyle/>
          <a:p>
            <a:pPr algn="ctr">
              <a:lnSpc>
                <a:spcPts val="11200"/>
              </a:lnSpc>
              <a:spcBef>
                <a:spcPct val="0"/>
              </a:spcBef>
            </a:pPr>
            <a:r>
              <a:rPr lang="en-US" sz="8000" dirty="0">
                <a:solidFill>
                  <a:srgbClr val="FFF6EA"/>
                </a:solidFill>
                <a:latin typeface="Montserrat Italics"/>
              </a:rPr>
              <a:t>DV </a:t>
            </a:r>
          </a:p>
        </p:txBody>
      </p:sp>
      <p:grpSp>
        <p:nvGrpSpPr>
          <p:cNvPr id="26" name="Group 26"/>
          <p:cNvGrpSpPr/>
          <p:nvPr/>
        </p:nvGrpSpPr>
        <p:grpSpPr>
          <a:xfrm>
            <a:off x="2261237" y="7856301"/>
            <a:ext cx="2294231" cy="1650312"/>
            <a:chOff x="0" y="0"/>
            <a:chExt cx="604242" cy="434650"/>
          </a:xfrm>
        </p:grpSpPr>
        <p:sp>
          <p:nvSpPr>
            <p:cNvPr id="27" name="Freeform 27"/>
            <p:cNvSpPr/>
            <p:nvPr/>
          </p:nvSpPr>
          <p:spPr>
            <a:xfrm>
              <a:off x="0" y="0"/>
              <a:ext cx="604242" cy="434650"/>
            </a:xfrm>
            <a:custGeom>
              <a:avLst/>
              <a:gdLst/>
              <a:ahLst/>
              <a:cxnLst/>
              <a:rect l="l" t="t" r="r" b="b"/>
              <a:pathLst>
                <a:path w="604242" h="434650">
                  <a:moveTo>
                    <a:pt x="172100" y="0"/>
                  </a:moveTo>
                  <a:lnTo>
                    <a:pt x="432142" y="0"/>
                  </a:lnTo>
                  <a:cubicBezTo>
                    <a:pt x="477786" y="0"/>
                    <a:pt x="521560" y="18132"/>
                    <a:pt x="553835" y="50407"/>
                  </a:cubicBezTo>
                  <a:cubicBezTo>
                    <a:pt x="586110" y="82682"/>
                    <a:pt x="604242" y="126456"/>
                    <a:pt x="604242" y="172100"/>
                  </a:cubicBezTo>
                  <a:lnTo>
                    <a:pt x="604242" y="262550"/>
                  </a:lnTo>
                  <a:cubicBezTo>
                    <a:pt x="604242" y="357598"/>
                    <a:pt x="527190" y="434650"/>
                    <a:pt x="432142" y="434650"/>
                  </a:cubicBezTo>
                  <a:lnTo>
                    <a:pt x="172100" y="434650"/>
                  </a:lnTo>
                  <a:cubicBezTo>
                    <a:pt x="77052" y="434650"/>
                    <a:pt x="0" y="357598"/>
                    <a:pt x="0" y="262550"/>
                  </a:cubicBezTo>
                  <a:lnTo>
                    <a:pt x="0" y="172100"/>
                  </a:lnTo>
                  <a:cubicBezTo>
                    <a:pt x="0" y="77052"/>
                    <a:pt x="77052" y="0"/>
                    <a:pt x="172100" y="0"/>
                  </a:cubicBezTo>
                  <a:close/>
                </a:path>
              </a:pathLst>
            </a:custGeom>
            <a:solidFill>
              <a:srgbClr val="FFF6EA"/>
            </a:solidFill>
            <a:ln w="47625">
              <a:solidFill>
                <a:srgbClr val="FFF6EA"/>
              </a:solidFill>
            </a:ln>
          </p:spPr>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12599487" y="7945370"/>
            <a:ext cx="3207651" cy="1358899"/>
          </a:xfrm>
          <a:prstGeom prst="rect">
            <a:avLst/>
          </a:prstGeom>
        </p:spPr>
        <p:txBody>
          <a:bodyPr lIns="0" tIns="0" rIns="0" bIns="0" rtlCol="0" anchor="t">
            <a:spAutoFit/>
          </a:bodyPr>
          <a:lstStyle/>
          <a:p>
            <a:pPr>
              <a:lnSpc>
                <a:spcPts val="11200"/>
              </a:lnSpc>
              <a:spcBef>
                <a:spcPct val="0"/>
              </a:spcBef>
            </a:pPr>
            <a:r>
              <a:rPr lang="en-US" sz="8000" dirty="0">
                <a:solidFill>
                  <a:srgbClr val="26694B"/>
                </a:solidFill>
                <a:latin typeface="Montserrat Italics"/>
              </a:rPr>
              <a:t>2023</a:t>
            </a:r>
          </a:p>
        </p:txBody>
      </p:sp>
      <p:sp>
        <p:nvSpPr>
          <p:cNvPr id="30" name="AutoShape 30"/>
          <p:cNvSpPr/>
          <p:nvPr/>
        </p:nvSpPr>
        <p:spPr>
          <a:xfrm flipV="1">
            <a:off x="2261237" y="8681457"/>
            <a:ext cx="12355016" cy="0"/>
          </a:xfrm>
          <a:prstGeom prst="line">
            <a:avLst/>
          </a:prstGeom>
          <a:ln w="38100" cap="flat">
            <a:solidFill>
              <a:srgbClr val="FFF6EA"/>
            </a:solidFill>
            <a:prstDash val="solid"/>
            <a:headEnd type="none" w="sm" len="sm"/>
            <a:tailEnd type="none" w="sm" len="sm"/>
          </a:ln>
        </p:spPr>
      </p:sp>
      <p:grpSp>
        <p:nvGrpSpPr>
          <p:cNvPr id="31" name="Group 31"/>
          <p:cNvGrpSpPr/>
          <p:nvPr/>
        </p:nvGrpSpPr>
        <p:grpSpPr>
          <a:xfrm>
            <a:off x="2751235" y="8024339"/>
            <a:ext cx="1314235" cy="131423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26694B"/>
            </a:solidFill>
          </p:spPr>
        </p:sp>
        <p:sp>
          <p:nvSpPr>
            <p:cNvPr id="33" name="TextBox 33"/>
            <p:cNvSpPr txBox="1"/>
            <p:nvPr/>
          </p:nvSpPr>
          <p:spPr>
            <a:xfrm>
              <a:off x="127000" y="79375"/>
              <a:ext cx="558800" cy="606425"/>
            </a:xfrm>
            <a:prstGeom prst="rect">
              <a:avLst/>
            </a:prstGeom>
          </p:spPr>
          <p:txBody>
            <a:bodyPr lIns="50800" tIns="50800" rIns="50800" bIns="50800" rtlCol="0" anchor="ctr"/>
            <a:lstStyle/>
            <a:p>
              <a:pPr algn="ctr">
                <a:lnSpc>
                  <a:spcPts val="3359"/>
                </a:lnSpc>
              </a:pPr>
              <a:endParaRPr/>
            </a:p>
          </p:txBody>
        </p:sp>
      </p:grpSp>
      <p:grpSp>
        <p:nvGrpSpPr>
          <p:cNvPr id="34" name="Group 34"/>
          <p:cNvGrpSpPr/>
          <p:nvPr/>
        </p:nvGrpSpPr>
        <p:grpSpPr>
          <a:xfrm>
            <a:off x="5085155" y="7856289"/>
            <a:ext cx="4239763" cy="1650312"/>
            <a:chOff x="0" y="0"/>
            <a:chExt cx="1116645" cy="434650"/>
          </a:xfrm>
        </p:grpSpPr>
        <p:sp>
          <p:nvSpPr>
            <p:cNvPr id="35" name="Freeform 35"/>
            <p:cNvSpPr/>
            <p:nvPr/>
          </p:nvSpPr>
          <p:spPr>
            <a:xfrm>
              <a:off x="0" y="0"/>
              <a:ext cx="1116646" cy="434650"/>
            </a:xfrm>
            <a:custGeom>
              <a:avLst/>
              <a:gdLst/>
              <a:ahLst/>
              <a:cxnLst/>
              <a:rect l="l" t="t" r="r" b="b"/>
              <a:pathLst>
                <a:path w="1116646" h="434650">
                  <a:moveTo>
                    <a:pt x="93127" y="0"/>
                  </a:moveTo>
                  <a:lnTo>
                    <a:pt x="1023518" y="0"/>
                  </a:lnTo>
                  <a:cubicBezTo>
                    <a:pt x="1074951" y="0"/>
                    <a:pt x="1116646" y="41695"/>
                    <a:pt x="1116646" y="93127"/>
                  </a:cubicBezTo>
                  <a:lnTo>
                    <a:pt x="1116646" y="341523"/>
                  </a:lnTo>
                  <a:cubicBezTo>
                    <a:pt x="1116646" y="392955"/>
                    <a:pt x="1074951" y="434650"/>
                    <a:pt x="1023518" y="434650"/>
                  </a:cubicBezTo>
                  <a:lnTo>
                    <a:pt x="93127" y="434650"/>
                  </a:lnTo>
                  <a:cubicBezTo>
                    <a:pt x="41695" y="434650"/>
                    <a:pt x="0" y="392955"/>
                    <a:pt x="0" y="341523"/>
                  </a:cubicBezTo>
                  <a:lnTo>
                    <a:pt x="0" y="93127"/>
                  </a:lnTo>
                  <a:cubicBezTo>
                    <a:pt x="0" y="41695"/>
                    <a:pt x="41695" y="0"/>
                    <a:pt x="93127" y="0"/>
                  </a:cubicBezTo>
                  <a:close/>
                </a:path>
              </a:pathLst>
            </a:custGeom>
            <a:solidFill>
              <a:srgbClr val="225F44"/>
            </a:solidFill>
            <a:ln w="47625">
              <a:solidFill>
                <a:srgbClr val="FFF6EA"/>
              </a:solidFill>
            </a:ln>
          </p:spPr>
        </p:sp>
        <p:sp>
          <p:nvSpPr>
            <p:cNvPr id="36" name="TextBox 36"/>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37" name="TextBox 37"/>
          <p:cNvSpPr txBox="1"/>
          <p:nvPr/>
        </p:nvSpPr>
        <p:spPr>
          <a:xfrm>
            <a:off x="5227422" y="7921033"/>
            <a:ext cx="4069529" cy="1368424"/>
          </a:xfrm>
          <a:prstGeom prst="rect">
            <a:avLst/>
          </a:prstGeom>
        </p:spPr>
        <p:txBody>
          <a:bodyPr lIns="0" tIns="0" rIns="0" bIns="0" rtlCol="0" anchor="t">
            <a:spAutoFit/>
          </a:bodyPr>
          <a:lstStyle/>
          <a:p>
            <a:pPr algn="ctr">
              <a:lnSpc>
                <a:spcPts val="11200"/>
              </a:lnSpc>
              <a:spcBef>
                <a:spcPct val="0"/>
              </a:spcBef>
            </a:pPr>
            <a:r>
              <a:rPr lang="en-US" sz="8000" dirty="0">
                <a:solidFill>
                  <a:srgbClr val="FFF6EA"/>
                </a:solidFill>
                <a:latin typeface="Montserrat"/>
              </a:rPr>
              <a:t>JUNE </a:t>
            </a:r>
          </a:p>
        </p:txBody>
      </p:sp>
      <p:grpSp>
        <p:nvGrpSpPr>
          <p:cNvPr id="38" name="Group 38"/>
          <p:cNvGrpSpPr/>
          <p:nvPr/>
        </p:nvGrpSpPr>
        <p:grpSpPr>
          <a:xfrm>
            <a:off x="9676354" y="7856289"/>
            <a:ext cx="2294231" cy="1650312"/>
            <a:chOff x="0" y="0"/>
            <a:chExt cx="3058975" cy="2200415"/>
          </a:xfrm>
        </p:grpSpPr>
        <p:grpSp>
          <p:nvGrpSpPr>
            <p:cNvPr id="39" name="Group 39"/>
            <p:cNvGrpSpPr/>
            <p:nvPr/>
          </p:nvGrpSpPr>
          <p:grpSpPr>
            <a:xfrm>
              <a:off x="0" y="0"/>
              <a:ext cx="3058975" cy="2200415"/>
              <a:chOff x="0" y="0"/>
              <a:chExt cx="604242" cy="434650"/>
            </a:xfrm>
          </p:grpSpPr>
          <p:sp>
            <p:nvSpPr>
              <p:cNvPr id="40" name="Freeform 40"/>
              <p:cNvSpPr/>
              <p:nvPr/>
            </p:nvSpPr>
            <p:spPr>
              <a:xfrm>
                <a:off x="0" y="0"/>
                <a:ext cx="604242" cy="434650"/>
              </a:xfrm>
              <a:custGeom>
                <a:avLst/>
                <a:gdLst/>
                <a:ahLst/>
                <a:cxnLst/>
                <a:rect l="l" t="t" r="r" b="b"/>
                <a:pathLst>
                  <a:path w="604242" h="434650">
                    <a:moveTo>
                      <a:pt x="172100" y="0"/>
                    </a:moveTo>
                    <a:lnTo>
                      <a:pt x="432142" y="0"/>
                    </a:lnTo>
                    <a:cubicBezTo>
                      <a:pt x="477786" y="0"/>
                      <a:pt x="521560" y="18132"/>
                      <a:pt x="553835" y="50407"/>
                    </a:cubicBezTo>
                    <a:cubicBezTo>
                      <a:pt x="586110" y="82682"/>
                      <a:pt x="604242" y="126456"/>
                      <a:pt x="604242" y="172100"/>
                    </a:cubicBezTo>
                    <a:lnTo>
                      <a:pt x="604242" y="262550"/>
                    </a:lnTo>
                    <a:cubicBezTo>
                      <a:pt x="604242" y="357598"/>
                      <a:pt x="527190" y="434650"/>
                      <a:pt x="432142" y="434650"/>
                    </a:cubicBezTo>
                    <a:lnTo>
                      <a:pt x="172100" y="434650"/>
                    </a:lnTo>
                    <a:cubicBezTo>
                      <a:pt x="77052" y="434650"/>
                      <a:pt x="0" y="357598"/>
                      <a:pt x="0" y="262550"/>
                    </a:cubicBezTo>
                    <a:lnTo>
                      <a:pt x="0" y="172100"/>
                    </a:lnTo>
                    <a:cubicBezTo>
                      <a:pt x="0" y="77052"/>
                      <a:pt x="77052" y="0"/>
                      <a:pt x="172100" y="0"/>
                    </a:cubicBezTo>
                    <a:close/>
                  </a:path>
                </a:pathLst>
              </a:custGeom>
              <a:solidFill>
                <a:srgbClr val="000000">
                  <a:alpha val="0"/>
                </a:srgbClr>
              </a:solidFill>
              <a:ln w="47625">
                <a:solidFill>
                  <a:srgbClr val="FFF6EA"/>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42" name="Group 42"/>
            <p:cNvGrpSpPr/>
            <p:nvPr/>
          </p:nvGrpSpPr>
          <p:grpSpPr>
            <a:xfrm>
              <a:off x="653331" y="224051"/>
              <a:ext cx="1752313" cy="1752313"/>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EBDC6"/>
              </a:solidFill>
            </p:spPr>
          </p:sp>
          <p:sp>
            <p:nvSpPr>
              <p:cNvPr id="44" name="TextBox 44"/>
              <p:cNvSpPr txBox="1"/>
              <p:nvPr/>
            </p:nvSpPr>
            <p:spPr>
              <a:xfrm>
                <a:off x="127000" y="79375"/>
                <a:ext cx="558800" cy="606425"/>
              </a:xfrm>
              <a:prstGeom prst="rect">
                <a:avLst/>
              </a:prstGeom>
            </p:spPr>
            <p:txBody>
              <a:bodyPr lIns="50800" tIns="50800" rIns="50800" bIns="50800" rtlCol="0" anchor="ctr"/>
              <a:lstStyle/>
              <a:p>
                <a:pPr algn="ctr">
                  <a:lnSpc>
                    <a:spcPts val="3359"/>
                  </a:lnSpc>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8" y="700250"/>
            <a:ext cx="14281222" cy="786177"/>
          </a:xfrm>
          <a:prstGeom prst="rect">
            <a:avLst/>
          </a:prstGeom>
        </p:spPr>
        <p:txBody>
          <a:bodyPr wrap="square" lIns="0" tIns="0" rIns="0" bIns="0" rtlCol="0" anchor="t">
            <a:spAutoFit/>
          </a:bodyPr>
          <a:lstStyle/>
          <a:p>
            <a:pPr marL="0" lvl="0" indent="0" algn="l">
              <a:lnSpc>
                <a:spcPts val="6000"/>
              </a:lnSpc>
              <a:spcBef>
                <a:spcPct val="0"/>
              </a:spcBef>
            </a:pPr>
            <a:r>
              <a:rPr lang="en-US" sz="6600" dirty="0">
                <a:solidFill>
                  <a:srgbClr val="225F44"/>
                </a:solidFill>
                <a:latin typeface="Montserrat"/>
              </a:rPr>
              <a:t>After Leaving an Abuser </a:t>
            </a:r>
          </a:p>
        </p:txBody>
      </p:sp>
      <p:sp>
        <p:nvSpPr>
          <p:cNvPr id="5" name="TextBox 5"/>
          <p:cNvSpPr txBox="1"/>
          <p:nvPr/>
        </p:nvSpPr>
        <p:spPr>
          <a:xfrm>
            <a:off x="7263788" y="4336530"/>
            <a:ext cx="3760423" cy="6663042"/>
          </a:xfrm>
          <a:prstGeom prst="rect">
            <a:avLst/>
          </a:prstGeom>
        </p:spPr>
        <p:txBody>
          <a:bodyPr lIns="0" tIns="0" rIns="0" bIns="0" rtlCol="0" anchor="t">
            <a:spAutoFit/>
          </a:bodyPr>
          <a:lstStyle/>
          <a:p>
            <a:pPr lvl="0">
              <a:lnSpc>
                <a:spcPts val="2940"/>
              </a:lnSpc>
              <a:spcBef>
                <a:spcPct val="0"/>
              </a:spcBef>
            </a:pPr>
            <a:r>
              <a:rPr lang="en-US" sz="2100" dirty="0">
                <a:solidFill>
                  <a:srgbClr val="000000"/>
                </a:solidFill>
                <a:latin typeface="Open Sauce"/>
              </a:rPr>
              <a:t>Keep a copy of a protective order with you at all times, inform friends neighbors and employers if you feel comfortable</a:t>
            </a:r>
          </a:p>
          <a:p>
            <a:pPr lvl="0">
              <a:lnSpc>
                <a:spcPts val="2940"/>
              </a:lnSpc>
              <a:spcBef>
                <a:spcPct val="0"/>
              </a:spcBef>
            </a:pPr>
            <a:endParaRPr lang="en-US" sz="2100" dirty="0">
              <a:solidFill>
                <a:srgbClr val="000000"/>
              </a:solidFill>
              <a:latin typeface="Open Sauce"/>
            </a:endParaRPr>
          </a:p>
          <a:p>
            <a:pPr lvl="0">
              <a:lnSpc>
                <a:spcPts val="2940"/>
              </a:lnSpc>
              <a:spcBef>
                <a:spcPct val="0"/>
              </a:spcBef>
            </a:pPr>
            <a:r>
              <a:rPr lang="en-US" sz="2100" dirty="0">
                <a:solidFill>
                  <a:srgbClr val="000000"/>
                </a:solidFill>
                <a:latin typeface="Open Sauce"/>
              </a:rPr>
              <a:t>If your address changed, consider the Safe At Home address confidentiality program</a:t>
            </a:r>
          </a:p>
          <a:p>
            <a:pPr lvl="0">
              <a:lnSpc>
                <a:spcPts val="2940"/>
              </a:lnSpc>
              <a:spcBef>
                <a:spcPct val="0"/>
              </a:spcBef>
            </a:pPr>
            <a:endParaRPr lang="en-US" sz="2100" dirty="0">
              <a:solidFill>
                <a:srgbClr val="000000"/>
              </a:solidFill>
              <a:latin typeface="Open Sauce"/>
            </a:endParaRPr>
          </a:p>
          <a:p>
            <a:pPr lvl="0">
              <a:lnSpc>
                <a:spcPts val="2940"/>
              </a:lnSpc>
              <a:spcBef>
                <a:spcPct val="0"/>
              </a:spcBef>
            </a:pPr>
            <a:r>
              <a:rPr lang="en-US" sz="2100" dirty="0">
                <a:solidFill>
                  <a:srgbClr val="000000"/>
                </a:solidFill>
                <a:latin typeface="Open Sauce"/>
              </a:rPr>
              <a:t>Reschedule appointments your partner might be aware of </a:t>
            </a:r>
          </a:p>
          <a:p>
            <a:pPr>
              <a:lnSpc>
                <a:spcPts val="2940"/>
              </a:lnSpc>
              <a:spcBef>
                <a:spcPct val="0"/>
              </a:spcBef>
            </a:pPr>
            <a:endParaRPr lang="en-US" sz="2100" dirty="0">
              <a:solidFill>
                <a:srgbClr val="000000"/>
              </a:solidFill>
              <a:latin typeface="Open Sauce"/>
            </a:endParaRPr>
          </a:p>
          <a:p>
            <a:pPr>
              <a:lnSpc>
                <a:spcPts val="2940"/>
              </a:lnSpc>
              <a:spcBef>
                <a:spcPct val="0"/>
              </a:spcBef>
            </a:pPr>
            <a:endParaRPr lang="en-US" sz="2100" dirty="0">
              <a:solidFill>
                <a:srgbClr val="000000"/>
              </a:solidFill>
              <a:latin typeface="Open Sauce"/>
            </a:endParaRPr>
          </a:p>
          <a:p>
            <a:pPr>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5547352"/>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Change your locks and phone number if possible </a:t>
            </a: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u="none" dirty="0">
                <a:solidFill>
                  <a:srgbClr val="000000"/>
                </a:solidFill>
                <a:latin typeface="Open Sauce"/>
              </a:rPr>
              <a:t>Change your work hours and the route you take to get there</a:t>
            </a: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u="none" dirty="0">
                <a:solidFill>
                  <a:srgbClr val="000000"/>
                </a:solidFill>
                <a:latin typeface="Open Sauce"/>
              </a:rPr>
              <a:t>Alert </a:t>
            </a:r>
            <a:r>
              <a:rPr lang="en-US" sz="2100" dirty="0">
                <a:solidFill>
                  <a:srgbClr val="000000"/>
                </a:solidFill>
                <a:latin typeface="Open Sauce"/>
              </a:rPr>
              <a:t>school authorities of the situation, provide a protective order if you have one. Designate who is allowed to pick up your children from school</a:t>
            </a:r>
          </a:p>
          <a:p>
            <a:pPr marL="0" lvl="0" indent="0">
              <a:lnSpc>
                <a:spcPts val="2940"/>
              </a:lnSpc>
              <a:spcBef>
                <a:spcPct val="0"/>
              </a:spcBef>
            </a:pPr>
            <a:endParaRPr lang="en-US" sz="2100" u="none" dirty="0">
              <a:solidFill>
                <a:srgbClr val="000000"/>
              </a:solidFill>
              <a:latin typeface="Open Sauce"/>
            </a:endParaRP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endParaRPr lang="en-US" sz="2100" u="none" dirty="0">
              <a:solidFill>
                <a:srgbClr val="000000"/>
              </a:solidFill>
              <a:latin typeface="Open Sauce"/>
            </a:endParaRPr>
          </a:p>
        </p:txBody>
      </p:sp>
      <p:sp>
        <p:nvSpPr>
          <p:cNvPr id="8" name="TextBox 8"/>
          <p:cNvSpPr txBox="1"/>
          <p:nvPr/>
        </p:nvSpPr>
        <p:spPr>
          <a:xfrm>
            <a:off x="13169529" y="4336530"/>
            <a:ext cx="3760423" cy="3687869"/>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Go to different stores and social spots </a:t>
            </a:r>
          </a:p>
          <a:p>
            <a:pPr marL="0" lvl="0" indent="0" algn="l">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r>
              <a:rPr lang="en-US" sz="2100" dirty="0">
                <a:solidFill>
                  <a:srgbClr val="000000"/>
                </a:solidFill>
                <a:latin typeface="Open Sauce"/>
              </a:rPr>
              <a:t>Tell friends, colleagues </a:t>
            </a:r>
            <a:r>
              <a:rPr lang="en-US" sz="2100" dirty="0" err="1">
                <a:solidFill>
                  <a:srgbClr val="000000"/>
                </a:solidFill>
                <a:latin typeface="Open Sauce"/>
              </a:rPr>
              <a:t>etc</a:t>
            </a:r>
            <a:r>
              <a:rPr lang="en-US" sz="2100" dirty="0">
                <a:solidFill>
                  <a:srgbClr val="000000"/>
                </a:solidFill>
                <a:latin typeface="Open Sauce"/>
              </a:rPr>
              <a:t> about how and when to seek help if they feel you may be in danger. Be clear about who they should contact, especially law enforcement</a:t>
            </a:r>
          </a:p>
          <a:p>
            <a:pPr marL="0" lvl="0" indent="0" algn="l">
              <a:lnSpc>
                <a:spcPts val="2940"/>
              </a:lnSpc>
              <a:spcBef>
                <a:spcPct val="0"/>
              </a:spcBef>
            </a:pPr>
            <a:endParaRPr lang="en-US" sz="2100" dirty="0">
              <a:solidFill>
                <a:srgbClr val="000000"/>
              </a:solidFill>
              <a:latin typeface="Open Sauce"/>
            </a:endParaRP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295916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2572" y="2911894"/>
            <a:ext cx="4244362" cy="6332118"/>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Reconnect with yourself and your past. Reflect on the people you would spend time with, the activities you enjoyed, they places you would go. Use this as a direction for future steps.</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Reach out and rebuild relationships, especially those affected by the pressure of your abuser Write a message email or letter, speaking honestly about what you've been through</a:t>
            </a:r>
          </a:p>
        </p:txBody>
      </p:sp>
      <p:grpSp>
        <p:nvGrpSpPr>
          <p:cNvPr id="7" name="Group 7"/>
          <p:cNvGrpSpPr/>
          <p:nvPr/>
        </p:nvGrpSpPr>
        <p:grpSpPr>
          <a:xfrm>
            <a:off x="4401008" y="491823"/>
            <a:ext cx="7902522" cy="1650312"/>
            <a:chOff x="0" y="0"/>
            <a:chExt cx="2081323" cy="434650"/>
          </a:xfrm>
        </p:grpSpPr>
        <p:sp>
          <p:nvSpPr>
            <p:cNvPr id="8" name="Freeform 8"/>
            <p:cNvSpPr/>
            <p:nvPr/>
          </p:nvSpPr>
          <p:spPr>
            <a:xfrm>
              <a:off x="0" y="0"/>
              <a:ext cx="2081323" cy="434650"/>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rgbClr val="000000">
                <a:alpha val="0"/>
              </a:srgbClr>
            </a:solidFill>
            <a:ln w="47625">
              <a:solidFill>
                <a:srgbClr val="225F44"/>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491823"/>
            <a:ext cx="1704459" cy="170445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sp>
        <p:nvSpPr>
          <p:cNvPr id="14" name="TextBox 14"/>
          <p:cNvSpPr txBox="1"/>
          <p:nvPr/>
        </p:nvSpPr>
        <p:spPr>
          <a:xfrm>
            <a:off x="4842792" y="707379"/>
            <a:ext cx="7203609" cy="1081771"/>
          </a:xfrm>
          <a:prstGeom prst="rect">
            <a:avLst/>
          </a:prstGeom>
        </p:spPr>
        <p:txBody>
          <a:bodyPr lIns="0" tIns="0" rIns="0" bIns="0" rtlCol="0" anchor="t">
            <a:spAutoFit/>
          </a:bodyPr>
          <a:lstStyle/>
          <a:p>
            <a:pPr marL="0" lvl="0" indent="0" algn="just">
              <a:lnSpc>
                <a:spcPts val="9600"/>
              </a:lnSpc>
              <a:spcBef>
                <a:spcPct val="0"/>
              </a:spcBef>
            </a:pPr>
            <a:r>
              <a:rPr lang="en-US" sz="5000" dirty="0">
                <a:solidFill>
                  <a:srgbClr val="225F44"/>
                </a:solidFill>
                <a:latin typeface="Montserrat"/>
              </a:rPr>
              <a:t>Rebuilding Support </a:t>
            </a:r>
          </a:p>
        </p:txBody>
      </p:sp>
      <p:sp>
        <p:nvSpPr>
          <p:cNvPr id="15" name="AutoShape 15"/>
          <p:cNvSpPr/>
          <p:nvPr/>
        </p:nvSpPr>
        <p:spPr>
          <a:xfrm>
            <a:off x="12303529" y="1316979"/>
            <a:ext cx="5077915" cy="376"/>
          </a:xfrm>
          <a:prstGeom prst="line">
            <a:avLst/>
          </a:prstGeom>
          <a:ln w="38100" cap="flat">
            <a:solidFill>
              <a:srgbClr val="225F44"/>
            </a:solidFill>
            <a:prstDash val="solid"/>
            <a:headEnd type="none" w="sm" len="sm"/>
            <a:tailEnd type="none" w="sm" len="sm"/>
          </a:ln>
        </p:spPr>
      </p:sp>
      <p:grpSp>
        <p:nvGrpSpPr>
          <p:cNvPr id="16" name="Group 16"/>
          <p:cNvGrpSpPr/>
          <p:nvPr/>
        </p:nvGrpSpPr>
        <p:grpSpPr>
          <a:xfrm>
            <a:off x="14184367" y="491823"/>
            <a:ext cx="3369304" cy="1650312"/>
            <a:chOff x="0" y="0"/>
            <a:chExt cx="887389" cy="434650"/>
          </a:xfrm>
        </p:grpSpPr>
        <p:sp>
          <p:nvSpPr>
            <p:cNvPr id="17" name="Freeform 17"/>
            <p:cNvSpPr/>
            <p:nvPr/>
          </p:nvSpPr>
          <p:spPr>
            <a:xfrm>
              <a:off x="0" y="0"/>
              <a:ext cx="887389" cy="434650"/>
            </a:xfrm>
            <a:custGeom>
              <a:avLst/>
              <a:gdLst/>
              <a:ahLst/>
              <a:cxnLst/>
              <a:rect l="l" t="t" r="r" b="b"/>
              <a:pathLst>
                <a:path w="887389" h="434650">
                  <a:moveTo>
                    <a:pt x="117187" y="0"/>
                  </a:moveTo>
                  <a:lnTo>
                    <a:pt x="770202" y="0"/>
                  </a:lnTo>
                  <a:cubicBezTo>
                    <a:pt x="801282" y="0"/>
                    <a:pt x="831089" y="12346"/>
                    <a:pt x="853066" y="34323"/>
                  </a:cubicBezTo>
                  <a:cubicBezTo>
                    <a:pt x="875042" y="56300"/>
                    <a:pt x="887389" y="86107"/>
                    <a:pt x="887389" y="117187"/>
                  </a:cubicBezTo>
                  <a:lnTo>
                    <a:pt x="887389" y="317463"/>
                  </a:lnTo>
                  <a:cubicBezTo>
                    <a:pt x="887389" y="348543"/>
                    <a:pt x="875042" y="378350"/>
                    <a:pt x="853066" y="400327"/>
                  </a:cubicBezTo>
                  <a:cubicBezTo>
                    <a:pt x="831089" y="422304"/>
                    <a:pt x="801282" y="434650"/>
                    <a:pt x="770202" y="434650"/>
                  </a:cubicBezTo>
                  <a:lnTo>
                    <a:pt x="117187" y="434650"/>
                  </a:lnTo>
                  <a:cubicBezTo>
                    <a:pt x="86107" y="434650"/>
                    <a:pt x="56300" y="422304"/>
                    <a:pt x="34323" y="400327"/>
                  </a:cubicBezTo>
                  <a:cubicBezTo>
                    <a:pt x="12346" y="378350"/>
                    <a:pt x="0" y="348543"/>
                    <a:pt x="0" y="317463"/>
                  </a:cubicBezTo>
                  <a:lnTo>
                    <a:pt x="0" y="117187"/>
                  </a:lnTo>
                  <a:cubicBezTo>
                    <a:pt x="0" y="86107"/>
                    <a:pt x="12346" y="56300"/>
                    <a:pt x="34323" y="34323"/>
                  </a:cubicBezTo>
                  <a:cubicBezTo>
                    <a:pt x="56300" y="12346"/>
                    <a:pt x="86107" y="0"/>
                    <a:pt x="117187" y="0"/>
                  </a:cubicBezTo>
                  <a:close/>
                </a:path>
              </a:pathLst>
            </a:custGeom>
            <a:solidFill>
              <a:srgbClr val="225F44"/>
            </a:solidFill>
            <a:ln w="47625">
              <a:solidFill>
                <a:srgbClr val="225F44"/>
              </a:solidFill>
            </a:ln>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1476855" y="734453"/>
            <a:ext cx="362642" cy="1231106"/>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FFF6EA"/>
                </a:solidFill>
                <a:latin typeface="Montserrat Extra-Bold Bold"/>
              </a:rPr>
              <a:t>6</a:t>
            </a:r>
          </a:p>
        </p:txBody>
      </p:sp>
      <p:sp>
        <p:nvSpPr>
          <p:cNvPr id="21" name="TextBox 21"/>
          <p:cNvSpPr txBox="1"/>
          <p:nvPr/>
        </p:nvSpPr>
        <p:spPr>
          <a:xfrm>
            <a:off x="7021819" y="2911894"/>
            <a:ext cx="4244362" cy="7922297"/>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Make plans, invite friends over for dinner, or arrange a playdate with other parents from your child’s school</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Join a local organization, club or place of worship. Meet new people and increase your network of support</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Go outside and be part of the community. Volunteer, go to neighborhood spots and build relationships</a:t>
            </a:r>
          </a:p>
          <a:p>
            <a:pPr>
              <a:lnSpc>
                <a:spcPts val="3120"/>
              </a:lnSpc>
            </a:pPr>
            <a:endParaRPr lang="en-US" sz="2400" dirty="0">
              <a:solidFill>
                <a:srgbClr val="225F44"/>
              </a:solidFill>
              <a:latin typeface="Open Sauce"/>
            </a:endParaRPr>
          </a:p>
          <a:p>
            <a:pPr>
              <a:lnSpc>
                <a:spcPts val="3120"/>
              </a:lnSpc>
            </a:pPr>
            <a:endParaRPr lang="en-US" sz="2400" dirty="0">
              <a:solidFill>
                <a:srgbClr val="225F44"/>
              </a:solidFill>
              <a:latin typeface="Open Sauce"/>
            </a:endParaRPr>
          </a:p>
          <a:p>
            <a:pPr>
              <a:lnSpc>
                <a:spcPts val="3120"/>
              </a:lnSpc>
            </a:pPr>
            <a:endParaRPr lang="en-US" sz="2400" dirty="0">
              <a:solidFill>
                <a:srgbClr val="225F44"/>
              </a:solidFill>
              <a:latin typeface="Open Sauce"/>
            </a:endParaRPr>
          </a:p>
          <a:p>
            <a:pPr>
              <a:lnSpc>
                <a:spcPts val="3120"/>
              </a:lnSpc>
            </a:pPr>
            <a:endParaRPr lang="en-US" sz="2400" dirty="0">
              <a:solidFill>
                <a:srgbClr val="225F44"/>
              </a:solidFill>
              <a:latin typeface="Open Sauce"/>
            </a:endParaRPr>
          </a:p>
          <a:p>
            <a:pPr>
              <a:lnSpc>
                <a:spcPts val="3120"/>
              </a:lnSpc>
            </a:pPr>
            <a:endParaRPr lang="en-US" sz="2400" dirty="0">
              <a:solidFill>
                <a:srgbClr val="225F44"/>
              </a:solidFill>
              <a:latin typeface="Open Sauce"/>
            </a:endParaRPr>
          </a:p>
        </p:txBody>
      </p:sp>
      <p:sp>
        <p:nvSpPr>
          <p:cNvPr id="22" name="TextBox 22"/>
          <p:cNvSpPr txBox="1"/>
          <p:nvPr/>
        </p:nvSpPr>
        <p:spPr>
          <a:xfrm>
            <a:off x="13137084" y="2911894"/>
            <a:ext cx="4244362" cy="5139484"/>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Consider a support group. It could be a safe space to talk about what you have experienced and to brainstorm strategies to keep you emotionally well and physically safe. </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Be gentle and celebrate any progress</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Stay safe </a:t>
            </a:r>
          </a:p>
          <a:p>
            <a:pPr>
              <a:lnSpc>
                <a:spcPts val="3120"/>
              </a:lnSpc>
            </a:pPr>
            <a:endParaRPr lang="en-US" sz="2400" dirty="0">
              <a:solidFill>
                <a:srgbClr val="225F44"/>
              </a:solidFill>
              <a:latin typeface="Open Sauce"/>
            </a:endParaRPr>
          </a:p>
        </p:txBody>
      </p:sp>
    </p:spTree>
    <p:extLst>
      <p:ext uri="{BB962C8B-B14F-4D97-AF65-F5344CB8AC3E}">
        <p14:creationId xmlns:p14="http://schemas.microsoft.com/office/powerpoint/2010/main" val="272262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5F44"/>
        </a:solidFill>
        <a:effectLst/>
      </p:bgPr>
    </p:bg>
    <p:spTree>
      <p:nvGrpSpPr>
        <p:cNvPr id="1" name=""/>
        <p:cNvGrpSpPr/>
        <p:nvPr/>
      </p:nvGrpSpPr>
      <p:grpSpPr>
        <a:xfrm>
          <a:off x="0" y="0"/>
          <a:ext cx="0" cy="0"/>
          <a:chOff x="0" y="0"/>
          <a:chExt cx="0" cy="0"/>
        </a:xfrm>
      </p:grpSpPr>
      <p:sp>
        <p:nvSpPr>
          <p:cNvPr id="6" name="TextBox 6"/>
          <p:cNvSpPr txBox="1"/>
          <p:nvPr/>
        </p:nvSpPr>
        <p:spPr>
          <a:xfrm>
            <a:off x="1232572" y="2911894"/>
            <a:ext cx="4244362" cy="5934573"/>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Teach your children when, how and who to contact during an emergency. This can include trusted friends, family members, neighbors, local service providers and more. </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If possible, instruct children to leave the home when a situation begins to escalate and establish where they can go. Create a plan ahead of time and involve a trusted adult outside the home</a:t>
            </a:r>
          </a:p>
        </p:txBody>
      </p:sp>
      <p:sp>
        <p:nvSpPr>
          <p:cNvPr id="8" name="Freeform 8"/>
          <p:cNvSpPr/>
          <p:nvPr/>
        </p:nvSpPr>
        <p:spPr>
          <a:xfrm>
            <a:off x="4401008" y="491823"/>
            <a:ext cx="7902522" cy="1650312"/>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chemeClr val="bg1"/>
          </a:solidFill>
          <a:ln w="47625">
            <a:solidFill>
              <a:schemeClr val="bg1"/>
            </a:solidFill>
          </a:ln>
        </p:spPr>
      </p:sp>
      <p:sp>
        <p:nvSpPr>
          <p:cNvPr id="11" name="Freeform 11"/>
          <p:cNvSpPr/>
          <p:nvPr/>
        </p:nvSpPr>
        <p:spPr>
          <a:xfrm>
            <a:off x="1032502" y="491823"/>
            <a:ext cx="1696853" cy="170445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13" name="AutoShape 13"/>
          <p:cNvSpPr/>
          <p:nvPr/>
        </p:nvSpPr>
        <p:spPr>
          <a:xfrm flipV="1">
            <a:off x="2125271" y="1342551"/>
            <a:ext cx="2309037" cy="3003"/>
          </a:xfrm>
          <a:prstGeom prst="line">
            <a:avLst/>
          </a:prstGeom>
          <a:ln w="38100" cap="flat">
            <a:solidFill>
              <a:schemeClr val="bg1"/>
            </a:solidFill>
            <a:prstDash val="solid"/>
            <a:headEnd type="none" w="sm" len="sm"/>
            <a:tailEnd type="none" w="sm" len="sm"/>
          </a:ln>
        </p:spPr>
      </p:sp>
      <p:sp>
        <p:nvSpPr>
          <p:cNvPr id="14" name="TextBox 14"/>
          <p:cNvSpPr txBox="1"/>
          <p:nvPr/>
        </p:nvSpPr>
        <p:spPr>
          <a:xfrm>
            <a:off x="4842792" y="707379"/>
            <a:ext cx="7203609" cy="1037400"/>
          </a:xfrm>
          <a:prstGeom prst="rect">
            <a:avLst/>
          </a:prstGeom>
        </p:spPr>
        <p:txBody>
          <a:bodyPr lIns="0" tIns="0" rIns="0" bIns="0" rtlCol="0" anchor="t">
            <a:spAutoFit/>
          </a:bodyPr>
          <a:lstStyle/>
          <a:p>
            <a:pPr marL="0" lvl="0" indent="0" algn="just">
              <a:lnSpc>
                <a:spcPts val="9600"/>
              </a:lnSpc>
              <a:spcBef>
                <a:spcPct val="0"/>
              </a:spcBef>
            </a:pPr>
            <a:r>
              <a:rPr lang="en-US" sz="3600" dirty="0">
                <a:solidFill>
                  <a:srgbClr val="225F44"/>
                </a:solidFill>
                <a:latin typeface="Montserrat"/>
              </a:rPr>
              <a:t>Safety Planning with Children </a:t>
            </a:r>
          </a:p>
        </p:txBody>
      </p:sp>
      <p:sp>
        <p:nvSpPr>
          <p:cNvPr id="18" name="TextBox 18"/>
          <p:cNvSpPr txBox="1"/>
          <p:nvPr/>
        </p:nvSpPr>
        <p:spPr>
          <a:xfrm>
            <a:off x="14184367" y="310997"/>
            <a:ext cx="3086099" cy="3266927"/>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476855" y="734453"/>
            <a:ext cx="362642" cy="2462213"/>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225F44"/>
                </a:solidFill>
                <a:latin typeface="Montserrat Extra-Bold Bold"/>
              </a:rPr>
              <a:t>74</a:t>
            </a:r>
          </a:p>
        </p:txBody>
      </p:sp>
      <p:sp>
        <p:nvSpPr>
          <p:cNvPr id="21" name="TextBox 21"/>
          <p:cNvSpPr txBox="1"/>
          <p:nvPr/>
        </p:nvSpPr>
        <p:spPr>
          <a:xfrm>
            <a:off x="7021819" y="2911894"/>
            <a:ext cx="4244362" cy="4741939"/>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Come up with a code word or phrase for when to leave the house during an emergency. Make sure they know not to tell others what the word means</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Identify a room in the house they can go to if they feel afraid, and something calming they can focus on for comfort</a:t>
            </a:r>
          </a:p>
        </p:txBody>
      </p:sp>
      <p:sp>
        <p:nvSpPr>
          <p:cNvPr id="22" name="TextBox 22"/>
          <p:cNvSpPr txBox="1"/>
          <p:nvPr/>
        </p:nvSpPr>
        <p:spPr>
          <a:xfrm>
            <a:off x="13137084" y="2911894"/>
            <a:ext cx="4244362" cy="5139484"/>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Teach them that they should not try to intervene in moments of violence, even though they may want to protect their parents</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Plan for what you’ll do if your children tell your partner about your plans. Remember never to blame a child for their response to your partner’s abusive behavior. </a:t>
            </a:r>
          </a:p>
        </p:txBody>
      </p:sp>
    </p:spTree>
    <p:extLst>
      <p:ext uri="{BB962C8B-B14F-4D97-AF65-F5344CB8AC3E}">
        <p14:creationId xmlns:p14="http://schemas.microsoft.com/office/powerpoint/2010/main" val="406998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8" y="700250"/>
            <a:ext cx="14281222" cy="1538883"/>
          </a:xfrm>
          <a:prstGeom prst="rect">
            <a:avLst/>
          </a:prstGeom>
        </p:spPr>
        <p:txBody>
          <a:bodyPr wrap="square" lIns="0" tIns="0" rIns="0" bIns="0" rtlCol="0" anchor="t">
            <a:spAutoFit/>
          </a:bodyPr>
          <a:lstStyle/>
          <a:p>
            <a:pPr marL="0" lvl="0" indent="0" algn="l">
              <a:lnSpc>
                <a:spcPts val="6000"/>
              </a:lnSpc>
              <a:spcBef>
                <a:spcPct val="0"/>
              </a:spcBef>
            </a:pPr>
            <a:r>
              <a:rPr lang="en-US" sz="5000" dirty="0">
                <a:solidFill>
                  <a:srgbClr val="225F44"/>
                </a:solidFill>
                <a:latin typeface="Montserrat"/>
              </a:rPr>
              <a:t>Planning for unsupervised visits and custody exchanges</a:t>
            </a:r>
          </a:p>
        </p:txBody>
      </p:sp>
      <p:sp>
        <p:nvSpPr>
          <p:cNvPr id="5" name="TextBox 5"/>
          <p:cNvSpPr txBox="1"/>
          <p:nvPr/>
        </p:nvSpPr>
        <p:spPr>
          <a:xfrm>
            <a:off x="7263788" y="4336530"/>
            <a:ext cx="3760423" cy="6291146"/>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Open Sauce"/>
              </a:rPr>
              <a:t>f possible, give your children a cell phone to be used in emergency situations </a:t>
            </a:r>
          </a:p>
          <a:p>
            <a:pPr>
              <a:lnSpc>
                <a:spcPts val="2940"/>
              </a:lnSpc>
              <a:spcBef>
                <a:spcPct val="0"/>
              </a:spcBef>
            </a:pPr>
            <a:endParaRPr lang="en-US" sz="2100" dirty="0">
              <a:solidFill>
                <a:srgbClr val="000000"/>
              </a:solidFill>
              <a:latin typeface="Open Sauce"/>
            </a:endParaRPr>
          </a:p>
          <a:p>
            <a:pPr>
              <a:lnSpc>
                <a:spcPts val="2940"/>
              </a:lnSpc>
              <a:spcBef>
                <a:spcPct val="0"/>
              </a:spcBef>
            </a:pPr>
            <a:r>
              <a:rPr lang="en-US" sz="2100" dirty="0">
                <a:solidFill>
                  <a:srgbClr val="000000"/>
                </a:solidFill>
                <a:latin typeface="Open Sauce"/>
              </a:rPr>
              <a:t>Avoid exchanging custody at your home or your partners home. Meet in a safe, public place like a restaurant, store or police station parking lot</a:t>
            </a:r>
          </a:p>
          <a:p>
            <a:pPr>
              <a:lnSpc>
                <a:spcPts val="2940"/>
              </a:lnSpc>
              <a:spcBef>
                <a:spcPct val="0"/>
              </a:spcBef>
            </a:pPr>
            <a:endParaRPr lang="en-US" sz="2100" dirty="0">
              <a:solidFill>
                <a:srgbClr val="000000"/>
              </a:solidFill>
              <a:latin typeface="Open Sauce"/>
            </a:endParaRPr>
          </a:p>
          <a:p>
            <a:pPr>
              <a:lnSpc>
                <a:spcPts val="2940"/>
              </a:lnSpc>
              <a:spcBef>
                <a:spcPct val="0"/>
              </a:spcBef>
            </a:pPr>
            <a:r>
              <a:rPr lang="en-US" sz="2100" dirty="0">
                <a:solidFill>
                  <a:srgbClr val="000000"/>
                </a:solidFill>
                <a:latin typeface="Open Sauce"/>
              </a:rPr>
              <a:t>Bring a trusted friend with you to the exchange, or have them execute the exchange for you</a:t>
            </a:r>
          </a:p>
          <a:p>
            <a:pPr>
              <a:lnSpc>
                <a:spcPts val="2940"/>
              </a:lnSpc>
              <a:spcBef>
                <a:spcPct val="0"/>
              </a:spcBef>
            </a:pPr>
            <a:endParaRPr lang="en-US" sz="2100" dirty="0">
              <a:solidFill>
                <a:srgbClr val="000000"/>
              </a:solidFill>
              <a:latin typeface="Open Sauce"/>
            </a:endParaRPr>
          </a:p>
          <a:p>
            <a:pPr>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5547352"/>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Create a separate safety plan for situations in which your children may spend unsupervised time with your abusive partner </a:t>
            </a:r>
          </a:p>
          <a:p>
            <a:pPr marL="0" lvl="0" indent="0">
              <a:lnSpc>
                <a:spcPts val="2940"/>
              </a:lnSpc>
              <a:spcBef>
                <a:spcPct val="0"/>
              </a:spcBef>
            </a:pPr>
            <a:endParaRPr lang="en-US" sz="2100" dirty="0">
              <a:solidFill>
                <a:srgbClr val="000000"/>
              </a:solidFill>
              <a:latin typeface="Open Sauce"/>
            </a:endParaRPr>
          </a:p>
          <a:p>
            <a:pPr>
              <a:lnSpc>
                <a:spcPts val="2940"/>
              </a:lnSpc>
              <a:spcBef>
                <a:spcPct val="0"/>
              </a:spcBef>
            </a:pPr>
            <a:r>
              <a:rPr lang="en-US" sz="2100" dirty="0">
                <a:solidFill>
                  <a:srgbClr val="000000"/>
                </a:solidFill>
                <a:latin typeface="Open Sauce"/>
              </a:rPr>
              <a:t>If your children are old enough you can brainstorm with them ways to stay safe, using the same model you use at home. Help them identify where they can get to a phone, who they can call and how they can leave the house </a:t>
            </a:r>
          </a:p>
          <a:p>
            <a:pPr marL="0" lvl="0" indent="0">
              <a:lnSpc>
                <a:spcPts val="2940"/>
              </a:lnSpc>
              <a:spcBef>
                <a:spcPct val="0"/>
              </a:spcBef>
            </a:pPr>
            <a:endParaRPr lang="en-US" sz="2100" u="none" dirty="0">
              <a:solidFill>
                <a:srgbClr val="000000"/>
              </a:solidFill>
              <a:latin typeface="Open Sauce"/>
            </a:endParaRPr>
          </a:p>
        </p:txBody>
      </p:sp>
      <p:sp>
        <p:nvSpPr>
          <p:cNvPr id="8" name="TextBox 8"/>
          <p:cNvSpPr txBox="1"/>
          <p:nvPr/>
        </p:nvSpPr>
        <p:spPr>
          <a:xfrm>
            <a:off x="13169529" y="4336530"/>
            <a:ext cx="3760423" cy="5175456"/>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Find ways to schedule exchanges without interacting with your partner, for example someone drops off at school and someone picks up. </a:t>
            </a:r>
          </a:p>
          <a:p>
            <a:pPr marL="0" lvl="0" indent="0" algn="l">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r>
              <a:rPr lang="en-US" sz="2100" dirty="0">
                <a:solidFill>
                  <a:srgbClr val="000000"/>
                </a:solidFill>
                <a:latin typeface="Open Sauce"/>
              </a:rPr>
              <a:t>Emotionally safety plan for yourself and your children. Pick a calming activity to do right before, or plan an activity to look forward to after</a:t>
            </a:r>
          </a:p>
          <a:p>
            <a:pPr marL="0" lvl="0" indent="0" algn="l">
              <a:lnSpc>
                <a:spcPts val="2940"/>
              </a:lnSpc>
              <a:spcBef>
                <a:spcPct val="0"/>
              </a:spcBef>
            </a:pPr>
            <a:endParaRPr lang="en-US" sz="2100" dirty="0">
              <a:solidFill>
                <a:srgbClr val="000000"/>
              </a:solidFill>
              <a:latin typeface="Open Sauce"/>
            </a:endParaRP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123022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8" y="700250"/>
            <a:ext cx="15590174" cy="1447897"/>
          </a:xfrm>
          <a:prstGeom prst="rect">
            <a:avLst/>
          </a:prstGeom>
        </p:spPr>
        <p:txBody>
          <a:bodyPr wrap="square" lIns="0" tIns="0" rIns="0" bIns="0" rtlCol="0" anchor="t">
            <a:spAutoFit/>
          </a:bodyPr>
          <a:lstStyle/>
          <a:p>
            <a:pPr marL="0" lvl="0" indent="0" algn="l">
              <a:lnSpc>
                <a:spcPts val="6000"/>
              </a:lnSpc>
              <a:spcBef>
                <a:spcPct val="0"/>
              </a:spcBef>
            </a:pPr>
            <a:r>
              <a:rPr lang="en-US" sz="3200" dirty="0">
                <a:solidFill>
                  <a:srgbClr val="225F44"/>
                </a:solidFill>
                <a:latin typeface="Montserrat"/>
              </a:rPr>
              <a:t>As many as 65% of domestic violence victims are unable to escape abusive situations because they are concerned about what will happen to their pets</a:t>
            </a:r>
          </a:p>
        </p:txBody>
      </p:sp>
      <p:sp>
        <p:nvSpPr>
          <p:cNvPr id="5" name="TextBox 5"/>
          <p:cNvSpPr txBox="1"/>
          <p:nvPr/>
        </p:nvSpPr>
        <p:spPr>
          <a:xfrm>
            <a:off x="7263788" y="4336530"/>
            <a:ext cx="3760423" cy="4431662"/>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Open Sauce"/>
              </a:rPr>
              <a:t>If you are planning to leave, talk to friends and family about temporary care for your pet. </a:t>
            </a:r>
          </a:p>
          <a:p>
            <a:pPr>
              <a:lnSpc>
                <a:spcPts val="2940"/>
              </a:lnSpc>
              <a:spcBef>
                <a:spcPct val="0"/>
              </a:spcBef>
            </a:pPr>
            <a:endParaRPr lang="en-US" sz="2100" dirty="0">
              <a:solidFill>
                <a:srgbClr val="000000"/>
              </a:solidFill>
              <a:latin typeface="Open Sauce"/>
            </a:endParaRPr>
          </a:p>
          <a:p>
            <a:pPr>
              <a:lnSpc>
                <a:spcPts val="2940"/>
              </a:lnSpc>
              <a:spcBef>
                <a:spcPct val="0"/>
              </a:spcBef>
            </a:pPr>
            <a:r>
              <a:rPr lang="en-US" sz="2100" dirty="0">
                <a:solidFill>
                  <a:srgbClr val="000000"/>
                </a:solidFill>
                <a:latin typeface="Open Sauce"/>
              </a:rPr>
              <a:t>MNAFAS 952.646.6563 provides temporary foster care for pets of victims while they address their safety needs</a:t>
            </a:r>
          </a:p>
          <a:p>
            <a:pPr>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4059766"/>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Take steps to prove ownership of your pet. Have them vaccinated and make sure their registrations/micro chips are in your name. Take steps to have registrations changed if necessary</a:t>
            </a: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dirty="0">
                <a:solidFill>
                  <a:srgbClr val="000000"/>
                </a:solidFill>
                <a:latin typeface="Open Sauce"/>
              </a:rPr>
              <a:t>If possible avoid leaving pets alone with an abusive partner </a:t>
            </a:r>
          </a:p>
          <a:p>
            <a:pPr marL="0" lvl="0" indent="0">
              <a:lnSpc>
                <a:spcPts val="2940"/>
              </a:lnSpc>
              <a:spcBef>
                <a:spcPct val="0"/>
              </a:spcBef>
            </a:pPr>
            <a:endParaRPr lang="en-US" sz="2100" u="none" dirty="0">
              <a:solidFill>
                <a:srgbClr val="000000"/>
              </a:solidFill>
              <a:latin typeface="Open Sauce"/>
            </a:endParaRPr>
          </a:p>
        </p:txBody>
      </p:sp>
      <p:sp>
        <p:nvSpPr>
          <p:cNvPr id="8" name="TextBox 8"/>
          <p:cNvSpPr txBox="1"/>
          <p:nvPr/>
        </p:nvSpPr>
        <p:spPr>
          <a:xfrm>
            <a:off x="13169529" y="4336530"/>
            <a:ext cx="3760423" cy="4431662"/>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In MN pets can be included on restraining orders. </a:t>
            </a:r>
          </a:p>
          <a:p>
            <a:pPr marL="0" lvl="0" indent="0" algn="l">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r>
              <a:rPr lang="en-US" sz="2100" dirty="0">
                <a:solidFill>
                  <a:srgbClr val="000000"/>
                </a:solidFill>
                <a:latin typeface="Open Sauce"/>
              </a:rPr>
              <a:t>If you have to leave your pet with an abusive partner, consider seeking assistance from animal control. </a:t>
            </a:r>
          </a:p>
          <a:p>
            <a:pPr marL="0" lvl="0" indent="0" algn="l">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r>
              <a:rPr lang="en-US" sz="2100" dirty="0">
                <a:solidFill>
                  <a:srgbClr val="000000"/>
                </a:solidFill>
                <a:latin typeface="Open Sauce"/>
              </a:rPr>
              <a:t>After leaving, change vets and avoid leaving the pet outside alone</a:t>
            </a:r>
          </a:p>
          <a:p>
            <a:pPr marL="0" lvl="0" indent="0" algn="l">
              <a:lnSpc>
                <a:spcPts val="2940"/>
              </a:lnSpc>
              <a:spcBef>
                <a:spcPct val="0"/>
              </a:spcBef>
            </a:pPr>
            <a:endParaRPr lang="en-US" sz="2100" dirty="0">
              <a:solidFill>
                <a:srgbClr val="000000"/>
              </a:solidFill>
              <a:latin typeface="Open Sauce"/>
            </a:endParaRP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378395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8" y="700250"/>
            <a:ext cx="15590174" cy="1485984"/>
          </a:xfrm>
          <a:prstGeom prst="rect">
            <a:avLst/>
          </a:prstGeom>
        </p:spPr>
        <p:txBody>
          <a:bodyPr wrap="square" lIns="0" tIns="0" rIns="0" bIns="0" rtlCol="0" anchor="t">
            <a:spAutoFit/>
          </a:bodyPr>
          <a:lstStyle/>
          <a:p>
            <a:pPr marL="0" lvl="0" indent="0" algn="l">
              <a:lnSpc>
                <a:spcPts val="6000"/>
              </a:lnSpc>
              <a:spcBef>
                <a:spcPct val="0"/>
              </a:spcBef>
            </a:pPr>
            <a:r>
              <a:rPr lang="en-US" sz="4400" dirty="0">
                <a:solidFill>
                  <a:srgbClr val="225F44"/>
                </a:solidFill>
                <a:latin typeface="Montserrat"/>
              </a:rPr>
              <a:t>Pregnancy is the second most dangerous time in an abusive relationship</a:t>
            </a:r>
          </a:p>
        </p:txBody>
      </p:sp>
      <p:sp>
        <p:nvSpPr>
          <p:cNvPr id="5" name="TextBox 5"/>
          <p:cNvSpPr txBox="1"/>
          <p:nvPr/>
        </p:nvSpPr>
        <p:spPr>
          <a:xfrm>
            <a:off x="7263788" y="4336530"/>
            <a:ext cx="3760423" cy="3315972"/>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Open Sauce"/>
              </a:rPr>
              <a:t>Find a pre-natal class that limits participants to those giving birth. This could be a comfortable place to discuss pregnancy concerns, or allow you to speak to the instructor one on one</a:t>
            </a: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4431662"/>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Doctors visits can be an opportunit</a:t>
            </a:r>
            <a:r>
              <a:rPr lang="en-US" sz="2100" dirty="0">
                <a:solidFill>
                  <a:srgbClr val="000000"/>
                </a:solidFill>
                <a:latin typeface="Open Sauce"/>
              </a:rPr>
              <a:t>y to discuss your situation</a:t>
            </a: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dirty="0">
                <a:solidFill>
                  <a:srgbClr val="000000"/>
                </a:solidFill>
                <a:latin typeface="Open Sauce"/>
              </a:rPr>
              <a:t>If your partner goes to appointments with you, try to find a moment away where you can ask your care provider or even a receptionist to provide an excuse to talk one on one</a:t>
            </a:r>
          </a:p>
          <a:p>
            <a:pPr marL="0" lvl="0" indent="0">
              <a:lnSpc>
                <a:spcPts val="2940"/>
              </a:lnSpc>
              <a:spcBef>
                <a:spcPct val="0"/>
              </a:spcBef>
            </a:pPr>
            <a:endParaRPr lang="en-US" sz="2100" u="none" dirty="0">
              <a:solidFill>
                <a:srgbClr val="000000"/>
              </a:solidFill>
              <a:latin typeface="Open Sauce"/>
            </a:endParaRPr>
          </a:p>
        </p:txBody>
      </p:sp>
      <p:sp>
        <p:nvSpPr>
          <p:cNvPr id="8" name="TextBox 8"/>
          <p:cNvSpPr txBox="1"/>
          <p:nvPr/>
        </p:nvSpPr>
        <p:spPr>
          <a:xfrm>
            <a:off x="13169529" y="4336530"/>
            <a:ext cx="3760423" cy="2572179"/>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If you live in a home with stairs, try to spend time on the first floor to avoid potential harm. If violence is unavoidable, assume the fetal position and cover your stomach with your arms</a:t>
            </a: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168832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7" y="993023"/>
            <a:ext cx="15590174" cy="830548"/>
          </a:xfrm>
          <a:prstGeom prst="rect">
            <a:avLst/>
          </a:prstGeom>
        </p:spPr>
        <p:txBody>
          <a:bodyPr wrap="square" lIns="0" tIns="0" rIns="0" bIns="0" rtlCol="0" anchor="t">
            <a:spAutoFit/>
          </a:bodyPr>
          <a:lstStyle/>
          <a:p>
            <a:pPr marL="0" lvl="0" indent="0" algn="l">
              <a:lnSpc>
                <a:spcPts val="6000"/>
              </a:lnSpc>
              <a:spcBef>
                <a:spcPct val="0"/>
              </a:spcBef>
            </a:pPr>
            <a:r>
              <a:rPr lang="en-US" sz="8000" dirty="0">
                <a:solidFill>
                  <a:srgbClr val="225F44"/>
                </a:solidFill>
                <a:latin typeface="Montserrat"/>
              </a:rPr>
              <a:t>Stalking Safety Planning </a:t>
            </a:r>
          </a:p>
        </p:txBody>
      </p:sp>
      <p:sp>
        <p:nvSpPr>
          <p:cNvPr id="5" name="TextBox 5"/>
          <p:cNvSpPr txBox="1"/>
          <p:nvPr/>
        </p:nvSpPr>
        <p:spPr>
          <a:xfrm>
            <a:off x="7263788" y="4336530"/>
            <a:ext cx="3760423" cy="6316794"/>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Open Sauce"/>
              </a:rPr>
              <a:t>Install a home security system such as deadbolts, window locks or gates, visible security cameras and motion activated outdoor </a:t>
            </a:r>
            <a:r>
              <a:rPr lang="en-US" sz="2100" dirty="0">
                <a:latin typeface="Open Sauce"/>
              </a:rPr>
              <a:t>lights</a:t>
            </a:r>
          </a:p>
          <a:p>
            <a:pPr>
              <a:lnSpc>
                <a:spcPts val="2940"/>
              </a:lnSpc>
              <a:spcBef>
                <a:spcPct val="0"/>
              </a:spcBef>
            </a:pPr>
            <a:endParaRPr lang="en-US" sz="2100" dirty="0">
              <a:latin typeface="Open Sauce"/>
            </a:endParaRPr>
          </a:p>
          <a:p>
            <a:pPr>
              <a:lnSpc>
                <a:spcPts val="2940"/>
              </a:lnSpc>
              <a:spcBef>
                <a:spcPct val="0"/>
              </a:spcBef>
            </a:pPr>
            <a:r>
              <a:rPr lang="en-US" sz="2100" dirty="0">
                <a:latin typeface="Open Sauce"/>
              </a:rPr>
              <a:t>Tell your homeowners association or landlord about the stalking. You can simply mention you’ve seen a suspicious person” frequenting the area and give a physical description</a:t>
            </a:r>
          </a:p>
          <a:p>
            <a:pPr>
              <a:lnSpc>
                <a:spcPts val="3120"/>
              </a:lnSpc>
            </a:pPr>
            <a:endParaRPr lang="en-US" sz="2000" dirty="0">
              <a:solidFill>
                <a:srgbClr val="225F44"/>
              </a:solidFill>
              <a:latin typeface="Open Sauce"/>
            </a:endParaRPr>
          </a:p>
          <a:p>
            <a:pPr>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4803559"/>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Change your routine by using a different bank or grocery store. Take a different route to work or school </a:t>
            </a: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dirty="0">
                <a:solidFill>
                  <a:srgbClr val="000000"/>
                </a:solidFill>
                <a:latin typeface="Open Sauce"/>
              </a:rPr>
              <a:t>Do not travel alone, use the buddy system when possible </a:t>
            </a: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dirty="0">
                <a:solidFill>
                  <a:srgbClr val="000000"/>
                </a:solidFill>
                <a:latin typeface="Open Sauce"/>
              </a:rPr>
              <a:t>Notify people in your life such as friends, family, coworkers and supervisors about your stalking concerns </a:t>
            </a:r>
          </a:p>
          <a:p>
            <a:pPr marL="0" lvl="0" indent="0">
              <a:lnSpc>
                <a:spcPts val="2940"/>
              </a:lnSpc>
              <a:spcBef>
                <a:spcPct val="0"/>
              </a:spcBef>
            </a:pPr>
            <a:endParaRPr lang="en-US" sz="2100" u="none" dirty="0">
              <a:solidFill>
                <a:srgbClr val="000000"/>
              </a:solidFill>
              <a:latin typeface="Open Sauce"/>
            </a:endParaRPr>
          </a:p>
        </p:txBody>
      </p:sp>
      <p:sp>
        <p:nvSpPr>
          <p:cNvPr id="8" name="TextBox 8"/>
          <p:cNvSpPr txBox="1"/>
          <p:nvPr/>
        </p:nvSpPr>
        <p:spPr>
          <a:xfrm>
            <a:off x="13169529" y="4336530"/>
            <a:ext cx="3760423" cy="4957447"/>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Get a protective order to trespass that stalker from your work or home, and increase the likelihood that the stalker will face legal consequences</a:t>
            </a:r>
          </a:p>
          <a:p>
            <a:pPr>
              <a:lnSpc>
                <a:spcPts val="3120"/>
              </a:lnSpc>
            </a:pPr>
            <a:endParaRPr lang="en-US" sz="2100" dirty="0">
              <a:latin typeface="Open Sauce"/>
            </a:endParaRPr>
          </a:p>
          <a:p>
            <a:pPr>
              <a:lnSpc>
                <a:spcPts val="3120"/>
              </a:lnSpc>
            </a:pPr>
            <a:r>
              <a:rPr lang="en-US" sz="2100" dirty="0">
                <a:latin typeface="Open Sauce"/>
              </a:rPr>
              <a:t>You can call police and request an officer patrol your neighborhood. Give an anonymous tip about a “suspicious person” </a:t>
            </a:r>
          </a:p>
          <a:p>
            <a:pPr marL="0" lvl="0" indent="0" algn="l">
              <a:lnSpc>
                <a:spcPts val="2940"/>
              </a:lnSpc>
              <a:spcBef>
                <a:spcPct val="0"/>
              </a:spcBef>
            </a:pPr>
            <a:endParaRPr lang="en-US" sz="2100" dirty="0">
              <a:solidFill>
                <a:srgbClr val="000000"/>
              </a:solidFill>
              <a:latin typeface="Open Sauce"/>
            </a:endParaRP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181827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2572" y="2911894"/>
            <a:ext cx="4244362" cy="5539978"/>
          </a:xfrm>
          <a:prstGeom prst="rect">
            <a:avLst/>
          </a:prstGeom>
        </p:spPr>
        <p:txBody>
          <a:bodyPr lIns="0" tIns="0" rIns="0" bIns="0" rtlCol="0" anchor="t">
            <a:spAutoFit/>
          </a:bodyPr>
          <a:lstStyle/>
          <a:p>
            <a:pPr lvl="0"/>
            <a:r>
              <a:rPr lang="en-US" sz="2400" dirty="0">
                <a:solidFill>
                  <a:srgbClr val="225F44"/>
                </a:solidFill>
                <a:latin typeface="Open Sauce" panose="020B0604020202020204" charset="0"/>
              </a:rPr>
              <a:t>Emails can be intercepted like physical mail. Consider opening a separate account on a safe computer for safety planning and sensitive communication </a:t>
            </a:r>
          </a:p>
          <a:p>
            <a:pPr lvl="0"/>
            <a:endParaRPr lang="en-US" sz="2400" dirty="0">
              <a:solidFill>
                <a:srgbClr val="225F44"/>
              </a:solidFill>
              <a:latin typeface="Open Sauce" panose="020B0604020202020204" charset="0"/>
            </a:endParaRPr>
          </a:p>
          <a:p>
            <a:pPr lvl="0"/>
            <a:r>
              <a:rPr lang="en-US" sz="2400" dirty="0">
                <a:solidFill>
                  <a:srgbClr val="225F44"/>
                </a:solidFill>
                <a:latin typeface="Open Sauce" panose="020B0604020202020204" charset="0"/>
              </a:rPr>
              <a:t>Encrypted email services may offer an extra layer of security  </a:t>
            </a:r>
          </a:p>
          <a:p>
            <a:pPr lvl="0"/>
            <a:endParaRPr lang="en-US" sz="2400" dirty="0">
              <a:solidFill>
                <a:srgbClr val="225F44"/>
              </a:solidFill>
              <a:latin typeface="Open Sauce" panose="020B0604020202020204" charset="0"/>
            </a:endParaRPr>
          </a:p>
          <a:p>
            <a:r>
              <a:rPr lang="en-US" sz="2400" dirty="0">
                <a:solidFill>
                  <a:srgbClr val="225F44"/>
                </a:solidFill>
                <a:latin typeface="Open Sauce" panose="020B0604020202020204" charset="0"/>
              </a:rPr>
              <a:t>Safe computers can be found at libraries or workplaces. </a:t>
            </a:r>
          </a:p>
          <a:p>
            <a:pPr lvl="0"/>
            <a:endParaRPr lang="en-US" sz="2400" dirty="0">
              <a:solidFill>
                <a:srgbClr val="225F44"/>
              </a:solidFill>
              <a:latin typeface="Open Sauce" panose="020B0604020202020204" charset="0"/>
            </a:endParaRPr>
          </a:p>
        </p:txBody>
      </p:sp>
      <p:grpSp>
        <p:nvGrpSpPr>
          <p:cNvPr id="7" name="Group 7"/>
          <p:cNvGrpSpPr/>
          <p:nvPr/>
        </p:nvGrpSpPr>
        <p:grpSpPr>
          <a:xfrm>
            <a:off x="4401008" y="491823"/>
            <a:ext cx="7902522" cy="1650312"/>
            <a:chOff x="0" y="0"/>
            <a:chExt cx="2081323" cy="434650"/>
          </a:xfrm>
        </p:grpSpPr>
        <p:sp>
          <p:nvSpPr>
            <p:cNvPr id="8" name="Freeform 8"/>
            <p:cNvSpPr/>
            <p:nvPr/>
          </p:nvSpPr>
          <p:spPr>
            <a:xfrm>
              <a:off x="0" y="0"/>
              <a:ext cx="2081323" cy="434650"/>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rgbClr val="000000">
                <a:alpha val="0"/>
              </a:srgbClr>
            </a:solidFill>
            <a:ln w="47625">
              <a:solidFill>
                <a:srgbClr val="225F44"/>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491823"/>
            <a:ext cx="1704459" cy="170445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sp>
        <p:nvSpPr>
          <p:cNvPr id="14" name="TextBox 14"/>
          <p:cNvSpPr txBox="1"/>
          <p:nvPr/>
        </p:nvSpPr>
        <p:spPr>
          <a:xfrm>
            <a:off x="4842792" y="707379"/>
            <a:ext cx="7203609" cy="1132426"/>
          </a:xfrm>
          <a:prstGeom prst="rect">
            <a:avLst/>
          </a:prstGeom>
        </p:spPr>
        <p:txBody>
          <a:bodyPr lIns="0" tIns="0" rIns="0" bIns="0" rtlCol="0" anchor="t">
            <a:spAutoFit/>
          </a:bodyPr>
          <a:lstStyle/>
          <a:p>
            <a:pPr marL="0" lvl="0" indent="0" algn="just">
              <a:lnSpc>
                <a:spcPts val="9600"/>
              </a:lnSpc>
              <a:spcBef>
                <a:spcPct val="0"/>
              </a:spcBef>
            </a:pPr>
            <a:r>
              <a:rPr lang="en-US" sz="6600" dirty="0">
                <a:solidFill>
                  <a:srgbClr val="225F44"/>
                </a:solidFill>
                <a:latin typeface="Montserrat"/>
              </a:rPr>
              <a:t>Technology</a:t>
            </a:r>
          </a:p>
        </p:txBody>
      </p:sp>
      <p:sp>
        <p:nvSpPr>
          <p:cNvPr id="15" name="AutoShape 15"/>
          <p:cNvSpPr/>
          <p:nvPr/>
        </p:nvSpPr>
        <p:spPr>
          <a:xfrm>
            <a:off x="12303529" y="1316979"/>
            <a:ext cx="5077915" cy="376"/>
          </a:xfrm>
          <a:prstGeom prst="line">
            <a:avLst/>
          </a:prstGeom>
          <a:ln w="38100" cap="flat">
            <a:solidFill>
              <a:srgbClr val="225F44"/>
            </a:solidFill>
            <a:prstDash val="solid"/>
            <a:headEnd type="none" w="sm" len="sm"/>
            <a:tailEnd type="none" w="sm" len="sm"/>
          </a:ln>
        </p:spPr>
      </p:sp>
      <p:grpSp>
        <p:nvGrpSpPr>
          <p:cNvPr id="16" name="Group 16"/>
          <p:cNvGrpSpPr/>
          <p:nvPr/>
        </p:nvGrpSpPr>
        <p:grpSpPr>
          <a:xfrm>
            <a:off x="14184367" y="491823"/>
            <a:ext cx="3369304" cy="1650312"/>
            <a:chOff x="0" y="0"/>
            <a:chExt cx="887389" cy="434650"/>
          </a:xfrm>
        </p:grpSpPr>
        <p:sp>
          <p:nvSpPr>
            <p:cNvPr id="17" name="Freeform 17"/>
            <p:cNvSpPr/>
            <p:nvPr/>
          </p:nvSpPr>
          <p:spPr>
            <a:xfrm>
              <a:off x="0" y="0"/>
              <a:ext cx="887389" cy="434650"/>
            </a:xfrm>
            <a:custGeom>
              <a:avLst/>
              <a:gdLst/>
              <a:ahLst/>
              <a:cxnLst/>
              <a:rect l="l" t="t" r="r" b="b"/>
              <a:pathLst>
                <a:path w="887389" h="434650">
                  <a:moveTo>
                    <a:pt x="117187" y="0"/>
                  </a:moveTo>
                  <a:lnTo>
                    <a:pt x="770202" y="0"/>
                  </a:lnTo>
                  <a:cubicBezTo>
                    <a:pt x="801282" y="0"/>
                    <a:pt x="831089" y="12346"/>
                    <a:pt x="853066" y="34323"/>
                  </a:cubicBezTo>
                  <a:cubicBezTo>
                    <a:pt x="875042" y="56300"/>
                    <a:pt x="887389" y="86107"/>
                    <a:pt x="887389" y="117187"/>
                  </a:cubicBezTo>
                  <a:lnTo>
                    <a:pt x="887389" y="317463"/>
                  </a:lnTo>
                  <a:cubicBezTo>
                    <a:pt x="887389" y="348543"/>
                    <a:pt x="875042" y="378350"/>
                    <a:pt x="853066" y="400327"/>
                  </a:cubicBezTo>
                  <a:cubicBezTo>
                    <a:pt x="831089" y="422304"/>
                    <a:pt x="801282" y="434650"/>
                    <a:pt x="770202" y="434650"/>
                  </a:cubicBezTo>
                  <a:lnTo>
                    <a:pt x="117187" y="434650"/>
                  </a:lnTo>
                  <a:cubicBezTo>
                    <a:pt x="86107" y="434650"/>
                    <a:pt x="56300" y="422304"/>
                    <a:pt x="34323" y="400327"/>
                  </a:cubicBezTo>
                  <a:cubicBezTo>
                    <a:pt x="12346" y="378350"/>
                    <a:pt x="0" y="348543"/>
                    <a:pt x="0" y="317463"/>
                  </a:cubicBezTo>
                  <a:lnTo>
                    <a:pt x="0" y="117187"/>
                  </a:lnTo>
                  <a:cubicBezTo>
                    <a:pt x="0" y="86107"/>
                    <a:pt x="12346" y="56300"/>
                    <a:pt x="34323" y="34323"/>
                  </a:cubicBezTo>
                  <a:cubicBezTo>
                    <a:pt x="56300" y="12346"/>
                    <a:pt x="86107" y="0"/>
                    <a:pt x="117187" y="0"/>
                  </a:cubicBezTo>
                  <a:close/>
                </a:path>
              </a:pathLst>
            </a:custGeom>
            <a:solidFill>
              <a:srgbClr val="225F44"/>
            </a:solidFill>
            <a:ln w="47625">
              <a:solidFill>
                <a:srgbClr val="225F44"/>
              </a:solidFill>
            </a:ln>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1476855" y="734453"/>
            <a:ext cx="362642" cy="2462213"/>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FFF6EA"/>
                </a:solidFill>
                <a:latin typeface="Montserrat Extra-Bold Bold"/>
              </a:rPr>
              <a:t>84</a:t>
            </a:r>
          </a:p>
        </p:txBody>
      </p:sp>
      <p:sp>
        <p:nvSpPr>
          <p:cNvPr id="21" name="TextBox 21"/>
          <p:cNvSpPr txBox="1"/>
          <p:nvPr/>
        </p:nvSpPr>
        <p:spPr>
          <a:xfrm>
            <a:off x="7021819" y="2911894"/>
            <a:ext cx="4244362" cy="5539978"/>
          </a:xfrm>
          <a:prstGeom prst="rect">
            <a:avLst/>
          </a:prstGeom>
        </p:spPr>
        <p:txBody>
          <a:bodyPr lIns="0" tIns="0" rIns="0" bIns="0" rtlCol="0" anchor="t">
            <a:spAutoFit/>
          </a:bodyPr>
          <a:lstStyle/>
          <a:p>
            <a:pPr lvl="0"/>
            <a:r>
              <a:rPr lang="en-US" sz="2400" dirty="0">
                <a:solidFill>
                  <a:srgbClr val="225F44"/>
                </a:solidFill>
                <a:latin typeface="Open Sauce" panose="020B0604020202020204" charset="0"/>
              </a:rPr>
              <a:t>Your devices can be monitored without your knowledge</a:t>
            </a:r>
          </a:p>
          <a:p>
            <a:pPr lvl="0"/>
            <a:endParaRPr lang="en-US" sz="2400" dirty="0">
              <a:solidFill>
                <a:srgbClr val="225F44"/>
              </a:solidFill>
              <a:latin typeface="Open Sauce" panose="020B0604020202020204" charset="0"/>
            </a:endParaRPr>
          </a:p>
          <a:p>
            <a:pPr lvl="0"/>
            <a:r>
              <a:rPr lang="en-US" sz="2400" dirty="0">
                <a:solidFill>
                  <a:srgbClr val="225F44"/>
                </a:solidFill>
                <a:latin typeface="Open Sauce" panose="020B0604020202020204" charset="0"/>
              </a:rPr>
              <a:t>Your history can never be completely erase from a browser even while browsing in “incognito” mode</a:t>
            </a:r>
          </a:p>
          <a:p>
            <a:pPr lvl="0"/>
            <a:endParaRPr lang="en-US" sz="2400" dirty="0">
              <a:solidFill>
                <a:srgbClr val="225F44"/>
              </a:solidFill>
              <a:latin typeface="Open Sauce" panose="020B0604020202020204" charset="0"/>
            </a:endParaRPr>
          </a:p>
          <a:p>
            <a:pPr lvl="0"/>
            <a:r>
              <a:rPr lang="en-US" sz="2400" dirty="0">
                <a:solidFill>
                  <a:srgbClr val="225F44"/>
                </a:solidFill>
                <a:latin typeface="Open Sauce" panose="020B0604020202020204" charset="0"/>
              </a:rPr>
              <a:t>Consider a pay as you go phone to keep in a safe place for private calls/in the event your phone is taken from you</a:t>
            </a:r>
          </a:p>
        </p:txBody>
      </p:sp>
      <p:sp>
        <p:nvSpPr>
          <p:cNvPr id="22" name="TextBox 22"/>
          <p:cNvSpPr txBox="1"/>
          <p:nvPr/>
        </p:nvSpPr>
        <p:spPr>
          <a:xfrm>
            <a:off x="13137084" y="2911894"/>
            <a:ext cx="4244362" cy="5170646"/>
          </a:xfrm>
          <a:prstGeom prst="rect">
            <a:avLst/>
          </a:prstGeom>
        </p:spPr>
        <p:txBody>
          <a:bodyPr lIns="0" tIns="0" rIns="0" bIns="0" rtlCol="0" anchor="t">
            <a:spAutoFit/>
          </a:bodyPr>
          <a:lstStyle/>
          <a:p>
            <a:pPr lvl="0"/>
            <a:r>
              <a:rPr lang="en-US" sz="2400" dirty="0">
                <a:solidFill>
                  <a:srgbClr val="225F44"/>
                </a:solidFill>
                <a:latin typeface="Open Sauce" panose="020B0604020202020204" charset="0"/>
              </a:rPr>
              <a:t>Use a passcode on your phone and update it regularly</a:t>
            </a:r>
          </a:p>
          <a:p>
            <a:pPr lvl="0"/>
            <a:endParaRPr lang="en-US" sz="2400" dirty="0">
              <a:solidFill>
                <a:srgbClr val="225F44"/>
              </a:solidFill>
              <a:latin typeface="Open Sauce" panose="020B0604020202020204" charset="0"/>
            </a:endParaRPr>
          </a:p>
          <a:p>
            <a:pPr lvl="0"/>
            <a:r>
              <a:rPr lang="en-US" sz="2400" dirty="0">
                <a:solidFill>
                  <a:srgbClr val="225F44"/>
                </a:solidFill>
                <a:latin typeface="Open Sauce" panose="020B0604020202020204" charset="0"/>
              </a:rPr>
              <a:t>Go to your privacy settings and terminate unwanted location sharing. </a:t>
            </a:r>
          </a:p>
          <a:p>
            <a:pPr lvl="0"/>
            <a:endParaRPr lang="en-US" sz="2400" dirty="0">
              <a:solidFill>
                <a:srgbClr val="225F44"/>
              </a:solidFill>
              <a:latin typeface="Open Sauce" panose="020B0604020202020204" charset="0"/>
            </a:endParaRPr>
          </a:p>
          <a:p>
            <a:pPr lvl="0"/>
            <a:r>
              <a:rPr lang="en-US" sz="2400" dirty="0">
                <a:solidFill>
                  <a:srgbClr val="225F44"/>
                </a:solidFill>
                <a:latin typeface="Open Sauce" panose="020B0604020202020204" charset="0"/>
              </a:rPr>
              <a:t>Consider whether your partner’s phone is connected to any of your devices with GPS tracking </a:t>
            </a:r>
            <a:r>
              <a:rPr lang="en-US" sz="2400" dirty="0" err="1">
                <a:solidFill>
                  <a:srgbClr val="225F44"/>
                </a:solidFill>
                <a:latin typeface="Open Sauce" panose="020B0604020202020204" charset="0"/>
              </a:rPr>
              <a:t>Airpods</a:t>
            </a:r>
            <a:r>
              <a:rPr lang="en-US" sz="2400" dirty="0">
                <a:solidFill>
                  <a:srgbClr val="225F44"/>
                </a:solidFill>
                <a:latin typeface="Open Sauce" panose="020B0604020202020204" charset="0"/>
              </a:rPr>
              <a:t>, Car, </a:t>
            </a:r>
            <a:r>
              <a:rPr lang="en-US" sz="2400" dirty="0" err="1">
                <a:solidFill>
                  <a:srgbClr val="225F44"/>
                </a:solidFill>
                <a:latin typeface="Open Sauce" panose="020B0604020202020204" charset="0"/>
              </a:rPr>
              <a:t>Airtags</a:t>
            </a:r>
            <a:endParaRPr lang="en-US" sz="2400" dirty="0">
              <a:solidFill>
                <a:srgbClr val="225F44"/>
              </a:solidFill>
              <a:latin typeface="Open Sauce" panose="020B0604020202020204" charset="0"/>
            </a:endParaRPr>
          </a:p>
          <a:p>
            <a:pPr lvl="0"/>
            <a:endParaRPr lang="en-US" sz="2400" dirty="0">
              <a:solidFill>
                <a:srgbClr val="225F44"/>
              </a:solidFill>
              <a:latin typeface="Open Sauce" panose="020B0604020202020204" charset="0"/>
            </a:endParaRPr>
          </a:p>
        </p:txBody>
      </p:sp>
    </p:spTree>
    <p:extLst>
      <p:ext uri="{BB962C8B-B14F-4D97-AF65-F5344CB8AC3E}">
        <p14:creationId xmlns:p14="http://schemas.microsoft.com/office/powerpoint/2010/main" val="423917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5F44"/>
        </a:solidFill>
        <a:effectLst/>
      </p:bgPr>
    </p:bg>
    <p:spTree>
      <p:nvGrpSpPr>
        <p:cNvPr id="1" name=""/>
        <p:cNvGrpSpPr/>
        <p:nvPr/>
      </p:nvGrpSpPr>
      <p:grpSpPr>
        <a:xfrm>
          <a:off x="0" y="0"/>
          <a:ext cx="0" cy="0"/>
          <a:chOff x="0" y="0"/>
          <a:chExt cx="0" cy="0"/>
        </a:xfrm>
      </p:grpSpPr>
      <p:sp>
        <p:nvSpPr>
          <p:cNvPr id="6" name="TextBox 6"/>
          <p:cNvSpPr txBox="1"/>
          <p:nvPr/>
        </p:nvSpPr>
        <p:spPr>
          <a:xfrm>
            <a:off x="1232572" y="2911894"/>
            <a:ext cx="4244362" cy="6278642"/>
          </a:xfrm>
          <a:prstGeom prst="rect">
            <a:avLst/>
          </a:prstGeom>
        </p:spPr>
        <p:txBody>
          <a:bodyPr lIns="0" tIns="0" rIns="0" bIns="0" rtlCol="0" anchor="t">
            <a:spAutoFit/>
          </a:bodyPr>
          <a:lstStyle/>
          <a:p>
            <a:pPr lvl="0"/>
            <a:r>
              <a:rPr lang="en-US" sz="2400" dirty="0">
                <a:solidFill>
                  <a:schemeClr val="bg1"/>
                </a:solidFill>
                <a:latin typeface="Open Sauce" panose="020B0604020202020204" charset="0"/>
              </a:rPr>
              <a:t>Posts on social media are never truly private, no matter your account’s settings. Once something is online, it is no longer under your control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Check your account settings to assure privacy settings are strict</a:t>
            </a:r>
          </a:p>
          <a:p>
            <a:pPr lvl="0"/>
            <a:endParaRPr lang="en-US" sz="2400" dirty="0">
              <a:solidFill>
                <a:schemeClr val="bg1"/>
              </a:solidFill>
              <a:latin typeface="Open Sauce" panose="020B0604020202020204" charset="0"/>
            </a:endParaRPr>
          </a:p>
          <a:p>
            <a:r>
              <a:rPr lang="en-US" sz="2400" dirty="0">
                <a:solidFill>
                  <a:schemeClr val="bg1"/>
                </a:solidFill>
                <a:latin typeface="Open Sauce" panose="020B0604020202020204" charset="0"/>
              </a:rPr>
              <a:t>Don’t make it easy for someone to find you by posting personal information, geo-tagged photos </a:t>
            </a:r>
            <a:r>
              <a:rPr lang="en-US" sz="2400" dirty="0" err="1">
                <a:solidFill>
                  <a:schemeClr val="bg1"/>
                </a:solidFill>
                <a:latin typeface="Open Sauce" panose="020B0604020202020204" charset="0"/>
              </a:rPr>
              <a:t>etc</a:t>
            </a:r>
            <a:endParaRPr lang="en-US" sz="2400" dirty="0">
              <a:solidFill>
                <a:schemeClr val="bg1"/>
              </a:solidFill>
              <a:latin typeface="Open Sauce" panose="020B0604020202020204" charset="0"/>
            </a:endParaRPr>
          </a:p>
          <a:p>
            <a:pPr lvl="0"/>
            <a:endParaRPr lang="en-US" sz="2400" dirty="0">
              <a:solidFill>
                <a:schemeClr val="bg1"/>
              </a:solidFill>
              <a:latin typeface="Open Sauce" panose="020B0604020202020204" charset="0"/>
            </a:endParaRPr>
          </a:p>
        </p:txBody>
      </p:sp>
      <p:sp>
        <p:nvSpPr>
          <p:cNvPr id="8" name="Freeform 8"/>
          <p:cNvSpPr/>
          <p:nvPr/>
        </p:nvSpPr>
        <p:spPr>
          <a:xfrm>
            <a:off x="4401008" y="491823"/>
            <a:ext cx="7902522" cy="1650312"/>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chemeClr val="bg1"/>
          </a:solidFill>
          <a:ln w="47625">
            <a:solidFill>
              <a:schemeClr val="bg1"/>
            </a:solidFill>
          </a:ln>
        </p:spPr>
      </p:sp>
      <p:sp>
        <p:nvSpPr>
          <p:cNvPr id="11" name="Freeform 11"/>
          <p:cNvSpPr/>
          <p:nvPr/>
        </p:nvSpPr>
        <p:spPr>
          <a:xfrm>
            <a:off x="1032502" y="491823"/>
            <a:ext cx="1696853" cy="170445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13" name="AutoShape 13"/>
          <p:cNvSpPr/>
          <p:nvPr/>
        </p:nvSpPr>
        <p:spPr>
          <a:xfrm flipV="1">
            <a:off x="2125271" y="1342551"/>
            <a:ext cx="2309037" cy="3003"/>
          </a:xfrm>
          <a:prstGeom prst="line">
            <a:avLst/>
          </a:prstGeom>
          <a:ln w="38100" cap="flat">
            <a:solidFill>
              <a:schemeClr val="bg1"/>
            </a:solidFill>
            <a:prstDash val="solid"/>
            <a:headEnd type="none" w="sm" len="sm"/>
            <a:tailEnd type="none" w="sm" len="sm"/>
          </a:ln>
        </p:spPr>
      </p:sp>
      <p:sp>
        <p:nvSpPr>
          <p:cNvPr id="14" name="TextBox 14"/>
          <p:cNvSpPr txBox="1"/>
          <p:nvPr/>
        </p:nvSpPr>
        <p:spPr>
          <a:xfrm>
            <a:off x="4842792" y="707379"/>
            <a:ext cx="7203609" cy="1113446"/>
          </a:xfrm>
          <a:prstGeom prst="rect">
            <a:avLst/>
          </a:prstGeom>
        </p:spPr>
        <p:txBody>
          <a:bodyPr lIns="0" tIns="0" rIns="0" bIns="0" rtlCol="0" anchor="t">
            <a:spAutoFit/>
          </a:bodyPr>
          <a:lstStyle/>
          <a:p>
            <a:pPr marL="0" lvl="0" indent="0" algn="just">
              <a:lnSpc>
                <a:spcPts val="9600"/>
              </a:lnSpc>
              <a:spcBef>
                <a:spcPct val="0"/>
              </a:spcBef>
            </a:pPr>
            <a:r>
              <a:rPr lang="en-US" sz="6000" dirty="0">
                <a:solidFill>
                  <a:srgbClr val="225F44"/>
                </a:solidFill>
                <a:latin typeface="Montserrat"/>
              </a:rPr>
              <a:t>Social Media </a:t>
            </a:r>
          </a:p>
        </p:txBody>
      </p:sp>
      <p:sp>
        <p:nvSpPr>
          <p:cNvPr id="18" name="TextBox 18"/>
          <p:cNvSpPr txBox="1"/>
          <p:nvPr/>
        </p:nvSpPr>
        <p:spPr>
          <a:xfrm>
            <a:off x="14184367" y="310997"/>
            <a:ext cx="3086099" cy="3266927"/>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476855" y="734453"/>
            <a:ext cx="362642" cy="1231106"/>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225F44"/>
                </a:solidFill>
                <a:latin typeface="Montserrat Extra-Bold Bold"/>
              </a:rPr>
              <a:t>9</a:t>
            </a:r>
          </a:p>
        </p:txBody>
      </p:sp>
      <p:sp>
        <p:nvSpPr>
          <p:cNvPr id="21" name="TextBox 21"/>
          <p:cNvSpPr txBox="1"/>
          <p:nvPr/>
        </p:nvSpPr>
        <p:spPr>
          <a:xfrm>
            <a:off x="7021819" y="2911894"/>
            <a:ext cx="4244362" cy="5539978"/>
          </a:xfrm>
          <a:prstGeom prst="rect">
            <a:avLst/>
          </a:prstGeom>
        </p:spPr>
        <p:txBody>
          <a:bodyPr lIns="0" tIns="0" rIns="0" bIns="0" rtlCol="0" anchor="t">
            <a:spAutoFit/>
          </a:bodyPr>
          <a:lstStyle/>
          <a:p>
            <a:pPr lvl="0"/>
            <a:r>
              <a:rPr lang="en-US" sz="2400" dirty="0">
                <a:solidFill>
                  <a:schemeClr val="bg1"/>
                </a:solidFill>
                <a:latin typeface="Open Sauce" panose="020B0604020202020204" charset="0"/>
              </a:rPr>
              <a:t>Set boundaries - ask friends and family to avoid posting your personal information online</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Disable other’s ability to tag you in photos and posts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Don’t trust apps that require access to your social media accounts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Two factor authenticate access to all socials and use strong passwords</a:t>
            </a:r>
          </a:p>
        </p:txBody>
      </p:sp>
      <p:sp>
        <p:nvSpPr>
          <p:cNvPr id="22" name="TextBox 22"/>
          <p:cNvSpPr txBox="1"/>
          <p:nvPr/>
        </p:nvSpPr>
        <p:spPr>
          <a:xfrm>
            <a:off x="13137084" y="2911894"/>
            <a:ext cx="4244362" cy="3549305"/>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Google has created a </a:t>
            </a:r>
            <a:r>
              <a:rPr lang="en-US" sz="2400" dirty="0">
                <a:solidFill>
                  <a:schemeClr val="bg1"/>
                </a:solidFill>
                <a:latin typeface="Open Sauce"/>
                <a:hlinkClick r:id="rId2"/>
              </a:rPr>
              <a:t>form</a:t>
            </a:r>
            <a:endParaRPr lang="en-US" sz="2400" dirty="0">
              <a:solidFill>
                <a:schemeClr val="bg1"/>
              </a:solidFill>
              <a:latin typeface="Open Sauce"/>
            </a:endParaRPr>
          </a:p>
          <a:p>
            <a:pPr>
              <a:lnSpc>
                <a:spcPts val="3120"/>
              </a:lnSpc>
            </a:pPr>
            <a:r>
              <a:rPr lang="en-US" sz="2400" dirty="0">
                <a:solidFill>
                  <a:schemeClr val="bg1"/>
                </a:solidFill>
                <a:latin typeface="Open Sauce"/>
              </a:rPr>
              <a:t> for Revenge Porn victims to request their private photos be removed from searches</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Stolen iPhones can be wiped of information remotely using iCloud.com</a:t>
            </a:r>
          </a:p>
          <a:p>
            <a:pPr>
              <a:lnSpc>
                <a:spcPts val="3120"/>
              </a:lnSpc>
            </a:pPr>
            <a:endParaRPr lang="en-US" sz="2400" dirty="0">
              <a:solidFill>
                <a:schemeClr val="bg1"/>
              </a:solidFill>
              <a:latin typeface="Open Sauce"/>
            </a:endParaRPr>
          </a:p>
        </p:txBody>
      </p:sp>
    </p:spTree>
    <p:extLst>
      <p:ext uri="{BB962C8B-B14F-4D97-AF65-F5344CB8AC3E}">
        <p14:creationId xmlns:p14="http://schemas.microsoft.com/office/powerpoint/2010/main" val="231057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571743"/>
            <a:chOff x="0" y="0"/>
            <a:chExt cx="4816593" cy="1204081"/>
          </a:xfrm>
        </p:grpSpPr>
        <p:sp>
          <p:nvSpPr>
            <p:cNvPr id="3" name="Freeform 3"/>
            <p:cNvSpPr/>
            <p:nvPr/>
          </p:nvSpPr>
          <p:spPr>
            <a:xfrm>
              <a:off x="0" y="0"/>
              <a:ext cx="4816592" cy="1204081"/>
            </a:xfrm>
            <a:custGeom>
              <a:avLst/>
              <a:gdLst/>
              <a:ahLst/>
              <a:cxnLst/>
              <a:rect l="l" t="t" r="r" b="b"/>
              <a:pathLst>
                <a:path w="4816592" h="1204081">
                  <a:moveTo>
                    <a:pt x="0" y="0"/>
                  </a:moveTo>
                  <a:lnTo>
                    <a:pt x="4816592" y="0"/>
                  </a:lnTo>
                  <a:lnTo>
                    <a:pt x="4816592" y="1204081"/>
                  </a:lnTo>
                  <a:lnTo>
                    <a:pt x="0" y="1204081"/>
                  </a:lnTo>
                  <a:close/>
                </a:path>
              </a:pathLst>
            </a:custGeom>
            <a:solidFill>
              <a:srgbClr val="225F4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890" r="33116" b="27766"/>
          <a:stretch>
            <a:fillRect/>
          </a:stretch>
        </p:blipFill>
        <p:spPr>
          <a:xfrm>
            <a:off x="-503325" y="-2514343"/>
            <a:ext cx="19000134" cy="7086087"/>
          </a:xfrm>
          <a:prstGeom prst="rect">
            <a:avLst/>
          </a:prstGeom>
        </p:spPr>
      </p:pic>
      <p:sp>
        <p:nvSpPr>
          <p:cNvPr id="19" name="TextBox 18">
            <a:extLst>
              <a:ext uri="{FF2B5EF4-FFF2-40B4-BE49-F238E27FC236}">
                <a16:creationId xmlns:a16="http://schemas.microsoft.com/office/drawing/2014/main" id="{F4E317EC-1EC7-4898-AA07-6840C03A4029}"/>
              </a:ext>
            </a:extLst>
          </p:cNvPr>
          <p:cNvSpPr txBox="1"/>
          <p:nvPr/>
        </p:nvSpPr>
        <p:spPr>
          <a:xfrm>
            <a:off x="1371598" y="5779102"/>
            <a:ext cx="15544800" cy="3354765"/>
          </a:xfrm>
          <a:prstGeom prst="rect">
            <a:avLst/>
          </a:prstGeom>
          <a:noFill/>
        </p:spPr>
        <p:txBody>
          <a:bodyPr wrap="square" rtlCol="0">
            <a:spAutoFit/>
          </a:bodyPr>
          <a:lstStyle/>
          <a:p>
            <a:pPr algn="ctr"/>
            <a:r>
              <a:rPr lang="en-US" sz="4400" dirty="0">
                <a:solidFill>
                  <a:srgbClr val="225F44"/>
                </a:solidFill>
                <a:latin typeface="Open Sauce" panose="020B0604020202020204" charset="0"/>
              </a:rPr>
              <a:t>If your participant is experiencing cyber stalking or digital abuse, a good resource is the </a:t>
            </a:r>
            <a:r>
              <a:rPr lang="en-US" sz="4400" dirty="0">
                <a:solidFill>
                  <a:srgbClr val="225F44"/>
                </a:solidFill>
                <a:latin typeface="Open Sauce" panose="020B0604020202020204" charset="0"/>
                <a:hlinkClick r:id="rId4">
                  <a:extLst>
                    <a:ext uri="{A12FA001-AC4F-418D-AE19-62706E023703}">
                      <ahyp:hlinkClr xmlns:ahyp="http://schemas.microsoft.com/office/drawing/2018/hyperlinkcolor" val="tx"/>
                    </a:ext>
                  </a:extLst>
                </a:hlinkClick>
              </a:rPr>
              <a:t>DIY Guide to Cybersecurity</a:t>
            </a:r>
            <a:r>
              <a:rPr lang="en-US" sz="4400" dirty="0">
                <a:solidFill>
                  <a:srgbClr val="225F44"/>
                </a:solidFill>
                <a:latin typeface="Open Sauce" panose="020B0604020202020204" charset="0"/>
              </a:rPr>
              <a:t>. WomensLaw.org also has </a:t>
            </a:r>
            <a:r>
              <a:rPr lang="en-US" sz="4400" dirty="0">
                <a:solidFill>
                  <a:srgbClr val="225F44"/>
                </a:solidFill>
                <a:latin typeface="Open Sauce" panose="020B0604020202020204" charset="0"/>
                <a:hlinkClick r:id="rId5">
                  <a:extLst>
                    <a:ext uri="{A12FA001-AC4F-418D-AE19-62706E023703}">
                      <ahyp:hlinkClr xmlns:ahyp="http://schemas.microsoft.com/office/drawing/2018/hyperlinkcolor" val="tx"/>
                    </a:ext>
                  </a:extLst>
                </a:hlinkClick>
              </a:rPr>
              <a:t>information about cyberstalking and online safety</a:t>
            </a:r>
            <a:endParaRPr lang="en-US" sz="4400" dirty="0">
              <a:solidFill>
                <a:srgbClr val="225F44"/>
              </a:solidFill>
              <a:latin typeface="Open Sauce" panose="020B0604020202020204" charset="0"/>
            </a:endParaRPr>
          </a:p>
          <a:p>
            <a:endParaRPr lang="en-US" sz="3600" dirty="0">
              <a:solidFill>
                <a:srgbClr val="225F44"/>
              </a:solidFill>
              <a:latin typeface="Open Sauce" panose="020B0604020202020204" charset="0"/>
            </a:endParaRPr>
          </a:p>
        </p:txBody>
      </p:sp>
    </p:spTree>
    <p:extLst>
      <p:ext uri="{BB962C8B-B14F-4D97-AF65-F5344CB8AC3E}">
        <p14:creationId xmlns:p14="http://schemas.microsoft.com/office/powerpoint/2010/main" val="272397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2" name="TextBox 2"/>
          <p:cNvSpPr txBox="1"/>
          <p:nvPr/>
        </p:nvSpPr>
        <p:spPr>
          <a:xfrm>
            <a:off x="1028700" y="844628"/>
            <a:ext cx="14287500" cy="1231106"/>
          </a:xfrm>
          <a:prstGeom prst="rect">
            <a:avLst/>
          </a:prstGeom>
        </p:spPr>
        <p:txBody>
          <a:bodyPr wrap="square" lIns="0" tIns="0" rIns="0" bIns="0" rtlCol="0" anchor="t">
            <a:spAutoFit/>
          </a:bodyPr>
          <a:lstStyle/>
          <a:p>
            <a:pPr marL="0" lvl="0" indent="0">
              <a:lnSpc>
                <a:spcPts val="9600"/>
              </a:lnSpc>
              <a:spcBef>
                <a:spcPct val="0"/>
              </a:spcBef>
            </a:pPr>
            <a:r>
              <a:rPr lang="en-US" sz="8000" dirty="0">
                <a:solidFill>
                  <a:srgbClr val="225F44"/>
                </a:solidFill>
                <a:latin typeface="Montserrat"/>
              </a:rPr>
              <a:t>Guide to Safety Planning</a:t>
            </a:r>
          </a:p>
        </p:txBody>
      </p:sp>
      <p:grpSp>
        <p:nvGrpSpPr>
          <p:cNvPr id="4" name="Group 4"/>
          <p:cNvGrpSpPr/>
          <p:nvPr/>
        </p:nvGrpSpPr>
        <p:grpSpPr>
          <a:xfrm>
            <a:off x="3440333" y="2711641"/>
            <a:ext cx="5223281" cy="1180185"/>
            <a:chOff x="0" y="0"/>
            <a:chExt cx="1923681" cy="434650"/>
          </a:xfrm>
        </p:grpSpPr>
        <p:sp>
          <p:nvSpPr>
            <p:cNvPr id="5" name="Freeform 5"/>
            <p:cNvSpPr/>
            <p:nvPr/>
          </p:nvSpPr>
          <p:spPr>
            <a:xfrm>
              <a:off x="0" y="0"/>
              <a:ext cx="1923681" cy="434650"/>
            </a:xfrm>
            <a:custGeom>
              <a:avLst/>
              <a:gdLst/>
              <a:ahLst/>
              <a:cxnLst/>
              <a:rect l="l" t="t" r="r" b="b"/>
              <a:pathLst>
                <a:path w="1923681" h="434650">
                  <a:moveTo>
                    <a:pt x="75592" y="0"/>
                  </a:moveTo>
                  <a:lnTo>
                    <a:pt x="1848089" y="0"/>
                  </a:lnTo>
                  <a:cubicBezTo>
                    <a:pt x="1868137" y="0"/>
                    <a:pt x="1887364" y="7964"/>
                    <a:pt x="1901541" y="22140"/>
                  </a:cubicBezTo>
                  <a:cubicBezTo>
                    <a:pt x="1915717" y="36317"/>
                    <a:pt x="1923681" y="55544"/>
                    <a:pt x="1923681" y="75592"/>
                  </a:cubicBezTo>
                  <a:lnTo>
                    <a:pt x="1923681" y="359058"/>
                  </a:lnTo>
                  <a:cubicBezTo>
                    <a:pt x="1923681" y="400806"/>
                    <a:pt x="1889837" y="434650"/>
                    <a:pt x="1848089" y="434650"/>
                  </a:cubicBezTo>
                  <a:lnTo>
                    <a:pt x="75592" y="434650"/>
                  </a:lnTo>
                  <a:cubicBezTo>
                    <a:pt x="33844" y="434650"/>
                    <a:pt x="0" y="400806"/>
                    <a:pt x="0" y="359058"/>
                  </a:cubicBezTo>
                  <a:lnTo>
                    <a:pt x="0" y="75592"/>
                  </a:lnTo>
                  <a:cubicBezTo>
                    <a:pt x="0" y="33844"/>
                    <a:pt x="33844" y="0"/>
                    <a:pt x="75592" y="0"/>
                  </a:cubicBezTo>
                  <a:close/>
                </a:path>
              </a:pathLst>
            </a:custGeom>
            <a:solidFill>
              <a:srgbClr val="000000">
                <a:alpha val="0"/>
              </a:srgbClr>
            </a:solidFill>
            <a:ln w="38100">
              <a:solidFill>
                <a:srgbClr val="225F44"/>
              </a:solidFill>
            </a:ln>
          </p:spPr>
        </p:sp>
        <p:sp>
          <p:nvSpPr>
            <p:cNvPr id="6" name="TextBox 6"/>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grpSp>
        <p:nvGrpSpPr>
          <p:cNvPr id="7" name="Group 7"/>
          <p:cNvGrpSpPr/>
          <p:nvPr/>
        </p:nvGrpSpPr>
        <p:grpSpPr>
          <a:xfrm>
            <a:off x="1028700" y="2711641"/>
            <a:ext cx="1218907" cy="121890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9" name="TextBox 9"/>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10" name="AutoShape 10"/>
          <p:cNvSpPr/>
          <p:nvPr/>
        </p:nvSpPr>
        <p:spPr>
          <a:xfrm flipV="1">
            <a:off x="1812889" y="3320021"/>
            <a:ext cx="1651258" cy="2147"/>
          </a:xfrm>
          <a:prstGeom prst="line">
            <a:avLst/>
          </a:prstGeom>
          <a:ln w="28575" cap="flat">
            <a:solidFill>
              <a:srgbClr val="225F44"/>
            </a:solidFill>
            <a:prstDash val="solid"/>
            <a:headEnd type="none" w="sm" len="sm"/>
            <a:tailEnd type="none" w="sm" len="sm"/>
          </a:ln>
        </p:spPr>
      </p:sp>
      <p:sp>
        <p:nvSpPr>
          <p:cNvPr id="11" name="TextBox 11"/>
          <p:cNvSpPr txBox="1"/>
          <p:nvPr/>
        </p:nvSpPr>
        <p:spPr>
          <a:xfrm>
            <a:off x="3715396" y="2865791"/>
            <a:ext cx="4673156" cy="844847"/>
          </a:xfrm>
          <a:prstGeom prst="rect">
            <a:avLst/>
          </a:prstGeom>
        </p:spPr>
        <p:txBody>
          <a:bodyPr lIns="0" tIns="0" rIns="0" bIns="0" rtlCol="0" anchor="t">
            <a:spAutoFit/>
          </a:bodyPr>
          <a:lstStyle/>
          <a:p>
            <a:pPr marL="0" lvl="0" indent="0" algn="just">
              <a:lnSpc>
                <a:spcPts val="6865"/>
              </a:lnSpc>
              <a:spcBef>
                <a:spcPct val="0"/>
              </a:spcBef>
            </a:pPr>
            <a:r>
              <a:rPr lang="en-US" sz="5720" dirty="0">
                <a:solidFill>
                  <a:srgbClr val="225F44"/>
                </a:solidFill>
                <a:latin typeface="Montserrat"/>
              </a:rPr>
              <a:t>Home</a:t>
            </a:r>
          </a:p>
        </p:txBody>
      </p:sp>
      <p:sp>
        <p:nvSpPr>
          <p:cNvPr id="12" name="TextBox 12"/>
          <p:cNvSpPr txBox="1"/>
          <p:nvPr/>
        </p:nvSpPr>
        <p:spPr>
          <a:xfrm>
            <a:off x="1470386" y="2865791"/>
            <a:ext cx="259335" cy="871885"/>
          </a:xfrm>
          <a:prstGeom prst="rect">
            <a:avLst/>
          </a:prstGeom>
        </p:spPr>
        <p:txBody>
          <a:bodyPr lIns="0" tIns="0" rIns="0" bIns="0" rtlCol="0" anchor="t">
            <a:spAutoFit/>
          </a:bodyPr>
          <a:lstStyle/>
          <a:p>
            <a:pPr marL="0" lvl="0" indent="0" algn="just">
              <a:lnSpc>
                <a:spcPts val="6865"/>
              </a:lnSpc>
              <a:spcBef>
                <a:spcPct val="0"/>
              </a:spcBef>
            </a:pPr>
            <a:r>
              <a:rPr lang="en-US" sz="5721" dirty="0">
                <a:solidFill>
                  <a:srgbClr val="FFFFFF"/>
                </a:solidFill>
                <a:latin typeface="Montserrat Extra-Bold Bold"/>
              </a:rPr>
              <a:t>1</a:t>
            </a:r>
          </a:p>
        </p:txBody>
      </p:sp>
      <p:grpSp>
        <p:nvGrpSpPr>
          <p:cNvPr id="13" name="Group 13"/>
          <p:cNvGrpSpPr/>
          <p:nvPr/>
        </p:nvGrpSpPr>
        <p:grpSpPr>
          <a:xfrm>
            <a:off x="3440333" y="4137109"/>
            <a:ext cx="5812313" cy="1180185"/>
            <a:chOff x="0" y="0"/>
            <a:chExt cx="2140615" cy="434650"/>
          </a:xfrm>
        </p:grpSpPr>
        <p:sp>
          <p:nvSpPr>
            <p:cNvPr id="14" name="Freeform 14"/>
            <p:cNvSpPr/>
            <p:nvPr/>
          </p:nvSpPr>
          <p:spPr>
            <a:xfrm>
              <a:off x="0" y="0"/>
              <a:ext cx="2140615" cy="434650"/>
            </a:xfrm>
            <a:custGeom>
              <a:avLst/>
              <a:gdLst/>
              <a:ahLst/>
              <a:cxnLst/>
              <a:rect l="l" t="t" r="r" b="b"/>
              <a:pathLst>
                <a:path w="2140615" h="434650">
                  <a:moveTo>
                    <a:pt x="67931" y="0"/>
                  </a:moveTo>
                  <a:lnTo>
                    <a:pt x="2072684" y="0"/>
                  </a:lnTo>
                  <a:cubicBezTo>
                    <a:pt x="2110201" y="0"/>
                    <a:pt x="2140615" y="30414"/>
                    <a:pt x="2140615" y="67931"/>
                  </a:cubicBezTo>
                  <a:lnTo>
                    <a:pt x="2140615" y="366719"/>
                  </a:lnTo>
                  <a:cubicBezTo>
                    <a:pt x="2140615" y="384735"/>
                    <a:pt x="2133458" y="402014"/>
                    <a:pt x="2120719" y="414753"/>
                  </a:cubicBezTo>
                  <a:cubicBezTo>
                    <a:pt x="2107979" y="427493"/>
                    <a:pt x="2090700" y="434650"/>
                    <a:pt x="2072684" y="434650"/>
                  </a:cubicBezTo>
                  <a:lnTo>
                    <a:pt x="67931" y="434650"/>
                  </a:lnTo>
                  <a:cubicBezTo>
                    <a:pt x="30414" y="434650"/>
                    <a:pt x="0" y="404236"/>
                    <a:pt x="0" y="366719"/>
                  </a:cubicBezTo>
                  <a:lnTo>
                    <a:pt x="0" y="67931"/>
                  </a:lnTo>
                  <a:cubicBezTo>
                    <a:pt x="0" y="30414"/>
                    <a:pt x="30414" y="0"/>
                    <a:pt x="67931" y="0"/>
                  </a:cubicBezTo>
                  <a:close/>
                </a:path>
              </a:pathLst>
            </a:custGeom>
            <a:solidFill>
              <a:srgbClr val="000000">
                <a:alpha val="0"/>
              </a:srgbClr>
            </a:solidFill>
            <a:ln w="38100">
              <a:solidFill>
                <a:srgbClr val="225F44"/>
              </a:solidFill>
            </a:ln>
          </p:spPr>
        </p:sp>
        <p:sp>
          <p:nvSpPr>
            <p:cNvPr id="15" name="TextBox 15"/>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grpSp>
        <p:nvGrpSpPr>
          <p:cNvPr id="16" name="Group 16"/>
          <p:cNvGrpSpPr/>
          <p:nvPr/>
        </p:nvGrpSpPr>
        <p:grpSpPr>
          <a:xfrm>
            <a:off x="1028700" y="4137109"/>
            <a:ext cx="1218907" cy="121890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8" name="TextBox 18"/>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19" name="AutoShape 19"/>
          <p:cNvSpPr/>
          <p:nvPr/>
        </p:nvSpPr>
        <p:spPr>
          <a:xfrm flipV="1">
            <a:off x="1812889" y="4745489"/>
            <a:ext cx="1651258" cy="2147"/>
          </a:xfrm>
          <a:prstGeom prst="line">
            <a:avLst/>
          </a:prstGeom>
          <a:ln w="28575" cap="flat">
            <a:solidFill>
              <a:srgbClr val="225F44"/>
            </a:solidFill>
            <a:prstDash val="solid"/>
            <a:headEnd type="none" w="sm" len="sm"/>
            <a:tailEnd type="none" w="sm" len="sm"/>
          </a:ln>
        </p:spPr>
      </p:sp>
      <p:sp>
        <p:nvSpPr>
          <p:cNvPr id="20" name="TextBox 20"/>
          <p:cNvSpPr txBox="1"/>
          <p:nvPr/>
        </p:nvSpPr>
        <p:spPr>
          <a:xfrm>
            <a:off x="3715396" y="4291260"/>
            <a:ext cx="5428604" cy="844847"/>
          </a:xfrm>
          <a:prstGeom prst="rect">
            <a:avLst/>
          </a:prstGeom>
        </p:spPr>
        <p:txBody>
          <a:bodyPr lIns="0" tIns="0" rIns="0" bIns="0" rtlCol="0" anchor="t">
            <a:spAutoFit/>
          </a:bodyPr>
          <a:lstStyle/>
          <a:p>
            <a:pPr marL="0" lvl="0" indent="0" algn="just">
              <a:lnSpc>
                <a:spcPts val="6865"/>
              </a:lnSpc>
              <a:spcBef>
                <a:spcPct val="0"/>
              </a:spcBef>
            </a:pPr>
            <a:r>
              <a:rPr lang="en-US" sz="5720" dirty="0">
                <a:solidFill>
                  <a:srgbClr val="225F44"/>
                </a:solidFill>
                <a:latin typeface="Montserrat"/>
              </a:rPr>
              <a:t>School</a:t>
            </a:r>
          </a:p>
        </p:txBody>
      </p:sp>
      <p:sp>
        <p:nvSpPr>
          <p:cNvPr id="21" name="TextBox 21"/>
          <p:cNvSpPr txBox="1"/>
          <p:nvPr/>
        </p:nvSpPr>
        <p:spPr>
          <a:xfrm>
            <a:off x="1451336" y="4291260"/>
            <a:ext cx="259335" cy="871885"/>
          </a:xfrm>
          <a:prstGeom prst="rect">
            <a:avLst/>
          </a:prstGeom>
        </p:spPr>
        <p:txBody>
          <a:bodyPr lIns="0" tIns="0" rIns="0" bIns="0" rtlCol="0" anchor="t">
            <a:spAutoFit/>
          </a:bodyPr>
          <a:lstStyle/>
          <a:p>
            <a:pPr marL="0" lvl="0" indent="0" algn="just">
              <a:lnSpc>
                <a:spcPts val="6865"/>
              </a:lnSpc>
              <a:spcBef>
                <a:spcPct val="0"/>
              </a:spcBef>
            </a:pPr>
            <a:r>
              <a:rPr lang="en-US" sz="5721">
                <a:solidFill>
                  <a:srgbClr val="FFFFFF"/>
                </a:solidFill>
                <a:latin typeface="Montserrat Extra-Bold Bold"/>
              </a:rPr>
              <a:t>2</a:t>
            </a:r>
          </a:p>
        </p:txBody>
      </p:sp>
      <p:grpSp>
        <p:nvGrpSpPr>
          <p:cNvPr id="22" name="Group 22"/>
          <p:cNvGrpSpPr/>
          <p:nvPr/>
        </p:nvGrpSpPr>
        <p:grpSpPr>
          <a:xfrm>
            <a:off x="3440333" y="5565933"/>
            <a:ext cx="3771739" cy="1180185"/>
            <a:chOff x="0" y="0"/>
            <a:chExt cx="1389093" cy="434650"/>
          </a:xfrm>
        </p:grpSpPr>
        <p:sp>
          <p:nvSpPr>
            <p:cNvPr id="23" name="Freeform 23"/>
            <p:cNvSpPr/>
            <p:nvPr/>
          </p:nvSpPr>
          <p:spPr>
            <a:xfrm>
              <a:off x="0" y="0"/>
              <a:ext cx="1389093" cy="434650"/>
            </a:xfrm>
            <a:custGeom>
              <a:avLst/>
              <a:gdLst/>
              <a:ahLst/>
              <a:cxnLst/>
              <a:rect l="l" t="t" r="r" b="b"/>
              <a:pathLst>
                <a:path w="1389093" h="434650">
                  <a:moveTo>
                    <a:pt x="104683" y="0"/>
                  </a:moveTo>
                  <a:lnTo>
                    <a:pt x="1284410" y="0"/>
                  </a:lnTo>
                  <a:cubicBezTo>
                    <a:pt x="1342225" y="0"/>
                    <a:pt x="1389093" y="46868"/>
                    <a:pt x="1389093" y="104683"/>
                  </a:cubicBezTo>
                  <a:lnTo>
                    <a:pt x="1389093" y="329967"/>
                  </a:lnTo>
                  <a:cubicBezTo>
                    <a:pt x="1389093" y="387782"/>
                    <a:pt x="1342225" y="434650"/>
                    <a:pt x="1284410" y="434650"/>
                  </a:cubicBezTo>
                  <a:lnTo>
                    <a:pt x="104683" y="434650"/>
                  </a:lnTo>
                  <a:cubicBezTo>
                    <a:pt x="46868" y="434650"/>
                    <a:pt x="0" y="387782"/>
                    <a:pt x="0" y="329967"/>
                  </a:cubicBezTo>
                  <a:lnTo>
                    <a:pt x="0" y="104683"/>
                  </a:lnTo>
                  <a:cubicBezTo>
                    <a:pt x="0" y="46868"/>
                    <a:pt x="46868" y="0"/>
                    <a:pt x="104683" y="0"/>
                  </a:cubicBezTo>
                  <a:close/>
                </a:path>
              </a:pathLst>
            </a:custGeom>
            <a:solidFill>
              <a:srgbClr val="000000">
                <a:alpha val="0"/>
              </a:srgbClr>
            </a:solidFill>
            <a:ln w="38100">
              <a:solidFill>
                <a:srgbClr val="225F44"/>
              </a:solidFill>
            </a:ln>
          </p:spPr>
          <p:txBody>
            <a:bodyPr/>
            <a:lstStyle/>
            <a:p>
              <a:endParaRPr lang="en-US" dirty="0"/>
            </a:p>
          </p:txBody>
        </p:sp>
        <p:sp>
          <p:nvSpPr>
            <p:cNvPr id="24" name="TextBox 24"/>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grpSp>
        <p:nvGrpSpPr>
          <p:cNvPr id="25" name="Group 25"/>
          <p:cNvGrpSpPr/>
          <p:nvPr/>
        </p:nvGrpSpPr>
        <p:grpSpPr>
          <a:xfrm>
            <a:off x="1028700" y="5565933"/>
            <a:ext cx="1218907" cy="1218907"/>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7" name="TextBox 27"/>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28" name="AutoShape 28"/>
          <p:cNvSpPr/>
          <p:nvPr/>
        </p:nvSpPr>
        <p:spPr>
          <a:xfrm flipV="1">
            <a:off x="1812889" y="6174313"/>
            <a:ext cx="1651258" cy="2147"/>
          </a:xfrm>
          <a:prstGeom prst="line">
            <a:avLst/>
          </a:prstGeom>
          <a:ln w="28575" cap="flat">
            <a:solidFill>
              <a:srgbClr val="225F44"/>
            </a:solidFill>
            <a:prstDash val="solid"/>
            <a:headEnd type="none" w="sm" len="sm"/>
            <a:tailEnd type="none" w="sm" len="sm"/>
          </a:ln>
        </p:spPr>
      </p:sp>
      <p:sp>
        <p:nvSpPr>
          <p:cNvPr id="29" name="TextBox 29"/>
          <p:cNvSpPr txBox="1"/>
          <p:nvPr/>
        </p:nvSpPr>
        <p:spPr>
          <a:xfrm>
            <a:off x="3715396" y="5720083"/>
            <a:ext cx="4673156" cy="844911"/>
          </a:xfrm>
          <a:prstGeom prst="rect">
            <a:avLst/>
          </a:prstGeom>
        </p:spPr>
        <p:txBody>
          <a:bodyPr lIns="0" tIns="0" rIns="0" bIns="0" rtlCol="0" anchor="t">
            <a:spAutoFit/>
          </a:bodyPr>
          <a:lstStyle/>
          <a:p>
            <a:pPr marL="0" lvl="0" indent="0" algn="just">
              <a:lnSpc>
                <a:spcPts val="6865"/>
              </a:lnSpc>
              <a:spcBef>
                <a:spcPct val="0"/>
              </a:spcBef>
            </a:pPr>
            <a:r>
              <a:rPr lang="en-US" sz="5721" dirty="0">
                <a:solidFill>
                  <a:srgbClr val="225F44"/>
                </a:solidFill>
                <a:latin typeface="Montserrat"/>
              </a:rPr>
              <a:t>Job</a:t>
            </a:r>
          </a:p>
        </p:txBody>
      </p:sp>
      <p:sp>
        <p:nvSpPr>
          <p:cNvPr id="30" name="TextBox 30"/>
          <p:cNvSpPr txBox="1"/>
          <p:nvPr/>
        </p:nvSpPr>
        <p:spPr>
          <a:xfrm>
            <a:off x="1460861" y="5748969"/>
            <a:ext cx="259335" cy="871885"/>
          </a:xfrm>
          <a:prstGeom prst="rect">
            <a:avLst/>
          </a:prstGeom>
        </p:spPr>
        <p:txBody>
          <a:bodyPr lIns="0" tIns="0" rIns="0" bIns="0" rtlCol="0" anchor="t">
            <a:spAutoFit/>
          </a:bodyPr>
          <a:lstStyle/>
          <a:p>
            <a:pPr marL="0" lvl="0" indent="0" algn="just">
              <a:lnSpc>
                <a:spcPts val="6865"/>
              </a:lnSpc>
              <a:spcBef>
                <a:spcPct val="0"/>
              </a:spcBef>
            </a:pPr>
            <a:r>
              <a:rPr lang="en-US" sz="5721">
                <a:solidFill>
                  <a:srgbClr val="FFFFFF"/>
                </a:solidFill>
                <a:latin typeface="Montserrat Extra-Bold Bold"/>
              </a:rPr>
              <a:t>3</a:t>
            </a:r>
          </a:p>
        </p:txBody>
      </p:sp>
      <p:grpSp>
        <p:nvGrpSpPr>
          <p:cNvPr id="31" name="Group 31"/>
          <p:cNvGrpSpPr/>
          <p:nvPr/>
        </p:nvGrpSpPr>
        <p:grpSpPr>
          <a:xfrm>
            <a:off x="3440333" y="6994757"/>
            <a:ext cx="4108329" cy="1180185"/>
            <a:chOff x="0" y="0"/>
            <a:chExt cx="1513055" cy="434650"/>
          </a:xfrm>
        </p:grpSpPr>
        <p:sp>
          <p:nvSpPr>
            <p:cNvPr id="32" name="Freeform 32"/>
            <p:cNvSpPr/>
            <p:nvPr/>
          </p:nvSpPr>
          <p:spPr>
            <a:xfrm>
              <a:off x="0" y="0"/>
              <a:ext cx="1513055" cy="434650"/>
            </a:xfrm>
            <a:custGeom>
              <a:avLst/>
              <a:gdLst/>
              <a:ahLst/>
              <a:cxnLst/>
              <a:rect l="l" t="t" r="r" b="b"/>
              <a:pathLst>
                <a:path w="1513055" h="434650">
                  <a:moveTo>
                    <a:pt x="96107" y="0"/>
                  </a:moveTo>
                  <a:lnTo>
                    <a:pt x="1416949" y="0"/>
                  </a:lnTo>
                  <a:cubicBezTo>
                    <a:pt x="1442438" y="0"/>
                    <a:pt x="1466883" y="10125"/>
                    <a:pt x="1484906" y="28149"/>
                  </a:cubicBezTo>
                  <a:cubicBezTo>
                    <a:pt x="1502930" y="46173"/>
                    <a:pt x="1513055" y="70618"/>
                    <a:pt x="1513055" y="96107"/>
                  </a:cubicBezTo>
                  <a:lnTo>
                    <a:pt x="1513055" y="338543"/>
                  </a:lnTo>
                  <a:cubicBezTo>
                    <a:pt x="1513055" y="364032"/>
                    <a:pt x="1502930" y="388477"/>
                    <a:pt x="1484906" y="406501"/>
                  </a:cubicBezTo>
                  <a:cubicBezTo>
                    <a:pt x="1466883" y="424524"/>
                    <a:pt x="1442438" y="434650"/>
                    <a:pt x="1416949" y="434650"/>
                  </a:cubicBezTo>
                  <a:lnTo>
                    <a:pt x="96107" y="434650"/>
                  </a:lnTo>
                  <a:cubicBezTo>
                    <a:pt x="70618" y="434650"/>
                    <a:pt x="46173" y="424524"/>
                    <a:pt x="28149" y="406501"/>
                  </a:cubicBezTo>
                  <a:cubicBezTo>
                    <a:pt x="10125" y="388477"/>
                    <a:pt x="0" y="364032"/>
                    <a:pt x="0" y="338543"/>
                  </a:cubicBezTo>
                  <a:lnTo>
                    <a:pt x="0" y="96107"/>
                  </a:lnTo>
                  <a:cubicBezTo>
                    <a:pt x="0" y="70618"/>
                    <a:pt x="10125" y="46173"/>
                    <a:pt x="28149" y="28149"/>
                  </a:cubicBezTo>
                  <a:cubicBezTo>
                    <a:pt x="46173" y="10125"/>
                    <a:pt x="70618" y="0"/>
                    <a:pt x="96107" y="0"/>
                  </a:cubicBezTo>
                  <a:close/>
                </a:path>
              </a:pathLst>
            </a:custGeom>
            <a:solidFill>
              <a:srgbClr val="000000">
                <a:alpha val="0"/>
              </a:srgbClr>
            </a:solidFill>
            <a:ln w="38100">
              <a:solidFill>
                <a:srgbClr val="225F44"/>
              </a:solidFill>
            </a:ln>
          </p:spPr>
        </p:sp>
        <p:sp>
          <p:nvSpPr>
            <p:cNvPr id="33" name="TextBox 33"/>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grpSp>
        <p:nvGrpSpPr>
          <p:cNvPr id="34" name="Group 34"/>
          <p:cNvGrpSpPr/>
          <p:nvPr/>
        </p:nvGrpSpPr>
        <p:grpSpPr>
          <a:xfrm>
            <a:off x="1028700" y="6994757"/>
            <a:ext cx="1218907" cy="1218907"/>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36" name="TextBox 36"/>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37" name="AutoShape 37"/>
          <p:cNvSpPr/>
          <p:nvPr/>
        </p:nvSpPr>
        <p:spPr>
          <a:xfrm flipV="1">
            <a:off x="1812889" y="7603137"/>
            <a:ext cx="1651258" cy="2147"/>
          </a:xfrm>
          <a:prstGeom prst="line">
            <a:avLst/>
          </a:prstGeom>
          <a:ln w="28575" cap="flat">
            <a:solidFill>
              <a:srgbClr val="225F44"/>
            </a:solidFill>
            <a:prstDash val="solid"/>
            <a:headEnd type="none" w="sm" len="sm"/>
            <a:tailEnd type="none" w="sm" len="sm"/>
          </a:ln>
        </p:spPr>
      </p:sp>
      <p:sp>
        <p:nvSpPr>
          <p:cNvPr id="38" name="TextBox 38"/>
          <p:cNvSpPr txBox="1"/>
          <p:nvPr/>
        </p:nvSpPr>
        <p:spPr>
          <a:xfrm>
            <a:off x="3715396" y="7148907"/>
            <a:ext cx="3496676" cy="871885"/>
          </a:xfrm>
          <a:prstGeom prst="rect">
            <a:avLst/>
          </a:prstGeom>
        </p:spPr>
        <p:txBody>
          <a:bodyPr lIns="0" tIns="0" rIns="0" bIns="0" rtlCol="0" anchor="t">
            <a:spAutoFit/>
          </a:bodyPr>
          <a:lstStyle/>
          <a:p>
            <a:pPr marL="0" lvl="0" indent="0" algn="just">
              <a:lnSpc>
                <a:spcPts val="6865"/>
              </a:lnSpc>
              <a:spcBef>
                <a:spcPct val="0"/>
              </a:spcBef>
            </a:pPr>
            <a:r>
              <a:rPr lang="en-US" sz="5721" dirty="0">
                <a:solidFill>
                  <a:srgbClr val="225F44"/>
                </a:solidFill>
                <a:latin typeface="Montserrat"/>
              </a:rPr>
              <a:t>Tech</a:t>
            </a:r>
          </a:p>
        </p:txBody>
      </p:sp>
      <p:sp>
        <p:nvSpPr>
          <p:cNvPr id="39" name="TextBox 39"/>
          <p:cNvSpPr txBox="1"/>
          <p:nvPr/>
        </p:nvSpPr>
        <p:spPr>
          <a:xfrm>
            <a:off x="1369293" y="7168268"/>
            <a:ext cx="259335" cy="871885"/>
          </a:xfrm>
          <a:prstGeom prst="rect">
            <a:avLst/>
          </a:prstGeom>
        </p:spPr>
        <p:txBody>
          <a:bodyPr lIns="0" tIns="0" rIns="0" bIns="0" rtlCol="0" anchor="t">
            <a:spAutoFit/>
          </a:bodyPr>
          <a:lstStyle/>
          <a:p>
            <a:pPr marL="0" lvl="0" indent="0" algn="just">
              <a:lnSpc>
                <a:spcPts val="6865"/>
              </a:lnSpc>
              <a:spcBef>
                <a:spcPct val="0"/>
              </a:spcBef>
            </a:pPr>
            <a:r>
              <a:rPr lang="en-US" sz="5721">
                <a:solidFill>
                  <a:srgbClr val="FFFFFF"/>
                </a:solidFill>
                <a:latin typeface="Montserrat Extra-Bold Bold"/>
              </a:rPr>
              <a:t>4</a:t>
            </a:r>
          </a:p>
        </p:txBody>
      </p:sp>
      <p:grpSp>
        <p:nvGrpSpPr>
          <p:cNvPr id="40" name="Group 40"/>
          <p:cNvGrpSpPr/>
          <p:nvPr/>
        </p:nvGrpSpPr>
        <p:grpSpPr>
          <a:xfrm>
            <a:off x="3440333" y="8423581"/>
            <a:ext cx="4728916" cy="1180185"/>
            <a:chOff x="0" y="0"/>
            <a:chExt cx="1741611" cy="434650"/>
          </a:xfrm>
        </p:grpSpPr>
        <p:sp>
          <p:nvSpPr>
            <p:cNvPr id="41" name="Freeform 41"/>
            <p:cNvSpPr/>
            <p:nvPr/>
          </p:nvSpPr>
          <p:spPr>
            <a:xfrm>
              <a:off x="0" y="0"/>
              <a:ext cx="1741611" cy="434650"/>
            </a:xfrm>
            <a:custGeom>
              <a:avLst/>
              <a:gdLst/>
              <a:ahLst/>
              <a:cxnLst/>
              <a:rect l="l" t="t" r="r" b="b"/>
              <a:pathLst>
                <a:path w="1741611" h="434650">
                  <a:moveTo>
                    <a:pt x="83494" y="0"/>
                  </a:moveTo>
                  <a:lnTo>
                    <a:pt x="1658117" y="0"/>
                  </a:lnTo>
                  <a:cubicBezTo>
                    <a:pt x="1680261" y="0"/>
                    <a:pt x="1701498" y="8797"/>
                    <a:pt x="1717156" y="24455"/>
                  </a:cubicBezTo>
                  <a:cubicBezTo>
                    <a:pt x="1732814" y="40113"/>
                    <a:pt x="1741611" y="61350"/>
                    <a:pt x="1741611" y="83494"/>
                  </a:cubicBezTo>
                  <a:lnTo>
                    <a:pt x="1741611" y="351156"/>
                  </a:lnTo>
                  <a:cubicBezTo>
                    <a:pt x="1741611" y="373300"/>
                    <a:pt x="1732814" y="394537"/>
                    <a:pt x="1717156" y="410195"/>
                  </a:cubicBezTo>
                  <a:cubicBezTo>
                    <a:pt x="1701498" y="425853"/>
                    <a:pt x="1680261" y="434650"/>
                    <a:pt x="1658117" y="434650"/>
                  </a:cubicBezTo>
                  <a:lnTo>
                    <a:pt x="83494" y="434650"/>
                  </a:lnTo>
                  <a:cubicBezTo>
                    <a:pt x="61350" y="434650"/>
                    <a:pt x="40113" y="425853"/>
                    <a:pt x="24455" y="410195"/>
                  </a:cubicBezTo>
                  <a:cubicBezTo>
                    <a:pt x="8797" y="394537"/>
                    <a:pt x="0" y="373300"/>
                    <a:pt x="0" y="351156"/>
                  </a:cubicBezTo>
                  <a:lnTo>
                    <a:pt x="0" y="83494"/>
                  </a:lnTo>
                  <a:cubicBezTo>
                    <a:pt x="0" y="61350"/>
                    <a:pt x="8797" y="40113"/>
                    <a:pt x="24455" y="24455"/>
                  </a:cubicBezTo>
                  <a:cubicBezTo>
                    <a:pt x="40113" y="8797"/>
                    <a:pt x="61350" y="0"/>
                    <a:pt x="83494" y="0"/>
                  </a:cubicBezTo>
                  <a:close/>
                </a:path>
              </a:pathLst>
            </a:custGeom>
            <a:solidFill>
              <a:srgbClr val="000000">
                <a:alpha val="0"/>
              </a:srgbClr>
            </a:solidFill>
            <a:ln w="38100">
              <a:solidFill>
                <a:srgbClr val="225F44"/>
              </a:solidFill>
            </a:ln>
          </p:spPr>
        </p:sp>
        <p:sp>
          <p:nvSpPr>
            <p:cNvPr id="42" name="TextBox 42"/>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grpSp>
        <p:nvGrpSpPr>
          <p:cNvPr id="43" name="Group 43"/>
          <p:cNvGrpSpPr/>
          <p:nvPr/>
        </p:nvGrpSpPr>
        <p:grpSpPr>
          <a:xfrm>
            <a:off x="1038225" y="8423581"/>
            <a:ext cx="1218907" cy="1218907"/>
            <a:chOff x="0" y="0"/>
            <a:chExt cx="812800" cy="812800"/>
          </a:xfrm>
        </p:grpSpPr>
        <p:sp>
          <p:nvSpPr>
            <p:cNvPr id="44" name="Freeform 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45" name="TextBox 45"/>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46" name="AutoShape 46"/>
          <p:cNvSpPr/>
          <p:nvPr/>
        </p:nvSpPr>
        <p:spPr>
          <a:xfrm flipV="1">
            <a:off x="1812889" y="9031960"/>
            <a:ext cx="1651258" cy="2147"/>
          </a:xfrm>
          <a:prstGeom prst="line">
            <a:avLst/>
          </a:prstGeom>
          <a:ln w="28575" cap="flat">
            <a:solidFill>
              <a:srgbClr val="225F44"/>
            </a:solidFill>
            <a:prstDash val="solid"/>
            <a:headEnd type="none" w="sm" len="sm"/>
            <a:tailEnd type="none" w="sm" len="sm"/>
          </a:ln>
        </p:spPr>
      </p:sp>
      <p:sp>
        <p:nvSpPr>
          <p:cNvPr id="47" name="TextBox 47"/>
          <p:cNvSpPr txBox="1"/>
          <p:nvPr/>
        </p:nvSpPr>
        <p:spPr>
          <a:xfrm>
            <a:off x="3715396" y="8577731"/>
            <a:ext cx="4673156" cy="871885"/>
          </a:xfrm>
          <a:prstGeom prst="rect">
            <a:avLst/>
          </a:prstGeom>
        </p:spPr>
        <p:txBody>
          <a:bodyPr lIns="0" tIns="0" rIns="0" bIns="0" rtlCol="0" anchor="t">
            <a:spAutoFit/>
          </a:bodyPr>
          <a:lstStyle/>
          <a:p>
            <a:pPr marL="0" lvl="0" indent="0" algn="just">
              <a:lnSpc>
                <a:spcPts val="6865"/>
              </a:lnSpc>
              <a:spcBef>
                <a:spcPct val="0"/>
              </a:spcBef>
            </a:pPr>
            <a:r>
              <a:rPr lang="en-US" sz="5721" dirty="0">
                <a:solidFill>
                  <a:srgbClr val="225F44"/>
                </a:solidFill>
                <a:latin typeface="Montserrat"/>
              </a:rPr>
              <a:t>Occasion </a:t>
            </a:r>
          </a:p>
        </p:txBody>
      </p:sp>
      <p:sp>
        <p:nvSpPr>
          <p:cNvPr id="48" name="TextBox 48"/>
          <p:cNvSpPr txBox="1"/>
          <p:nvPr/>
        </p:nvSpPr>
        <p:spPr>
          <a:xfrm>
            <a:off x="1413236" y="8597092"/>
            <a:ext cx="259335" cy="871885"/>
          </a:xfrm>
          <a:prstGeom prst="rect">
            <a:avLst/>
          </a:prstGeom>
        </p:spPr>
        <p:txBody>
          <a:bodyPr lIns="0" tIns="0" rIns="0" bIns="0" rtlCol="0" anchor="t">
            <a:spAutoFit/>
          </a:bodyPr>
          <a:lstStyle/>
          <a:p>
            <a:pPr marL="0" lvl="0" indent="0" algn="just">
              <a:lnSpc>
                <a:spcPts val="6865"/>
              </a:lnSpc>
              <a:spcBef>
                <a:spcPct val="0"/>
              </a:spcBef>
            </a:pPr>
            <a:r>
              <a:rPr lang="en-US" sz="5721" dirty="0">
                <a:solidFill>
                  <a:srgbClr val="FFFFFF"/>
                </a:solidFill>
                <a:latin typeface="Montserrat Extra-Bold Bold"/>
              </a:rPr>
              <a:t>5</a:t>
            </a:r>
          </a:p>
        </p:txBody>
      </p:sp>
      <p:grpSp>
        <p:nvGrpSpPr>
          <p:cNvPr id="53" name="Group 7">
            <a:extLst>
              <a:ext uri="{FF2B5EF4-FFF2-40B4-BE49-F238E27FC236}">
                <a16:creationId xmlns:a16="http://schemas.microsoft.com/office/drawing/2014/main" id="{A13697F5-0657-4A90-8ABD-FA42A4A0DE92}"/>
              </a:ext>
            </a:extLst>
          </p:cNvPr>
          <p:cNvGrpSpPr/>
          <p:nvPr/>
        </p:nvGrpSpPr>
        <p:grpSpPr>
          <a:xfrm>
            <a:off x="10280938" y="2665909"/>
            <a:ext cx="1218907" cy="1218907"/>
            <a:chOff x="0" y="0"/>
            <a:chExt cx="812800" cy="812800"/>
          </a:xfrm>
        </p:grpSpPr>
        <p:sp>
          <p:nvSpPr>
            <p:cNvPr id="54" name="Freeform 8">
              <a:extLst>
                <a:ext uri="{FF2B5EF4-FFF2-40B4-BE49-F238E27FC236}">
                  <a16:creationId xmlns:a16="http://schemas.microsoft.com/office/drawing/2014/main" id="{459D0192-749E-48DA-81B9-6E3EF12B242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55" name="TextBox 9">
              <a:extLst>
                <a:ext uri="{FF2B5EF4-FFF2-40B4-BE49-F238E27FC236}">
                  <a16:creationId xmlns:a16="http://schemas.microsoft.com/office/drawing/2014/main" id="{245960C8-0E19-4324-AFBD-669DB5FCA35A}"/>
                </a:ext>
              </a:extLst>
            </p:cNvPr>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56" name="AutoShape 10">
            <a:extLst>
              <a:ext uri="{FF2B5EF4-FFF2-40B4-BE49-F238E27FC236}">
                <a16:creationId xmlns:a16="http://schemas.microsoft.com/office/drawing/2014/main" id="{44166CF6-F423-4BE5-BE7C-4727023D5621}"/>
              </a:ext>
            </a:extLst>
          </p:cNvPr>
          <p:cNvSpPr/>
          <p:nvPr/>
        </p:nvSpPr>
        <p:spPr>
          <a:xfrm flipV="1">
            <a:off x="11201400" y="3237505"/>
            <a:ext cx="1651258" cy="2147"/>
          </a:xfrm>
          <a:prstGeom prst="line">
            <a:avLst/>
          </a:prstGeom>
          <a:ln w="28575" cap="flat">
            <a:solidFill>
              <a:srgbClr val="225F44"/>
            </a:solidFill>
            <a:prstDash val="solid"/>
            <a:headEnd type="none" w="sm" len="sm"/>
            <a:tailEnd type="none" w="sm" len="sm"/>
          </a:ln>
        </p:spPr>
      </p:sp>
      <p:grpSp>
        <p:nvGrpSpPr>
          <p:cNvPr id="57" name="Group 4">
            <a:extLst>
              <a:ext uri="{FF2B5EF4-FFF2-40B4-BE49-F238E27FC236}">
                <a16:creationId xmlns:a16="http://schemas.microsoft.com/office/drawing/2014/main" id="{15F2241D-2F3B-4E84-A6B1-A0D79DB598E0}"/>
              </a:ext>
            </a:extLst>
          </p:cNvPr>
          <p:cNvGrpSpPr/>
          <p:nvPr/>
        </p:nvGrpSpPr>
        <p:grpSpPr>
          <a:xfrm>
            <a:off x="12852659" y="2647412"/>
            <a:ext cx="3964956" cy="1180185"/>
            <a:chOff x="0" y="0"/>
            <a:chExt cx="1923681" cy="434650"/>
          </a:xfrm>
        </p:grpSpPr>
        <p:sp>
          <p:nvSpPr>
            <p:cNvPr id="58" name="Freeform 5">
              <a:extLst>
                <a:ext uri="{FF2B5EF4-FFF2-40B4-BE49-F238E27FC236}">
                  <a16:creationId xmlns:a16="http://schemas.microsoft.com/office/drawing/2014/main" id="{0EFE2F10-9AF4-41F3-BBC2-EAA52E5CD9FD}"/>
                </a:ext>
              </a:extLst>
            </p:cNvPr>
            <p:cNvSpPr/>
            <p:nvPr/>
          </p:nvSpPr>
          <p:spPr>
            <a:xfrm>
              <a:off x="0" y="0"/>
              <a:ext cx="1923681" cy="434650"/>
            </a:xfrm>
            <a:custGeom>
              <a:avLst/>
              <a:gdLst/>
              <a:ahLst/>
              <a:cxnLst/>
              <a:rect l="l" t="t" r="r" b="b"/>
              <a:pathLst>
                <a:path w="1923681" h="434650">
                  <a:moveTo>
                    <a:pt x="75592" y="0"/>
                  </a:moveTo>
                  <a:lnTo>
                    <a:pt x="1848089" y="0"/>
                  </a:lnTo>
                  <a:cubicBezTo>
                    <a:pt x="1868137" y="0"/>
                    <a:pt x="1887364" y="7964"/>
                    <a:pt x="1901541" y="22140"/>
                  </a:cubicBezTo>
                  <a:cubicBezTo>
                    <a:pt x="1915717" y="36317"/>
                    <a:pt x="1923681" y="55544"/>
                    <a:pt x="1923681" y="75592"/>
                  </a:cubicBezTo>
                  <a:lnTo>
                    <a:pt x="1923681" y="359058"/>
                  </a:lnTo>
                  <a:cubicBezTo>
                    <a:pt x="1923681" y="400806"/>
                    <a:pt x="1889837" y="434650"/>
                    <a:pt x="1848089" y="434650"/>
                  </a:cubicBezTo>
                  <a:lnTo>
                    <a:pt x="75592" y="434650"/>
                  </a:lnTo>
                  <a:cubicBezTo>
                    <a:pt x="33844" y="434650"/>
                    <a:pt x="0" y="400806"/>
                    <a:pt x="0" y="359058"/>
                  </a:cubicBezTo>
                  <a:lnTo>
                    <a:pt x="0" y="75592"/>
                  </a:lnTo>
                  <a:cubicBezTo>
                    <a:pt x="0" y="33844"/>
                    <a:pt x="33844" y="0"/>
                    <a:pt x="75592" y="0"/>
                  </a:cubicBezTo>
                  <a:close/>
                </a:path>
              </a:pathLst>
            </a:custGeom>
            <a:solidFill>
              <a:srgbClr val="000000">
                <a:alpha val="0"/>
              </a:srgbClr>
            </a:solidFill>
            <a:ln w="38100">
              <a:solidFill>
                <a:srgbClr val="225F44"/>
              </a:solidFill>
            </a:ln>
          </p:spPr>
        </p:sp>
        <p:sp>
          <p:nvSpPr>
            <p:cNvPr id="59" name="TextBox 6">
              <a:extLst>
                <a:ext uri="{FF2B5EF4-FFF2-40B4-BE49-F238E27FC236}">
                  <a16:creationId xmlns:a16="http://schemas.microsoft.com/office/drawing/2014/main" id="{8326CD03-B304-45A8-990A-8A94D41BA389}"/>
                </a:ext>
              </a:extLst>
            </p:cNvPr>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sp>
        <p:nvSpPr>
          <p:cNvPr id="60" name="Rectangle 59">
            <a:extLst>
              <a:ext uri="{FF2B5EF4-FFF2-40B4-BE49-F238E27FC236}">
                <a16:creationId xmlns:a16="http://schemas.microsoft.com/office/drawing/2014/main" id="{4C62C7BF-4C43-41E1-8F3D-F6A09DAB20FB}"/>
              </a:ext>
            </a:extLst>
          </p:cNvPr>
          <p:cNvSpPr/>
          <p:nvPr/>
        </p:nvSpPr>
        <p:spPr>
          <a:xfrm>
            <a:off x="13000784" y="2792023"/>
            <a:ext cx="3406604" cy="937180"/>
          </a:xfrm>
          <a:prstGeom prst="rect">
            <a:avLst/>
          </a:prstGeom>
        </p:spPr>
        <p:txBody>
          <a:bodyPr wrap="square">
            <a:spAutoFit/>
          </a:bodyPr>
          <a:lstStyle/>
          <a:p>
            <a:pPr lvl="0" algn="just">
              <a:lnSpc>
                <a:spcPts val="6865"/>
              </a:lnSpc>
              <a:spcBef>
                <a:spcPct val="0"/>
              </a:spcBef>
            </a:pPr>
            <a:r>
              <a:rPr lang="en-US" sz="5720" dirty="0">
                <a:solidFill>
                  <a:srgbClr val="225F44"/>
                </a:solidFill>
                <a:latin typeface="Montserrat"/>
              </a:rPr>
              <a:t>Children</a:t>
            </a:r>
          </a:p>
        </p:txBody>
      </p:sp>
      <p:grpSp>
        <p:nvGrpSpPr>
          <p:cNvPr id="61" name="Group 16">
            <a:extLst>
              <a:ext uri="{FF2B5EF4-FFF2-40B4-BE49-F238E27FC236}">
                <a16:creationId xmlns:a16="http://schemas.microsoft.com/office/drawing/2014/main" id="{69B6DE35-A3FA-4030-A06E-1B1A9F1270B6}"/>
              </a:ext>
            </a:extLst>
          </p:cNvPr>
          <p:cNvGrpSpPr/>
          <p:nvPr/>
        </p:nvGrpSpPr>
        <p:grpSpPr>
          <a:xfrm>
            <a:off x="10277953" y="4178011"/>
            <a:ext cx="1218907" cy="1218907"/>
            <a:chOff x="0" y="0"/>
            <a:chExt cx="812800" cy="812800"/>
          </a:xfrm>
        </p:grpSpPr>
        <p:sp>
          <p:nvSpPr>
            <p:cNvPr id="62" name="Freeform 17">
              <a:extLst>
                <a:ext uri="{FF2B5EF4-FFF2-40B4-BE49-F238E27FC236}">
                  <a16:creationId xmlns:a16="http://schemas.microsoft.com/office/drawing/2014/main" id="{E562395B-C423-4187-86C6-4A9DDB5AAC5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63" name="TextBox 18">
              <a:extLst>
                <a:ext uri="{FF2B5EF4-FFF2-40B4-BE49-F238E27FC236}">
                  <a16:creationId xmlns:a16="http://schemas.microsoft.com/office/drawing/2014/main" id="{DAFA6699-691E-4901-A9A9-AF693E1133F8}"/>
                </a:ext>
              </a:extLst>
            </p:cNvPr>
            <p:cNvSpPr txBox="1"/>
            <p:nvPr/>
          </p:nvSpPr>
          <p:spPr>
            <a:xfrm>
              <a:off x="76200" y="28575"/>
              <a:ext cx="660400" cy="708025"/>
            </a:xfrm>
            <a:prstGeom prst="rect">
              <a:avLst/>
            </a:prstGeom>
          </p:spPr>
          <p:txBody>
            <a:bodyPr lIns="36329" tIns="36329" rIns="36329" bIns="36329" rtlCol="0" anchor="ctr"/>
            <a:lstStyle/>
            <a:p>
              <a:pPr algn="ctr">
                <a:lnSpc>
                  <a:spcPts val="3359"/>
                </a:lnSpc>
              </a:pPr>
              <a:endParaRPr/>
            </a:p>
          </p:txBody>
        </p:sp>
      </p:grpSp>
      <p:sp>
        <p:nvSpPr>
          <p:cNvPr id="64" name="AutoShape 19">
            <a:extLst>
              <a:ext uri="{FF2B5EF4-FFF2-40B4-BE49-F238E27FC236}">
                <a16:creationId xmlns:a16="http://schemas.microsoft.com/office/drawing/2014/main" id="{9E1036B3-62C6-49D3-B96C-EDD00B16CE69}"/>
              </a:ext>
            </a:extLst>
          </p:cNvPr>
          <p:cNvSpPr/>
          <p:nvPr/>
        </p:nvSpPr>
        <p:spPr>
          <a:xfrm flipV="1">
            <a:off x="11173054" y="4768103"/>
            <a:ext cx="1651258" cy="2147"/>
          </a:xfrm>
          <a:prstGeom prst="line">
            <a:avLst/>
          </a:prstGeom>
          <a:ln w="28575" cap="flat">
            <a:solidFill>
              <a:srgbClr val="225F44"/>
            </a:solidFill>
            <a:prstDash val="solid"/>
            <a:headEnd type="none" w="sm" len="sm"/>
            <a:tailEnd type="none" w="sm" len="sm"/>
          </a:ln>
        </p:spPr>
      </p:sp>
      <p:grpSp>
        <p:nvGrpSpPr>
          <p:cNvPr id="65" name="Group 13">
            <a:extLst>
              <a:ext uri="{FF2B5EF4-FFF2-40B4-BE49-F238E27FC236}">
                <a16:creationId xmlns:a16="http://schemas.microsoft.com/office/drawing/2014/main" id="{0536EF25-53A7-48B6-B786-350FB741884D}"/>
              </a:ext>
            </a:extLst>
          </p:cNvPr>
          <p:cNvGrpSpPr/>
          <p:nvPr/>
        </p:nvGrpSpPr>
        <p:grpSpPr>
          <a:xfrm>
            <a:off x="12852658" y="4178011"/>
            <a:ext cx="4685257" cy="1180185"/>
            <a:chOff x="0" y="0"/>
            <a:chExt cx="2140615" cy="434650"/>
          </a:xfrm>
        </p:grpSpPr>
        <p:sp>
          <p:nvSpPr>
            <p:cNvPr id="66" name="Freeform 14">
              <a:extLst>
                <a:ext uri="{FF2B5EF4-FFF2-40B4-BE49-F238E27FC236}">
                  <a16:creationId xmlns:a16="http://schemas.microsoft.com/office/drawing/2014/main" id="{A99237EC-2582-434A-8586-B8992591C2CA}"/>
                </a:ext>
              </a:extLst>
            </p:cNvPr>
            <p:cNvSpPr/>
            <p:nvPr/>
          </p:nvSpPr>
          <p:spPr>
            <a:xfrm>
              <a:off x="0" y="0"/>
              <a:ext cx="2140615" cy="434650"/>
            </a:xfrm>
            <a:custGeom>
              <a:avLst/>
              <a:gdLst/>
              <a:ahLst/>
              <a:cxnLst/>
              <a:rect l="l" t="t" r="r" b="b"/>
              <a:pathLst>
                <a:path w="2140615" h="434650">
                  <a:moveTo>
                    <a:pt x="67931" y="0"/>
                  </a:moveTo>
                  <a:lnTo>
                    <a:pt x="2072684" y="0"/>
                  </a:lnTo>
                  <a:cubicBezTo>
                    <a:pt x="2110201" y="0"/>
                    <a:pt x="2140615" y="30414"/>
                    <a:pt x="2140615" y="67931"/>
                  </a:cubicBezTo>
                  <a:lnTo>
                    <a:pt x="2140615" y="366719"/>
                  </a:lnTo>
                  <a:cubicBezTo>
                    <a:pt x="2140615" y="384735"/>
                    <a:pt x="2133458" y="402014"/>
                    <a:pt x="2120719" y="414753"/>
                  </a:cubicBezTo>
                  <a:cubicBezTo>
                    <a:pt x="2107979" y="427493"/>
                    <a:pt x="2090700" y="434650"/>
                    <a:pt x="2072684" y="434650"/>
                  </a:cubicBezTo>
                  <a:lnTo>
                    <a:pt x="67931" y="434650"/>
                  </a:lnTo>
                  <a:cubicBezTo>
                    <a:pt x="30414" y="434650"/>
                    <a:pt x="0" y="404236"/>
                    <a:pt x="0" y="366719"/>
                  </a:cubicBezTo>
                  <a:lnTo>
                    <a:pt x="0" y="67931"/>
                  </a:lnTo>
                  <a:cubicBezTo>
                    <a:pt x="0" y="30414"/>
                    <a:pt x="30414" y="0"/>
                    <a:pt x="67931" y="0"/>
                  </a:cubicBezTo>
                  <a:close/>
                </a:path>
              </a:pathLst>
            </a:custGeom>
            <a:solidFill>
              <a:srgbClr val="000000">
                <a:alpha val="0"/>
              </a:srgbClr>
            </a:solidFill>
            <a:ln w="38100">
              <a:solidFill>
                <a:srgbClr val="225F44"/>
              </a:solidFill>
            </a:ln>
          </p:spPr>
        </p:sp>
        <p:sp>
          <p:nvSpPr>
            <p:cNvPr id="67" name="TextBox 15">
              <a:extLst>
                <a:ext uri="{FF2B5EF4-FFF2-40B4-BE49-F238E27FC236}">
                  <a16:creationId xmlns:a16="http://schemas.microsoft.com/office/drawing/2014/main" id="{1E02DCD9-EED6-4187-946C-3F272927DFE7}"/>
                </a:ext>
              </a:extLst>
            </p:cNvPr>
            <p:cNvSpPr txBox="1"/>
            <p:nvPr/>
          </p:nvSpPr>
          <p:spPr>
            <a:xfrm>
              <a:off x="0" y="-47625"/>
              <a:ext cx="812800" cy="860425"/>
            </a:xfrm>
            <a:prstGeom prst="rect">
              <a:avLst/>
            </a:prstGeom>
          </p:spPr>
          <p:txBody>
            <a:bodyPr lIns="36329" tIns="36329" rIns="36329" bIns="36329" rtlCol="0" anchor="ctr"/>
            <a:lstStyle/>
            <a:p>
              <a:pPr algn="ctr">
                <a:lnSpc>
                  <a:spcPts val="3359"/>
                </a:lnSpc>
              </a:pPr>
              <a:endParaRPr/>
            </a:p>
          </p:txBody>
        </p:sp>
      </p:grpSp>
      <p:sp>
        <p:nvSpPr>
          <p:cNvPr id="68" name="Rectangle 67">
            <a:extLst>
              <a:ext uri="{FF2B5EF4-FFF2-40B4-BE49-F238E27FC236}">
                <a16:creationId xmlns:a16="http://schemas.microsoft.com/office/drawing/2014/main" id="{340000F0-59DE-420D-9DF4-A7A0F69A967D}"/>
              </a:ext>
            </a:extLst>
          </p:cNvPr>
          <p:cNvSpPr/>
          <p:nvPr/>
        </p:nvSpPr>
        <p:spPr>
          <a:xfrm>
            <a:off x="13000573" y="4304563"/>
            <a:ext cx="4537342" cy="937180"/>
          </a:xfrm>
          <a:prstGeom prst="rect">
            <a:avLst/>
          </a:prstGeom>
        </p:spPr>
        <p:txBody>
          <a:bodyPr wrap="square">
            <a:spAutoFit/>
          </a:bodyPr>
          <a:lstStyle/>
          <a:p>
            <a:pPr lvl="0" algn="just">
              <a:lnSpc>
                <a:spcPts val="6865"/>
              </a:lnSpc>
              <a:spcBef>
                <a:spcPct val="0"/>
              </a:spcBef>
            </a:pPr>
            <a:r>
              <a:rPr lang="en-US" sz="5720" dirty="0">
                <a:solidFill>
                  <a:srgbClr val="225F44"/>
                </a:solidFill>
                <a:latin typeface="Montserrat"/>
              </a:rPr>
              <a:t>Emotional</a:t>
            </a:r>
          </a:p>
        </p:txBody>
      </p:sp>
      <p:sp>
        <p:nvSpPr>
          <p:cNvPr id="69" name="Rectangle 68">
            <a:extLst>
              <a:ext uri="{FF2B5EF4-FFF2-40B4-BE49-F238E27FC236}">
                <a16:creationId xmlns:a16="http://schemas.microsoft.com/office/drawing/2014/main" id="{9EBE8CE7-1F65-4CA3-A2B9-53391DF6918C}"/>
              </a:ext>
            </a:extLst>
          </p:cNvPr>
          <p:cNvSpPr/>
          <p:nvPr/>
        </p:nvSpPr>
        <p:spPr>
          <a:xfrm>
            <a:off x="10552481" y="2842233"/>
            <a:ext cx="966079" cy="937180"/>
          </a:xfrm>
          <a:prstGeom prst="rect">
            <a:avLst/>
          </a:prstGeom>
        </p:spPr>
        <p:txBody>
          <a:bodyPr wrap="square">
            <a:spAutoFit/>
          </a:bodyPr>
          <a:lstStyle/>
          <a:p>
            <a:pPr lvl="0" algn="just">
              <a:lnSpc>
                <a:spcPts val="6865"/>
              </a:lnSpc>
              <a:spcBef>
                <a:spcPct val="0"/>
              </a:spcBef>
            </a:pPr>
            <a:r>
              <a:rPr lang="en-US" sz="5720" dirty="0">
                <a:solidFill>
                  <a:srgbClr val="FFFFFF"/>
                </a:solidFill>
                <a:latin typeface="Montserrat Extra-Bold Bold"/>
              </a:rPr>
              <a:t>6</a:t>
            </a:r>
          </a:p>
        </p:txBody>
      </p:sp>
      <p:sp>
        <p:nvSpPr>
          <p:cNvPr id="70" name="Rectangle 69">
            <a:extLst>
              <a:ext uri="{FF2B5EF4-FFF2-40B4-BE49-F238E27FC236}">
                <a16:creationId xmlns:a16="http://schemas.microsoft.com/office/drawing/2014/main" id="{4238027A-CD7D-4E30-9F77-AB5688FAB2D6}"/>
              </a:ext>
            </a:extLst>
          </p:cNvPr>
          <p:cNvSpPr/>
          <p:nvPr/>
        </p:nvSpPr>
        <p:spPr>
          <a:xfrm>
            <a:off x="10583008" y="4388337"/>
            <a:ext cx="657552" cy="937180"/>
          </a:xfrm>
          <a:prstGeom prst="rect">
            <a:avLst/>
          </a:prstGeom>
        </p:spPr>
        <p:txBody>
          <a:bodyPr wrap="none">
            <a:spAutoFit/>
          </a:bodyPr>
          <a:lstStyle/>
          <a:p>
            <a:pPr lvl="0" algn="just">
              <a:lnSpc>
                <a:spcPts val="6865"/>
              </a:lnSpc>
              <a:spcBef>
                <a:spcPct val="0"/>
              </a:spcBef>
            </a:pPr>
            <a:r>
              <a:rPr lang="en-US" sz="5720" dirty="0">
                <a:solidFill>
                  <a:srgbClr val="FFFFFF"/>
                </a:solidFill>
                <a:latin typeface="Montserrat Extra-Bold Bold"/>
              </a:rPr>
              <a:t>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2" name="TextBox 2"/>
          <p:cNvSpPr txBox="1"/>
          <p:nvPr/>
        </p:nvSpPr>
        <p:spPr>
          <a:xfrm>
            <a:off x="1358048" y="1372426"/>
            <a:ext cx="14339152" cy="830548"/>
          </a:xfrm>
          <a:prstGeom prst="rect">
            <a:avLst/>
          </a:prstGeom>
        </p:spPr>
        <p:txBody>
          <a:bodyPr wrap="square" lIns="0" tIns="0" rIns="0" bIns="0" rtlCol="0" anchor="t">
            <a:spAutoFit/>
          </a:bodyPr>
          <a:lstStyle/>
          <a:p>
            <a:pPr marL="0" lvl="0" indent="0" algn="l">
              <a:lnSpc>
                <a:spcPts val="6000"/>
              </a:lnSpc>
              <a:spcBef>
                <a:spcPct val="0"/>
              </a:spcBef>
            </a:pPr>
            <a:r>
              <a:rPr lang="en-US" sz="8000" dirty="0">
                <a:solidFill>
                  <a:srgbClr val="225F44"/>
                </a:solidFill>
                <a:latin typeface="Montserrat"/>
              </a:rPr>
              <a:t>Safety Planning at School</a:t>
            </a:r>
          </a:p>
        </p:txBody>
      </p:sp>
      <p:sp>
        <p:nvSpPr>
          <p:cNvPr id="5" name="TextBox 5"/>
          <p:cNvSpPr txBox="1"/>
          <p:nvPr/>
        </p:nvSpPr>
        <p:spPr>
          <a:xfrm>
            <a:off x="7263788" y="4336530"/>
            <a:ext cx="3760423" cy="3687869"/>
          </a:xfrm>
          <a:prstGeom prst="rect">
            <a:avLst/>
          </a:prstGeom>
        </p:spPr>
        <p:txBody>
          <a:bodyPr lIns="0" tIns="0" rIns="0" bIns="0" rtlCol="0" anchor="t">
            <a:spAutoFit/>
          </a:bodyPr>
          <a:lstStyle/>
          <a:p>
            <a:pPr lvl="0">
              <a:lnSpc>
                <a:spcPts val="2940"/>
              </a:lnSpc>
              <a:spcBef>
                <a:spcPct val="0"/>
              </a:spcBef>
            </a:pPr>
            <a:r>
              <a:rPr lang="en-US" sz="2100" dirty="0">
                <a:solidFill>
                  <a:srgbClr val="000000"/>
                </a:solidFill>
                <a:latin typeface="Open Sauce"/>
              </a:rPr>
              <a:t>Ask about supportive measures such as moving to a new dorm, a new locker, allowing you to change a schedule after class has started, offering academic support and connecting you with counseling resources</a:t>
            </a:r>
          </a:p>
          <a:p>
            <a:pPr marL="0" lvl="0" indent="0" algn="l">
              <a:lnSpc>
                <a:spcPts val="2940"/>
              </a:lnSpc>
              <a:spcBef>
                <a:spcPct val="0"/>
              </a:spcBef>
            </a:pPr>
            <a:endParaRPr lang="en-US" sz="2100" u="none" dirty="0">
              <a:solidFill>
                <a:srgbClr val="000000"/>
              </a:solidFill>
              <a:latin typeface="Open Sauce"/>
            </a:endParaRP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2572179"/>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Title IX may define what your school must do </a:t>
            </a:r>
            <a:r>
              <a:rPr lang="en-US" sz="2100" dirty="0">
                <a:solidFill>
                  <a:srgbClr val="000000"/>
                </a:solidFill>
                <a:latin typeface="Open Sauce"/>
              </a:rPr>
              <a:t>to support you. They may be obligated to respond to sexual harassment, which includes dating violence. </a:t>
            </a:r>
            <a:endParaRPr lang="en-US" sz="2100" u="none" dirty="0">
              <a:solidFill>
                <a:srgbClr val="000000"/>
              </a:solidFill>
              <a:latin typeface="Open Sauce"/>
            </a:endParaRPr>
          </a:p>
          <a:p>
            <a:pPr marL="0" lvl="0" indent="0">
              <a:lnSpc>
                <a:spcPts val="2940"/>
              </a:lnSpc>
              <a:spcBef>
                <a:spcPct val="0"/>
              </a:spcBef>
            </a:pPr>
            <a:endParaRPr lang="en-US" sz="2100" dirty="0">
              <a:solidFill>
                <a:srgbClr val="000000"/>
              </a:solidFill>
              <a:latin typeface="Open Sauce"/>
            </a:endParaRPr>
          </a:p>
        </p:txBody>
      </p:sp>
      <p:sp>
        <p:nvSpPr>
          <p:cNvPr id="8" name="TextBox 8"/>
          <p:cNvSpPr txBox="1"/>
          <p:nvPr/>
        </p:nvSpPr>
        <p:spPr>
          <a:xfrm>
            <a:off x="13169529" y="4336530"/>
            <a:ext cx="3760423" cy="2572179"/>
          </a:xfrm>
          <a:prstGeom prst="rect">
            <a:avLst/>
          </a:prstGeom>
        </p:spPr>
        <p:txBody>
          <a:bodyPr lIns="0" tIns="0" rIns="0" bIns="0" rtlCol="0" anchor="t">
            <a:spAutoFit/>
          </a:bodyPr>
          <a:lstStyle/>
          <a:p>
            <a:pPr lvl="0">
              <a:lnSpc>
                <a:spcPts val="2940"/>
              </a:lnSpc>
              <a:spcBef>
                <a:spcPct val="0"/>
              </a:spcBef>
            </a:pPr>
            <a:r>
              <a:rPr lang="en-US" sz="2100" dirty="0">
                <a:solidFill>
                  <a:srgbClr val="000000"/>
                </a:solidFill>
                <a:latin typeface="Open Sauce"/>
              </a:rPr>
              <a:t>If your abuser goes to school with you, they may issue a persona non grata order barring them from school events and areas of school grounds</a:t>
            </a:r>
          </a:p>
          <a:p>
            <a:pPr marL="0" lvl="0" indent="0" algn="l">
              <a:lnSpc>
                <a:spcPts val="2940"/>
              </a:lnSpc>
              <a:spcBef>
                <a:spcPct val="0"/>
              </a:spcBef>
            </a:pPr>
            <a:endParaRPr lang="en-US" sz="2100" dirty="0">
              <a:solidFill>
                <a:srgbClr val="000000"/>
              </a:solidFill>
              <a:latin typeface="Open Sauce"/>
            </a:endParaRPr>
          </a:p>
        </p:txBody>
      </p:sp>
      <p:grpSp>
        <p:nvGrpSpPr>
          <p:cNvPr id="10" name="Group 10"/>
          <p:cNvGrpSpPr/>
          <p:nvPr/>
        </p:nvGrpSpPr>
        <p:grpSpPr>
          <a:xfrm>
            <a:off x="1358048" y="2995887"/>
            <a:ext cx="12982208" cy="1170727"/>
            <a:chOff x="0" y="0"/>
            <a:chExt cx="17309611" cy="1560970"/>
          </a:xfrm>
        </p:grpSpPr>
        <p:grpSp>
          <p:nvGrpSpPr>
            <p:cNvPr id="11" name="Group 11"/>
            <p:cNvGrpSpPr/>
            <p:nvPr/>
          </p:nvGrpSpPr>
          <p:grpSpPr>
            <a:xfrm>
              <a:off x="0" y="0"/>
              <a:ext cx="1560970" cy="1560970"/>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4" name="TextBox 14"/>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dirty="0">
                  <a:solidFill>
                    <a:srgbClr val="FFFFFF"/>
                  </a:solidFill>
                  <a:latin typeface="Montserrat Extra-Bold Bold"/>
                </a:rPr>
                <a:t>1</a:t>
              </a:r>
            </a:p>
          </p:txBody>
        </p:sp>
        <p:sp>
          <p:nvSpPr>
            <p:cNvPr id="15" name="AutoShape 15"/>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6" name="Group 16"/>
            <p:cNvGrpSpPr/>
            <p:nvPr/>
          </p:nvGrpSpPr>
          <p:grpSpPr>
            <a:xfrm>
              <a:off x="7874321" y="0"/>
              <a:ext cx="1560970" cy="1560970"/>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20" name="Group 20"/>
            <p:cNvGrpSpPr/>
            <p:nvPr/>
          </p:nvGrpSpPr>
          <p:grpSpPr>
            <a:xfrm>
              <a:off x="15748641" y="0"/>
              <a:ext cx="1560970" cy="1560970"/>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3" name="TextBox 23"/>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5F44"/>
        </a:solidFill>
        <a:effectLst/>
      </p:bgPr>
    </p:bg>
    <p:spTree>
      <p:nvGrpSpPr>
        <p:cNvPr id="1" name=""/>
        <p:cNvGrpSpPr/>
        <p:nvPr/>
      </p:nvGrpSpPr>
      <p:grpSpPr>
        <a:xfrm>
          <a:off x="0" y="0"/>
          <a:ext cx="0" cy="0"/>
          <a:chOff x="0" y="0"/>
          <a:chExt cx="0" cy="0"/>
        </a:xfrm>
      </p:grpSpPr>
      <p:sp>
        <p:nvSpPr>
          <p:cNvPr id="6" name="TextBox 6"/>
          <p:cNvSpPr txBox="1"/>
          <p:nvPr/>
        </p:nvSpPr>
        <p:spPr>
          <a:xfrm>
            <a:off x="1232572" y="2911894"/>
            <a:ext cx="4244362" cy="7386638"/>
          </a:xfrm>
          <a:prstGeom prst="rect">
            <a:avLst/>
          </a:prstGeom>
        </p:spPr>
        <p:txBody>
          <a:bodyPr lIns="0" tIns="0" rIns="0" bIns="0" rtlCol="0" anchor="t">
            <a:spAutoFit/>
          </a:bodyPr>
          <a:lstStyle/>
          <a:p>
            <a:pPr lvl="0"/>
            <a:r>
              <a:rPr lang="en-US" sz="2400" dirty="0">
                <a:solidFill>
                  <a:schemeClr val="bg1"/>
                </a:solidFill>
                <a:latin typeface="Open Sauce" panose="020B0604020202020204" charset="0"/>
              </a:rPr>
              <a:t>Consider telling your employer about you situation. If you have a protective order, you can provide it to your employer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Change your work phone # or extension or route your calls through an office receptionist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Request a transfer to a different desk, shirt or site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Have a security guard or colleague escort you to your car or a public transportation stop</a:t>
            </a:r>
          </a:p>
          <a:p>
            <a:pPr lvl="0"/>
            <a:endParaRPr lang="en-US" sz="2400" dirty="0">
              <a:solidFill>
                <a:schemeClr val="bg1"/>
              </a:solidFill>
              <a:latin typeface="Open Sauce" panose="020B0604020202020204" charset="0"/>
            </a:endParaRPr>
          </a:p>
          <a:p>
            <a:pPr lvl="0"/>
            <a:endParaRPr lang="en-US" sz="2400" dirty="0">
              <a:solidFill>
                <a:schemeClr val="bg1"/>
              </a:solidFill>
              <a:latin typeface="Open Sauce" panose="020B0604020202020204" charset="0"/>
            </a:endParaRPr>
          </a:p>
        </p:txBody>
      </p:sp>
      <p:sp>
        <p:nvSpPr>
          <p:cNvPr id="8" name="Freeform 8"/>
          <p:cNvSpPr/>
          <p:nvPr/>
        </p:nvSpPr>
        <p:spPr>
          <a:xfrm>
            <a:off x="4401008" y="491823"/>
            <a:ext cx="7902522" cy="1650312"/>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chemeClr val="bg1"/>
          </a:solidFill>
          <a:ln w="47625">
            <a:solidFill>
              <a:schemeClr val="bg1"/>
            </a:solidFill>
          </a:ln>
        </p:spPr>
      </p:sp>
      <p:sp>
        <p:nvSpPr>
          <p:cNvPr id="11" name="Freeform 11"/>
          <p:cNvSpPr/>
          <p:nvPr/>
        </p:nvSpPr>
        <p:spPr>
          <a:xfrm>
            <a:off x="1032502" y="491823"/>
            <a:ext cx="1696853" cy="170445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13" name="AutoShape 13"/>
          <p:cNvSpPr/>
          <p:nvPr/>
        </p:nvSpPr>
        <p:spPr>
          <a:xfrm flipV="1">
            <a:off x="2125271" y="1342551"/>
            <a:ext cx="2309037" cy="3003"/>
          </a:xfrm>
          <a:prstGeom prst="line">
            <a:avLst/>
          </a:prstGeom>
          <a:ln w="38100" cap="flat">
            <a:solidFill>
              <a:schemeClr val="bg1"/>
            </a:solidFill>
            <a:prstDash val="solid"/>
            <a:headEnd type="none" w="sm" len="sm"/>
            <a:tailEnd type="none" w="sm" len="sm"/>
          </a:ln>
        </p:spPr>
      </p:sp>
      <p:sp>
        <p:nvSpPr>
          <p:cNvPr id="14" name="TextBox 14"/>
          <p:cNvSpPr txBox="1"/>
          <p:nvPr/>
        </p:nvSpPr>
        <p:spPr>
          <a:xfrm>
            <a:off x="4842792" y="707379"/>
            <a:ext cx="7203609" cy="1113446"/>
          </a:xfrm>
          <a:prstGeom prst="rect">
            <a:avLst/>
          </a:prstGeom>
        </p:spPr>
        <p:txBody>
          <a:bodyPr lIns="0" tIns="0" rIns="0" bIns="0" rtlCol="0" anchor="t">
            <a:spAutoFit/>
          </a:bodyPr>
          <a:lstStyle/>
          <a:p>
            <a:pPr marL="0" lvl="0" indent="0" algn="just">
              <a:lnSpc>
                <a:spcPts val="9600"/>
              </a:lnSpc>
              <a:spcBef>
                <a:spcPct val="0"/>
              </a:spcBef>
            </a:pPr>
            <a:r>
              <a:rPr lang="en-US" sz="6000" dirty="0">
                <a:solidFill>
                  <a:srgbClr val="225F44"/>
                </a:solidFill>
                <a:latin typeface="Montserrat"/>
              </a:rPr>
              <a:t>Work  </a:t>
            </a:r>
          </a:p>
        </p:txBody>
      </p:sp>
      <p:sp>
        <p:nvSpPr>
          <p:cNvPr id="18" name="TextBox 18"/>
          <p:cNvSpPr txBox="1"/>
          <p:nvPr/>
        </p:nvSpPr>
        <p:spPr>
          <a:xfrm>
            <a:off x="14184367" y="310997"/>
            <a:ext cx="3086099" cy="3266927"/>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322630" y="729008"/>
            <a:ext cx="1495034" cy="1231106"/>
          </a:xfrm>
          <a:prstGeom prst="rect">
            <a:avLst/>
          </a:prstGeom>
        </p:spPr>
        <p:txBody>
          <a:bodyPr wrap="square" lIns="0" tIns="0" rIns="0" bIns="0" rtlCol="0" anchor="t">
            <a:spAutoFit/>
          </a:bodyPr>
          <a:lstStyle/>
          <a:p>
            <a:pPr marL="0" lvl="0" indent="0" algn="just">
              <a:lnSpc>
                <a:spcPts val="9600"/>
              </a:lnSpc>
              <a:spcBef>
                <a:spcPct val="0"/>
              </a:spcBef>
            </a:pPr>
            <a:r>
              <a:rPr lang="en-US" sz="8000" dirty="0">
                <a:solidFill>
                  <a:srgbClr val="225F44"/>
                </a:solidFill>
                <a:latin typeface="Montserrat Extra-Bold Bold"/>
              </a:rPr>
              <a:t>10</a:t>
            </a:r>
          </a:p>
        </p:txBody>
      </p:sp>
      <p:sp>
        <p:nvSpPr>
          <p:cNvPr id="21" name="TextBox 21"/>
          <p:cNvSpPr txBox="1"/>
          <p:nvPr/>
        </p:nvSpPr>
        <p:spPr>
          <a:xfrm>
            <a:off x="7021819" y="2911894"/>
            <a:ext cx="4244362" cy="5539978"/>
          </a:xfrm>
          <a:prstGeom prst="rect">
            <a:avLst/>
          </a:prstGeom>
        </p:spPr>
        <p:txBody>
          <a:bodyPr lIns="0" tIns="0" rIns="0" bIns="0" rtlCol="0" anchor="t">
            <a:spAutoFit/>
          </a:bodyPr>
          <a:lstStyle/>
          <a:p>
            <a:pPr lvl="0"/>
            <a:r>
              <a:rPr lang="en-US" sz="2400" dirty="0">
                <a:solidFill>
                  <a:schemeClr val="bg1"/>
                </a:solidFill>
                <a:latin typeface="Open Sauce" panose="020B0604020202020204" charset="0"/>
              </a:rPr>
              <a:t>Lock doors if possible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If you do not have a protective order, you can provide a photograph to security and ask that your abuser not be permitted entry </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Commute with a coworker if possible</a:t>
            </a:r>
          </a:p>
          <a:p>
            <a:pPr lvl="0"/>
            <a:endParaRPr lang="en-US" sz="2400" dirty="0">
              <a:solidFill>
                <a:schemeClr val="bg1"/>
              </a:solidFill>
              <a:latin typeface="Open Sauce" panose="020B0604020202020204" charset="0"/>
            </a:endParaRPr>
          </a:p>
          <a:p>
            <a:pPr lvl="0"/>
            <a:r>
              <a:rPr lang="en-US" sz="2400" dirty="0">
                <a:solidFill>
                  <a:schemeClr val="bg1"/>
                </a:solidFill>
                <a:latin typeface="Open Sauce" panose="020B0604020202020204" charset="0"/>
              </a:rPr>
              <a:t>Try to arrive and leave at different times and take different routes </a:t>
            </a:r>
          </a:p>
        </p:txBody>
      </p:sp>
      <p:sp>
        <p:nvSpPr>
          <p:cNvPr id="22" name="TextBox 22"/>
          <p:cNvSpPr txBox="1"/>
          <p:nvPr/>
        </p:nvSpPr>
        <p:spPr>
          <a:xfrm>
            <a:off x="13137084" y="2911894"/>
            <a:ext cx="4244362" cy="7127208"/>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Ask anyone you tell about your situation to keep it confidential</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See if people have been granted similar requests, or whether a workplace policy covers your situation </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Look at leave policies and sexual harassment policies</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Apply to CVR for missed wages as the result of abuse </a:t>
            </a:r>
          </a:p>
          <a:p>
            <a:pPr>
              <a:lnSpc>
                <a:spcPts val="3120"/>
              </a:lnSpc>
            </a:pPr>
            <a:endParaRPr lang="en-US" sz="2400" dirty="0">
              <a:solidFill>
                <a:schemeClr val="bg1"/>
              </a:solidFill>
              <a:latin typeface="Open Sauce"/>
            </a:endParaRPr>
          </a:p>
          <a:p>
            <a:pPr>
              <a:lnSpc>
                <a:spcPts val="3120"/>
              </a:lnSpc>
            </a:pPr>
            <a:endParaRPr lang="en-US" sz="2400" dirty="0">
              <a:solidFill>
                <a:schemeClr val="bg1"/>
              </a:solidFill>
              <a:latin typeface="Open Sauce"/>
            </a:endParaRPr>
          </a:p>
          <a:p>
            <a:pPr>
              <a:lnSpc>
                <a:spcPts val="3120"/>
              </a:lnSpc>
            </a:pPr>
            <a:endParaRPr lang="en-US" sz="2400" dirty="0">
              <a:solidFill>
                <a:schemeClr val="bg1"/>
              </a:solidFill>
              <a:latin typeface="Open Sauce"/>
            </a:endParaRPr>
          </a:p>
        </p:txBody>
      </p:sp>
    </p:spTree>
    <p:extLst>
      <p:ext uri="{BB962C8B-B14F-4D97-AF65-F5344CB8AC3E}">
        <p14:creationId xmlns:p14="http://schemas.microsoft.com/office/powerpoint/2010/main" val="263866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7" y="993023"/>
            <a:ext cx="15590174" cy="830548"/>
          </a:xfrm>
          <a:prstGeom prst="rect">
            <a:avLst/>
          </a:prstGeom>
        </p:spPr>
        <p:txBody>
          <a:bodyPr wrap="square" lIns="0" tIns="0" rIns="0" bIns="0" rtlCol="0" anchor="t">
            <a:spAutoFit/>
          </a:bodyPr>
          <a:lstStyle/>
          <a:p>
            <a:pPr marL="0" lvl="0" indent="0" algn="l">
              <a:lnSpc>
                <a:spcPts val="6000"/>
              </a:lnSpc>
              <a:spcBef>
                <a:spcPct val="0"/>
              </a:spcBef>
            </a:pPr>
            <a:r>
              <a:rPr lang="en-US" sz="8000" dirty="0">
                <a:solidFill>
                  <a:srgbClr val="225F44"/>
                </a:solidFill>
                <a:latin typeface="Montserrat"/>
              </a:rPr>
              <a:t>Safety Planning for Court </a:t>
            </a:r>
          </a:p>
        </p:txBody>
      </p:sp>
      <p:sp>
        <p:nvSpPr>
          <p:cNvPr id="5" name="TextBox 5"/>
          <p:cNvSpPr txBox="1"/>
          <p:nvPr/>
        </p:nvSpPr>
        <p:spPr>
          <a:xfrm>
            <a:off x="7263788" y="4336530"/>
            <a:ext cx="3760423" cy="7060587"/>
          </a:xfrm>
          <a:prstGeom prst="rect">
            <a:avLst/>
          </a:prstGeom>
        </p:spPr>
        <p:txBody>
          <a:bodyPr lIns="0" tIns="0" rIns="0" bIns="0" rtlCol="0" anchor="t">
            <a:spAutoFit/>
          </a:bodyPr>
          <a:lstStyle/>
          <a:p>
            <a:pPr lvl="0">
              <a:lnSpc>
                <a:spcPts val="2940"/>
              </a:lnSpc>
              <a:spcBef>
                <a:spcPct val="0"/>
              </a:spcBef>
            </a:pPr>
            <a:r>
              <a:rPr lang="en-US" sz="2100" dirty="0">
                <a:solidFill>
                  <a:srgbClr val="000000"/>
                </a:solidFill>
                <a:latin typeface="Open Sauce"/>
              </a:rPr>
              <a:t>Assure the Judge and bailiffs detain the abuser, in other words hold them until you can leave</a:t>
            </a:r>
          </a:p>
          <a:p>
            <a:pPr lvl="0">
              <a:lnSpc>
                <a:spcPts val="2940"/>
              </a:lnSpc>
              <a:spcBef>
                <a:spcPct val="0"/>
              </a:spcBef>
            </a:pPr>
            <a:endParaRPr lang="en-US" sz="2100" dirty="0">
              <a:solidFill>
                <a:srgbClr val="000000"/>
              </a:solidFill>
              <a:latin typeface="Open Sauce"/>
            </a:endParaRPr>
          </a:p>
          <a:p>
            <a:pPr lvl="0">
              <a:lnSpc>
                <a:spcPts val="2940"/>
              </a:lnSpc>
              <a:spcBef>
                <a:spcPct val="0"/>
              </a:spcBef>
            </a:pPr>
            <a:r>
              <a:rPr lang="en-US" sz="2100" dirty="0">
                <a:solidFill>
                  <a:srgbClr val="000000"/>
                </a:solidFill>
                <a:latin typeface="Open Sauce"/>
              </a:rPr>
              <a:t>If they won’t detain the abuser, wait for them to leave the courthouse, and select an alternative exit </a:t>
            </a:r>
          </a:p>
          <a:p>
            <a:pPr lvl="0">
              <a:lnSpc>
                <a:spcPts val="2940"/>
              </a:lnSpc>
              <a:spcBef>
                <a:spcPct val="0"/>
              </a:spcBef>
            </a:pPr>
            <a:endParaRPr lang="en-US" sz="2100" dirty="0">
              <a:solidFill>
                <a:srgbClr val="000000"/>
              </a:solidFill>
              <a:latin typeface="Open Sauce"/>
            </a:endParaRPr>
          </a:p>
          <a:p>
            <a:pPr lvl="0">
              <a:lnSpc>
                <a:spcPts val="2940"/>
              </a:lnSpc>
              <a:spcBef>
                <a:spcPct val="0"/>
              </a:spcBef>
            </a:pPr>
            <a:r>
              <a:rPr lang="en-US" sz="2100" dirty="0">
                <a:solidFill>
                  <a:srgbClr val="000000"/>
                </a:solidFill>
                <a:latin typeface="Open Sauce"/>
              </a:rPr>
              <a:t>While you wait for your case to be called, sit next to the security desk </a:t>
            </a:r>
          </a:p>
          <a:p>
            <a:pPr lvl="0">
              <a:lnSpc>
                <a:spcPts val="2940"/>
              </a:lnSpc>
              <a:spcBef>
                <a:spcPct val="0"/>
              </a:spcBef>
            </a:pPr>
            <a:endParaRPr lang="en-US" sz="2100" dirty="0">
              <a:solidFill>
                <a:srgbClr val="000000"/>
              </a:solidFill>
              <a:latin typeface="Open Sauce"/>
            </a:endParaRPr>
          </a:p>
          <a:p>
            <a:pPr lvl="0">
              <a:lnSpc>
                <a:spcPts val="2940"/>
              </a:lnSpc>
              <a:spcBef>
                <a:spcPct val="0"/>
              </a:spcBef>
            </a:pPr>
            <a:endParaRPr lang="en-US" sz="2100" dirty="0">
              <a:solidFill>
                <a:srgbClr val="000000"/>
              </a:solidFill>
              <a:latin typeface="Open Sauce"/>
            </a:endParaRPr>
          </a:p>
          <a:p>
            <a:pPr lvl="0">
              <a:lnSpc>
                <a:spcPts val="2940"/>
              </a:lnSpc>
              <a:spcBef>
                <a:spcPct val="0"/>
              </a:spcBef>
            </a:pPr>
            <a:endParaRPr lang="en-US" sz="2100" dirty="0">
              <a:solidFill>
                <a:srgbClr val="000000"/>
              </a:solidFill>
              <a:latin typeface="Open Sauce"/>
            </a:endParaRPr>
          </a:p>
          <a:p>
            <a:pPr>
              <a:lnSpc>
                <a:spcPts val="3120"/>
              </a:lnSpc>
            </a:pPr>
            <a:endParaRPr lang="en-US" sz="2000" dirty="0">
              <a:solidFill>
                <a:srgbClr val="225F44"/>
              </a:solidFill>
              <a:latin typeface="Open Sauce"/>
            </a:endParaRPr>
          </a:p>
          <a:p>
            <a:pPr>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endParaRPr lang="en-US" sz="2100" u="none" dirty="0">
              <a:solidFill>
                <a:srgbClr val="000000"/>
              </a:solidFill>
              <a:latin typeface="Open Sauce"/>
            </a:endParaRPr>
          </a:p>
        </p:txBody>
      </p:sp>
      <p:sp>
        <p:nvSpPr>
          <p:cNvPr id="7" name="TextBox 7"/>
          <p:cNvSpPr txBox="1"/>
          <p:nvPr/>
        </p:nvSpPr>
        <p:spPr>
          <a:xfrm>
            <a:off x="1358048" y="4336530"/>
            <a:ext cx="3997387" cy="5919249"/>
          </a:xfrm>
          <a:prstGeom prst="rect">
            <a:avLst/>
          </a:prstGeom>
        </p:spPr>
        <p:txBody>
          <a:bodyPr lIns="0" tIns="0" rIns="0" bIns="0" rtlCol="0" anchor="t">
            <a:spAutoFit/>
          </a:bodyPr>
          <a:lstStyle/>
          <a:p>
            <a:pPr marL="0" lvl="0" indent="0">
              <a:lnSpc>
                <a:spcPts val="2940"/>
              </a:lnSpc>
              <a:spcBef>
                <a:spcPct val="0"/>
              </a:spcBef>
            </a:pPr>
            <a:r>
              <a:rPr lang="en-US" sz="2100" dirty="0">
                <a:solidFill>
                  <a:srgbClr val="000000"/>
                </a:solidFill>
                <a:latin typeface="Open Sauce"/>
              </a:rPr>
              <a:t>Arrive early to avoid meeting your abuser before you get into the building</a:t>
            </a:r>
          </a:p>
          <a:p>
            <a:pPr marL="0" lvl="0" indent="0">
              <a:lnSpc>
                <a:spcPts val="2940"/>
              </a:lnSpc>
              <a:spcBef>
                <a:spcPct val="0"/>
              </a:spcBef>
            </a:pPr>
            <a:endParaRPr lang="en-US" sz="2100" u="none" dirty="0">
              <a:solidFill>
                <a:srgbClr val="000000"/>
              </a:solidFill>
              <a:latin typeface="Open Sauce"/>
            </a:endParaRPr>
          </a:p>
          <a:p>
            <a:pPr marL="0" lvl="0" indent="0">
              <a:lnSpc>
                <a:spcPts val="2940"/>
              </a:lnSpc>
              <a:spcBef>
                <a:spcPct val="0"/>
              </a:spcBef>
            </a:pPr>
            <a:r>
              <a:rPr lang="en-US" sz="2100" dirty="0">
                <a:solidFill>
                  <a:srgbClr val="000000"/>
                </a:solidFill>
                <a:latin typeface="Open Sauce"/>
              </a:rPr>
              <a:t>Find an Advocate to attend with you</a:t>
            </a:r>
          </a:p>
          <a:p>
            <a:pPr marL="0" lvl="0" indent="0">
              <a:lnSpc>
                <a:spcPts val="2940"/>
              </a:lnSpc>
              <a:spcBef>
                <a:spcPct val="0"/>
              </a:spcBef>
            </a:pPr>
            <a:endParaRPr lang="en-US" sz="2100" u="none" dirty="0">
              <a:solidFill>
                <a:srgbClr val="000000"/>
              </a:solidFill>
              <a:latin typeface="Open Sauce"/>
            </a:endParaRPr>
          </a:p>
          <a:p>
            <a:pPr marL="0" lvl="0" indent="0">
              <a:lnSpc>
                <a:spcPts val="2940"/>
              </a:lnSpc>
              <a:spcBef>
                <a:spcPct val="0"/>
              </a:spcBef>
            </a:pPr>
            <a:r>
              <a:rPr lang="en-US" sz="2100" dirty="0">
                <a:solidFill>
                  <a:srgbClr val="000000"/>
                </a:solidFill>
                <a:latin typeface="Open Sauce"/>
              </a:rPr>
              <a:t>Ask for a police escort, or ask a bailiff to escort you to the courtroom</a:t>
            </a:r>
            <a:endParaRPr lang="en-US" sz="2100" u="none" dirty="0">
              <a:solidFill>
                <a:srgbClr val="000000"/>
              </a:solidFill>
              <a:latin typeface="Open Sauce"/>
            </a:endParaRPr>
          </a:p>
          <a:p>
            <a:pPr marL="0" lvl="0" indent="0">
              <a:lnSpc>
                <a:spcPts val="2940"/>
              </a:lnSpc>
              <a:spcBef>
                <a:spcPct val="0"/>
              </a:spcBef>
            </a:pPr>
            <a:endParaRPr lang="en-US" sz="2100" dirty="0">
              <a:solidFill>
                <a:srgbClr val="000000"/>
              </a:solidFill>
              <a:latin typeface="Open Sauce"/>
            </a:endParaRPr>
          </a:p>
          <a:p>
            <a:pPr marL="0" lvl="0" indent="0">
              <a:lnSpc>
                <a:spcPts val="2940"/>
              </a:lnSpc>
              <a:spcBef>
                <a:spcPct val="0"/>
              </a:spcBef>
            </a:pPr>
            <a:r>
              <a:rPr lang="en-US" sz="2100" u="none" dirty="0">
                <a:solidFill>
                  <a:srgbClr val="000000"/>
                </a:solidFill>
                <a:latin typeface="Open Sauce"/>
              </a:rPr>
              <a:t>Bring s friend or family member for support. If they aren’t permitted in, they could drive you to and from </a:t>
            </a:r>
            <a:endParaRPr lang="en-US" sz="2100" dirty="0">
              <a:solidFill>
                <a:srgbClr val="000000"/>
              </a:solidFill>
              <a:latin typeface="Open Sauce"/>
            </a:endParaRPr>
          </a:p>
          <a:p>
            <a:pPr marL="0" lvl="0" indent="0">
              <a:lnSpc>
                <a:spcPts val="2940"/>
              </a:lnSpc>
              <a:spcBef>
                <a:spcPct val="0"/>
              </a:spcBef>
            </a:pPr>
            <a:endParaRPr lang="en-US" sz="2100" u="none" dirty="0">
              <a:solidFill>
                <a:srgbClr val="000000"/>
              </a:solidFill>
              <a:latin typeface="Open Sauce"/>
            </a:endParaRPr>
          </a:p>
        </p:txBody>
      </p:sp>
      <p:sp>
        <p:nvSpPr>
          <p:cNvPr id="8" name="TextBox 8"/>
          <p:cNvSpPr txBox="1"/>
          <p:nvPr/>
        </p:nvSpPr>
        <p:spPr>
          <a:xfrm>
            <a:off x="13169529" y="4336530"/>
            <a:ext cx="3760423" cy="2200282"/>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A restraining order is still in effect in the courthouse. If your abuser violates the order while in the waiting room or in line at security, it can be reported to police</a:t>
            </a: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6484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34">
            <a:off x="8274154" y="-3717949"/>
            <a:ext cx="16115167" cy="9493299"/>
          </a:xfrm>
          <a:prstGeom prst="rect">
            <a:avLst/>
          </a:prstGeom>
        </p:spPr>
      </p:pic>
      <p:grpSp>
        <p:nvGrpSpPr>
          <p:cNvPr id="3" name="Group 3"/>
          <p:cNvGrpSpPr/>
          <p:nvPr/>
        </p:nvGrpSpPr>
        <p:grpSpPr>
          <a:xfrm>
            <a:off x="4401008" y="491823"/>
            <a:ext cx="7303976" cy="1650312"/>
            <a:chOff x="0" y="0"/>
            <a:chExt cx="1923681" cy="434650"/>
          </a:xfrm>
        </p:grpSpPr>
        <p:sp>
          <p:nvSpPr>
            <p:cNvPr id="4" name="Freeform 4"/>
            <p:cNvSpPr/>
            <p:nvPr/>
          </p:nvSpPr>
          <p:spPr>
            <a:xfrm>
              <a:off x="0" y="0"/>
              <a:ext cx="1923681" cy="434650"/>
            </a:xfrm>
            <a:custGeom>
              <a:avLst/>
              <a:gdLst/>
              <a:ahLst/>
              <a:cxnLst/>
              <a:rect l="l" t="t" r="r" b="b"/>
              <a:pathLst>
                <a:path w="1923681" h="434650">
                  <a:moveTo>
                    <a:pt x="54058" y="0"/>
                  </a:moveTo>
                  <a:lnTo>
                    <a:pt x="1869623" y="0"/>
                  </a:lnTo>
                  <a:cubicBezTo>
                    <a:pt x="1883960" y="0"/>
                    <a:pt x="1897710" y="5695"/>
                    <a:pt x="1907848" y="15833"/>
                  </a:cubicBezTo>
                  <a:cubicBezTo>
                    <a:pt x="1917986" y="25971"/>
                    <a:pt x="1923681" y="39721"/>
                    <a:pt x="1923681" y="54058"/>
                  </a:cubicBezTo>
                  <a:lnTo>
                    <a:pt x="1923681" y="380592"/>
                  </a:lnTo>
                  <a:cubicBezTo>
                    <a:pt x="1923681" y="410447"/>
                    <a:pt x="1899478" y="434650"/>
                    <a:pt x="1869623" y="434650"/>
                  </a:cubicBezTo>
                  <a:lnTo>
                    <a:pt x="54058" y="434650"/>
                  </a:lnTo>
                  <a:cubicBezTo>
                    <a:pt x="24203" y="434650"/>
                    <a:pt x="0" y="410447"/>
                    <a:pt x="0" y="380592"/>
                  </a:cubicBezTo>
                  <a:lnTo>
                    <a:pt x="0" y="54058"/>
                  </a:lnTo>
                  <a:cubicBezTo>
                    <a:pt x="0" y="39721"/>
                    <a:pt x="5695" y="25971"/>
                    <a:pt x="15833" y="15833"/>
                  </a:cubicBezTo>
                  <a:cubicBezTo>
                    <a:pt x="25971" y="5695"/>
                    <a:pt x="39721" y="0"/>
                    <a:pt x="54058" y="0"/>
                  </a:cubicBezTo>
                  <a:close/>
                </a:path>
              </a:pathLst>
            </a:custGeom>
            <a:solidFill>
              <a:srgbClr val="000000">
                <a:alpha val="0"/>
              </a:srgbClr>
            </a:solidFill>
            <a:ln w="47625">
              <a:solidFill>
                <a:srgbClr val="225F44"/>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028700" y="491823"/>
            <a:ext cx="1704459" cy="170445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0" name="AutoShape 10"/>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sp>
        <p:nvSpPr>
          <p:cNvPr id="19" name="TextBox 19"/>
          <p:cNvSpPr txBox="1"/>
          <p:nvPr/>
        </p:nvSpPr>
        <p:spPr>
          <a:xfrm>
            <a:off x="4785642" y="707379"/>
            <a:ext cx="6534708" cy="1132426"/>
          </a:xfrm>
          <a:prstGeom prst="rect">
            <a:avLst/>
          </a:prstGeom>
        </p:spPr>
        <p:txBody>
          <a:bodyPr lIns="0" tIns="0" rIns="0" bIns="0" rtlCol="0" anchor="t">
            <a:spAutoFit/>
          </a:bodyPr>
          <a:lstStyle/>
          <a:p>
            <a:pPr marL="0" lvl="0" indent="0" algn="just">
              <a:lnSpc>
                <a:spcPts val="9600"/>
              </a:lnSpc>
              <a:spcBef>
                <a:spcPct val="0"/>
              </a:spcBef>
            </a:pPr>
            <a:r>
              <a:rPr lang="en-US" sz="6600" dirty="0">
                <a:solidFill>
                  <a:srgbClr val="225F44"/>
                </a:solidFill>
                <a:latin typeface="Montserrat"/>
              </a:rPr>
              <a:t>Creative Tips</a:t>
            </a:r>
          </a:p>
        </p:txBody>
      </p:sp>
      <p:sp>
        <p:nvSpPr>
          <p:cNvPr id="20" name="TextBox 20"/>
          <p:cNvSpPr txBox="1"/>
          <p:nvPr/>
        </p:nvSpPr>
        <p:spPr>
          <a:xfrm>
            <a:off x="1028700" y="3688458"/>
            <a:ext cx="5196716" cy="1164037"/>
          </a:xfrm>
          <a:prstGeom prst="rect">
            <a:avLst/>
          </a:prstGeom>
        </p:spPr>
        <p:txBody>
          <a:bodyPr lIns="0" tIns="0" rIns="0" bIns="0" rtlCol="0" anchor="t">
            <a:spAutoFit/>
          </a:bodyPr>
          <a:lstStyle/>
          <a:p>
            <a:pPr marL="0" lvl="0" indent="0">
              <a:lnSpc>
                <a:spcPts val="3120"/>
              </a:lnSpc>
              <a:spcBef>
                <a:spcPct val="0"/>
              </a:spcBef>
            </a:pPr>
            <a:r>
              <a:rPr lang="en-US" sz="2400" u="none" dirty="0">
                <a:solidFill>
                  <a:srgbClr val="FFFFFF"/>
                </a:solidFill>
                <a:latin typeface="Open Sauce"/>
              </a:rPr>
              <a:t>Make a list of everything you will need in a crisis, where you would need to leave quickly </a:t>
            </a:r>
          </a:p>
        </p:txBody>
      </p:sp>
      <p:sp>
        <p:nvSpPr>
          <p:cNvPr id="21" name="TextBox 21"/>
          <p:cNvSpPr txBox="1"/>
          <p:nvPr/>
        </p:nvSpPr>
        <p:spPr>
          <a:xfrm>
            <a:off x="1476695" y="735322"/>
            <a:ext cx="1029746" cy="1231106"/>
          </a:xfrm>
          <a:prstGeom prst="rect">
            <a:avLst/>
          </a:prstGeom>
        </p:spPr>
        <p:txBody>
          <a:bodyPr wrap="square" lIns="0" tIns="0" rIns="0" bIns="0" rtlCol="0" anchor="t">
            <a:spAutoFit/>
          </a:bodyPr>
          <a:lstStyle/>
          <a:p>
            <a:pPr marL="0" lvl="0" indent="0" algn="just">
              <a:lnSpc>
                <a:spcPts val="9600"/>
              </a:lnSpc>
              <a:spcBef>
                <a:spcPct val="0"/>
              </a:spcBef>
            </a:pPr>
            <a:r>
              <a:rPr lang="en-US" sz="8000" dirty="0">
                <a:solidFill>
                  <a:srgbClr val="FFFFFF"/>
                </a:solidFill>
                <a:latin typeface="Montserrat Extra-Bold Bold"/>
              </a:rPr>
              <a:t>11</a:t>
            </a:r>
          </a:p>
        </p:txBody>
      </p:sp>
      <p:sp>
        <p:nvSpPr>
          <p:cNvPr id="6" name="TextBox 5">
            <a:extLst>
              <a:ext uri="{FF2B5EF4-FFF2-40B4-BE49-F238E27FC236}">
                <a16:creationId xmlns:a16="http://schemas.microsoft.com/office/drawing/2014/main" id="{7018A3C9-F210-4B02-8C00-A55795A08786}"/>
              </a:ext>
            </a:extLst>
          </p:cNvPr>
          <p:cNvSpPr txBox="1"/>
          <p:nvPr/>
        </p:nvSpPr>
        <p:spPr>
          <a:xfrm>
            <a:off x="1524000" y="3314700"/>
            <a:ext cx="14401800" cy="5816977"/>
          </a:xfrm>
          <a:prstGeom prst="rect">
            <a:avLst/>
          </a:prstGeom>
          <a:noFill/>
        </p:spPr>
        <p:txBody>
          <a:bodyPr wrap="square" rtlCol="0">
            <a:spAutoFit/>
          </a:bodyPr>
          <a:lstStyle/>
          <a:p>
            <a:r>
              <a:rPr lang="en-US" sz="2400" dirty="0">
                <a:solidFill>
                  <a:srgbClr val="225F44"/>
                </a:solidFill>
                <a:latin typeface="Open Sauce" panose="020B0604020202020204" charset="0"/>
              </a:rPr>
              <a:t>If your partner is controlling about money, check/receipts think about ways to save small amounts. Buy an item and return it. Purchases made on debit cards allow you to get cash back from returns. </a:t>
            </a:r>
          </a:p>
          <a:p>
            <a:endParaRPr lang="en-US" sz="2400" dirty="0">
              <a:solidFill>
                <a:srgbClr val="225F44"/>
              </a:solidFill>
              <a:latin typeface="Open Sauce" panose="020B0604020202020204" charset="0"/>
            </a:endParaRPr>
          </a:p>
          <a:p>
            <a:r>
              <a:rPr lang="en-US" sz="2400" dirty="0">
                <a:solidFill>
                  <a:srgbClr val="225F44"/>
                </a:solidFill>
                <a:latin typeface="Open Sauce" panose="020B0604020202020204" charset="0"/>
              </a:rPr>
              <a:t>Consider hiding money in a tampon box, or a place your partner won’t think to look. </a:t>
            </a:r>
          </a:p>
          <a:p>
            <a:endParaRPr lang="en-US" sz="2400" dirty="0">
              <a:solidFill>
                <a:srgbClr val="225F44"/>
              </a:solidFill>
              <a:latin typeface="Open Sauce" panose="020B0604020202020204" charset="0"/>
            </a:endParaRPr>
          </a:p>
          <a:p>
            <a:r>
              <a:rPr lang="en-US" sz="2400" dirty="0">
                <a:solidFill>
                  <a:srgbClr val="225F44"/>
                </a:solidFill>
                <a:latin typeface="Open Sauce" panose="020B0604020202020204" charset="0"/>
              </a:rPr>
              <a:t>If your partner is calling multiple times, let it go to voicemail. Threatening voicemails can become evidence </a:t>
            </a:r>
          </a:p>
          <a:p>
            <a:endParaRPr lang="en-US" sz="2400" dirty="0">
              <a:solidFill>
                <a:srgbClr val="225F44"/>
              </a:solidFill>
              <a:latin typeface="Open Sauce" panose="020B0604020202020204" charset="0"/>
            </a:endParaRPr>
          </a:p>
          <a:p>
            <a:r>
              <a:rPr lang="en-US" sz="2400" dirty="0">
                <a:solidFill>
                  <a:srgbClr val="225F44"/>
                </a:solidFill>
                <a:latin typeface="Open Sauce" panose="020B0604020202020204" charset="0"/>
              </a:rPr>
              <a:t>Occasionally Megabus and other transportation services offer inexpensive ticket deals. Megabus offers some long-distance travel deals for less than $5</a:t>
            </a:r>
          </a:p>
          <a:p>
            <a:endParaRPr lang="en-US" sz="2400" dirty="0">
              <a:solidFill>
                <a:srgbClr val="225F44"/>
              </a:solidFill>
              <a:latin typeface="Open Sauce" panose="020B0604020202020204" charset="0"/>
            </a:endParaRPr>
          </a:p>
          <a:p>
            <a:r>
              <a:rPr lang="en-US" sz="2400" dirty="0">
                <a:solidFill>
                  <a:srgbClr val="225F44"/>
                </a:solidFill>
                <a:latin typeface="Open Sauce" panose="020B0604020202020204" charset="0"/>
              </a:rPr>
              <a:t>If you get a raise at work, ask your employer to put the difference into an account your partner doesn’t know about</a:t>
            </a:r>
          </a:p>
          <a:p>
            <a:endParaRPr lang="en-US" dirty="0"/>
          </a:p>
          <a:p>
            <a:endParaRPr lang="en-US" dirty="0"/>
          </a:p>
        </p:txBody>
      </p:sp>
    </p:spTree>
    <p:extLst>
      <p:ext uri="{BB962C8B-B14F-4D97-AF65-F5344CB8AC3E}">
        <p14:creationId xmlns:p14="http://schemas.microsoft.com/office/powerpoint/2010/main" val="341420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2" name="AutoShape 2"/>
          <p:cNvSpPr/>
          <p:nvPr/>
        </p:nvSpPr>
        <p:spPr>
          <a:xfrm flipV="1">
            <a:off x="1704813" y="4928724"/>
            <a:ext cx="14852833" cy="19050"/>
          </a:xfrm>
          <a:prstGeom prst="line">
            <a:avLst/>
          </a:prstGeom>
          <a:ln w="38100" cap="flat">
            <a:solidFill>
              <a:srgbClr val="225F44"/>
            </a:solidFill>
            <a:prstDash val="sysDot"/>
            <a:headEnd type="none" w="sm" len="sm"/>
            <a:tailEnd type="none" w="sm" len="sm"/>
          </a:ln>
        </p:spPr>
      </p:sp>
      <p:grpSp>
        <p:nvGrpSpPr>
          <p:cNvPr id="3" name="Group 3"/>
          <p:cNvGrpSpPr/>
          <p:nvPr/>
        </p:nvGrpSpPr>
        <p:grpSpPr>
          <a:xfrm>
            <a:off x="2363197" y="4583507"/>
            <a:ext cx="916592" cy="766633"/>
            <a:chOff x="0" y="0"/>
            <a:chExt cx="648561" cy="542454"/>
          </a:xfrm>
        </p:grpSpPr>
        <p:sp>
          <p:nvSpPr>
            <p:cNvPr id="4" name="Freeform 4"/>
            <p:cNvSpPr/>
            <p:nvPr/>
          </p:nvSpPr>
          <p:spPr>
            <a:xfrm>
              <a:off x="0" y="0"/>
              <a:ext cx="648561" cy="542454"/>
            </a:xfrm>
            <a:custGeom>
              <a:avLst/>
              <a:gdLst/>
              <a:ahLst/>
              <a:cxnLst/>
              <a:rect l="l" t="t" r="r" b="b"/>
              <a:pathLst>
                <a:path w="648561" h="542454">
                  <a:moveTo>
                    <a:pt x="0" y="0"/>
                  </a:moveTo>
                  <a:lnTo>
                    <a:pt x="648561" y="0"/>
                  </a:lnTo>
                  <a:lnTo>
                    <a:pt x="648561" y="542454"/>
                  </a:lnTo>
                  <a:lnTo>
                    <a:pt x="0" y="542454"/>
                  </a:lnTo>
                  <a:close/>
                </a:path>
              </a:pathLst>
            </a:custGeom>
            <a:solidFill>
              <a:srgbClr val="FFF6EA"/>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0929" y="3980352"/>
            <a:ext cx="1849324" cy="1849324"/>
          </a:xfrm>
          <a:prstGeom prst="rect">
            <a:avLst/>
          </a:prstGeom>
        </p:spPr>
      </p:pic>
      <p:grpSp>
        <p:nvGrpSpPr>
          <p:cNvPr id="7" name="Group 7"/>
          <p:cNvGrpSpPr/>
          <p:nvPr/>
        </p:nvGrpSpPr>
        <p:grpSpPr>
          <a:xfrm>
            <a:off x="5505357" y="4583507"/>
            <a:ext cx="916592" cy="766633"/>
            <a:chOff x="0" y="0"/>
            <a:chExt cx="648561" cy="542454"/>
          </a:xfrm>
        </p:grpSpPr>
        <p:sp>
          <p:nvSpPr>
            <p:cNvPr id="8" name="Freeform 8"/>
            <p:cNvSpPr/>
            <p:nvPr/>
          </p:nvSpPr>
          <p:spPr>
            <a:xfrm>
              <a:off x="0" y="0"/>
              <a:ext cx="648561" cy="542454"/>
            </a:xfrm>
            <a:custGeom>
              <a:avLst/>
              <a:gdLst/>
              <a:ahLst/>
              <a:cxnLst/>
              <a:rect l="l" t="t" r="r" b="b"/>
              <a:pathLst>
                <a:path w="648561" h="542454">
                  <a:moveTo>
                    <a:pt x="0" y="0"/>
                  </a:moveTo>
                  <a:lnTo>
                    <a:pt x="648561" y="0"/>
                  </a:lnTo>
                  <a:lnTo>
                    <a:pt x="648561" y="542454"/>
                  </a:lnTo>
                  <a:lnTo>
                    <a:pt x="0" y="542454"/>
                  </a:lnTo>
                  <a:close/>
                </a:path>
              </a:pathLst>
            </a:custGeom>
            <a:solidFill>
              <a:srgbClr val="FFF6EA"/>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15281" y="3980352"/>
            <a:ext cx="1896744" cy="189674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97053" y="3980352"/>
            <a:ext cx="1857736" cy="185773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40663" y="4196976"/>
            <a:ext cx="1796080" cy="1796080"/>
          </a:xfrm>
          <a:prstGeom prst="rect">
            <a:avLst/>
          </a:prstGeom>
        </p:spPr>
      </p:pic>
      <p:grpSp>
        <p:nvGrpSpPr>
          <p:cNvPr id="13" name="Group 13"/>
          <p:cNvGrpSpPr/>
          <p:nvPr/>
        </p:nvGrpSpPr>
        <p:grpSpPr>
          <a:xfrm>
            <a:off x="14726921" y="4521697"/>
            <a:ext cx="916592" cy="766633"/>
            <a:chOff x="0" y="0"/>
            <a:chExt cx="648561" cy="542454"/>
          </a:xfrm>
        </p:grpSpPr>
        <p:sp>
          <p:nvSpPr>
            <p:cNvPr id="14" name="Freeform 14"/>
            <p:cNvSpPr/>
            <p:nvPr/>
          </p:nvSpPr>
          <p:spPr>
            <a:xfrm>
              <a:off x="0" y="0"/>
              <a:ext cx="648561" cy="542454"/>
            </a:xfrm>
            <a:custGeom>
              <a:avLst/>
              <a:gdLst/>
              <a:ahLst/>
              <a:cxnLst/>
              <a:rect l="l" t="t" r="r" b="b"/>
              <a:pathLst>
                <a:path w="648561" h="542454">
                  <a:moveTo>
                    <a:pt x="0" y="0"/>
                  </a:moveTo>
                  <a:lnTo>
                    <a:pt x="648561" y="0"/>
                  </a:lnTo>
                  <a:lnTo>
                    <a:pt x="648561" y="542454"/>
                  </a:lnTo>
                  <a:lnTo>
                    <a:pt x="0" y="542454"/>
                  </a:lnTo>
                  <a:close/>
                </a:path>
              </a:pathLst>
            </a:custGeom>
            <a:solidFill>
              <a:srgbClr val="FFF6EA"/>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4401008" y="491823"/>
            <a:ext cx="4173901" cy="1650312"/>
            <a:chOff x="0" y="0"/>
            <a:chExt cx="1099299" cy="434650"/>
          </a:xfrm>
        </p:grpSpPr>
        <p:sp>
          <p:nvSpPr>
            <p:cNvPr id="17" name="Freeform 17"/>
            <p:cNvSpPr/>
            <p:nvPr/>
          </p:nvSpPr>
          <p:spPr>
            <a:xfrm>
              <a:off x="0" y="0"/>
              <a:ext cx="1099299" cy="434650"/>
            </a:xfrm>
            <a:custGeom>
              <a:avLst/>
              <a:gdLst/>
              <a:ahLst/>
              <a:cxnLst/>
              <a:rect l="l" t="t" r="r" b="b"/>
              <a:pathLst>
                <a:path w="1099299" h="434650">
                  <a:moveTo>
                    <a:pt x="94597" y="0"/>
                  </a:moveTo>
                  <a:lnTo>
                    <a:pt x="1004702" y="0"/>
                  </a:lnTo>
                  <a:cubicBezTo>
                    <a:pt x="1029791" y="0"/>
                    <a:pt x="1053852" y="9966"/>
                    <a:pt x="1071592" y="27707"/>
                  </a:cubicBezTo>
                  <a:cubicBezTo>
                    <a:pt x="1089333" y="45447"/>
                    <a:pt x="1099299" y="69508"/>
                    <a:pt x="1099299" y="94597"/>
                  </a:cubicBezTo>
                  <a:lnTo>
                    <a:pt x="1099299" y="340053"/>
                  </a:lnTo>
                  <a:cubicBezTo>
                    <a:pt x="1099299" y="365142"/>
                    <a:pt x="1089333" y="389203"/>
                    <a:pt x="1071592" y="406943"/>
                  </a:cubicBezTo>
                  <a:cubicBezTo>
                    <a:pt x="1053852" y="424684"/>
                    <a:pt x="1029791" y="434650"/>
                    <a:pt x="1004702" y="434650"/>
                  </a:cubicBezTo>
                  <a:lnTo>
                    <a:pt x="94597" y="434650"/>
                  </a:lnTo>
                  <a:cubicBezTo>
                    <a:pt x="69508" y="434650"/>
                    <a:pt x="45447" y="424684"/>
                    <a:pt x="27707" y="406943"/>
                  </a:cubicBezTo>
                  <a:cubicBezTo>
                    <a:pt x="9966" y="389203"/>
                    <a:pt x="0" y="365142"/>
                    <a:pt x="0" y="340053"/>
                  </a:cubicBezTo>
                  <a:lnTo>
                    <a:pt x="0" y="94597"/>
                  </a:lnTo>
                  <a:cubicBezTo>
                    <a:pt x="0" y="69508"/>
                    <a:pt x="9966" y="45447"/>
                    <a:pt x="27707" y="27707"/>
                  </a:cubicBezTo>
                  <a:cubicBezTo>
                    <a:pt x="45447" y="9966"/>
                    <a:pt x="69508" y="0"/>
                    <a:pt x="94597" y="0"/>
                  </a:cubicBezTo>
                  <a:close/>
                </a:path>
              </a:pathLst>
            </a:custGeom>
            <a:solidFill>
              <a:srgbClr val="000000">
                <a:alpha val="0"/>
              </a:srgbClr>
            </a:solidFill>
            <a:ln w="47625">
              <a:solidFill>
                <a:srgbClr val="225F44"/>
              </a:solidFill>
            </a:ln>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9" name="Group 19"/>
          <p:cNvGrpSpPr/>
          <p:nvPr/>
        </p:nvGrpSpPr>
        <p:grpSpPr>
          <a:xfrm>
            <a:off x="1028700" y="491823"/>
            <a:ext cx="1704459" cy="1704459"/>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sp>
        <p:nvSpPr>
          <p:cNvPr id="23" name="AutoShape 23"/>
          <p:cNvSpPr/>
          <p:nvPr/>
        </p:nvSpPr>
        <p:spPr>
          <a:xfrm>
            <a:off x="8574908" y="1316979"/>
            <a:ext cx="7982737" cy="6189"/>
          </a:xfrm>
          <a:prstGeom prst="line">
            <a:avLst/>
          </a:prstGeom>
          <a:ln w="38100" cap="flat">
            <a:solidFill>
              <a:srgbClr val="225F44"/>
            </a:solidFill>
            <a:prstDash val="solid"/>
            <a:headEnd type="none" w="sm" len="sm"/>
            <a:tailEnd type="none" w="sm" len="sm"/>
          </a:ln>
        </p:spPr>
      </p:sp>
      <p:grpSp>
        <p:nvGrpSpPr>
          <p:cNvPr id="24" name="Group 24"/>
          <p:cNvGrpSpPr/>
          <p:nvPr/>
        </p:nvGrpSpPr>
        <p:grpSpPr>
          <a:xfrm>
            <a:off x="16557645" y="893375"/>
            <a:ext cx="860253" cy="860253"/>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pic>
        <p:nvPicPr>
          <p:cNvPr id="27" name="Picture 2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422618" y="4162749"/>
            <a:ext cx="1675338" cy="1675338"/>
          </a:xfrm>
          <a:prstGeom prst="rect">
            <a:avLst/>
          </a:prstGeom>
        </p:spPr>
      </p:pic>
      <p:grpSp>
        <p:nvGrpSpPr>
          <p:cNvPr id="28" name="Group 28"/>
          <p:cNvGrpSpPr/>
          <p:nvPr/>
        </p:nvGrpSpPr>
        <p:grpSpPr>
          <a:xfrm>
            <a:off x="15827509" y="9265444"/>
            <a:ext cx="3110353" cy="3516359"/>
            <a:chOff x="0" y="9525"/>
            <a:chExt cx="4147137" cy="4688481"/>
          </a:xfrm>
        </p:grpSpPr>
        <p:sp>
          <p:nvSpPr>
            <p:cNvPr id="31" name="TextBox 31"/>
            <p:cNvSpPr txBox="1"/>
            <p:nvPr/>
          </p:nvSpPr>
          <p:spPr>
            <a:xfrm>
              <a:off x="32335" y="342109"/>
              <a:ext cx="4114802" cy="4355897"/>
            </a:xfrm>
            <a:prstGeom prst="rect">
              <a:avLst/>
            </a:prstGeom>
          </p:spPr>
          <p:txBody>
            <a:bodyPr lIns="50800" tIns="50800" rIns="50800" bIns="50800" rtlCol="0" anchor="ctr"/>
            <a:lstStyle/>
            <a:p>
              <a:pPr algn="ctr">
                <a:lnSpc>
                  <a:spcPts val="3359"/>
                </a:lnSpc>
              </a:pPr>
              <a:endParaRPr/>
            </a:p>
          </p:txBody>
        </p:sp>
        <p:sp>
          <p:nvSpPr>
            <p:cNvPr id="32" name="TextBox 32"/>
            <p:cNvSpPr txBox="1"/>
            <p:nvPr/>
          </p:nvSpPr>
          <p:spPr>
            <a:xfrm>
              <a:off x="0" y="9525"/>
              <a:ext cx="3818109" cy="473075"/>
            </a:xfrm>
            <a:prstGeom prst="rect">
              <a:avLst/>
            </a:prstGeom>
          </p:spPr>
          <p:txBody>
            <a:bodyPr lIns="0" tIns="0" rIns="0" bIns="0" rtlCol="0" anchor="t">
              <a:spAutoFit/>
            </a:bodyPr>
            <a:lstStyle/>
            <a:p>
              <a:pPr marL="0" lvl="0" indent="0" algn="just">
                <a:lnSpc>
                  <a:spcPts val="2879"/>
                </a:lnSpc>
                <a:spcBef>
                  <a:spcPct val="0"/>
                </a:spcBef>
              </a:pPr>
              <a:endParaRPr lang="en-US" sz="2400" dirty="0">
                <a:solidFill>
                  <a:srgbClr val="000000"/>
                </a:solidFill>
                <a:latin typeface="Montserrat Bold"/>
              </a:endParaRPr>
            </a:p>
          </p:txBody>
        </p:sp>
      </p:grpSp>
      <p:sp>
        <p:nvSpPr>
          <p:cNvPr id="33" name="TextBox 33"/>
          <p:cNvSpPr txBox="1"/>
          <p:nvPr/>
        </p:nvSpPr>
        <p:spPr>
          <a:xfrm>
            <a:off x="1516419" y="6388987"/>
            <a:ext cx="2807768" cy="485775"/>
          </a:xfrm>
          <a:prstGeom prst="rect">
            <a:avLst/>
          </a:prstGeom>
        </p:spPr>
        <p:txBody>
          <a:bodyPr lIns="0" tIns="0" rIns="0" bIns="0" rtlCol="0" anchor="t">
            <a:spAutoFit/>
          </a:bodyPr>
          <a:lstStyle/>
          <a:p>
            <a:pPr marL="0" lvl="0" indent="0" algn="ctr">
              <a:lnSpc>
                <a:spcPts val="3840"/>
              </a:lnSpc>
              <a:spcBef>
                <a:spcPct val="0"/>
              </a:spcBef>
            </a:pPr>
            <a:r>
              <a:rPr lang="en-US" sz="3200" u="none">
                <a:solidFill>
                  <a:srgbClr val="000000"/>
                </a:solidFill>
                <a:latin typeface="Open Sauce"/>
              </a:rPr>
              <a:t>Step 1</a:t>
            </a:r>
          </a:p>
        </p:txBody>
      </p:sp>
      <p:sp>
        <p:nvSpPr>
          <p:cNvPr id="34" name="TextBox 34"/>
          <p:cNvSpPr txBox="1"/>
          <p:nvPr/>
        </p:nvSpPr>
        <p:spPr>
          <a:xfrm>
            <a:off x="4628268" y="6388987"/>
            <a:ext cx="2807768" cy="485775"/>
          </a:xfrm>
          <a:prstGeom prst="rect">
            <a:avLst/>
          </a:prstGeom>
        </p:spPr>
        <p:txBody>
          <a:bodyPr lIns="0" tIns="0" rIns="0" bIns="0" rtlCol="0" anchor="t">
            <a:spAutoFit/>
          </a:bodyPr>
          <a:lstStyle/>
          <a:p>
            <a:pPr marL="0" lvl="0" indent="0" algn="ctr">
              <a:lnSpc>
                <a:spcPts val="3840"/>
              </a:lnSpc>
              <a:spcBef>
                <a:spcPct val="0"/>
              </a:spcBef>
            </a:pPr>
            <a:r>
              <a:rPr lang="en-US" sz="3200" u="none">
                <a:solidFill>
                  <a:srgbClr val="000000"/>
                </a:solidFill>
                <a:latin typeface="Open Sauce"/>
              </a:rPr>
              <a:t>Step 2</a:t>
            </a:r>
          </a:p>
        </p:txBody>
      </p:sp>
      <p:sp>
        <p:nvSpPr>
          <p:cNvPr id="35" name="TextBox 35"/>
          <p:cNvSpPr txBox="1"/>
          <p:nvPr/>
        </p:nvSpPr>
        <p:spPr>
          <a:xfrm>
            <a:off x="7740116" y="6388987"/>
            <a:ext cx="2807768" cy="485775"/>
          </a:xfrm>
          <a:prstGeom prst="rect">
            <a:avLst/>
          </a:prstGeom>
        </p:spPr>
        <p:txBody>
          <a:bodyPr lIns="0" tIns="0" rIns="0" bIns="0" rtlCol="0" anchor="t">
            <a:spAutoFit/>
          </a:bodyPr>
          <a:lstStyle/>
          <a:p>
            <a:pPr marL="0" lvl="0" indent="0" algn="ctr">
              <a:lnSpc>
                <a:spcPts val="3840"/>
              </a:lnSpc>
              <a:spcBef>
                <a:spcPct val="0"/>
              </a:spcBef>
            </a:pPr>
            <a:r>
              <a:rPr lang="en-US" sz="3200" u="none">
                <a:solidFill>
                  <a:srgbClr val="000000"/>
                </a:solidFill>
                <a:latin typeface="Open Sauce"/>
              </a:rPr>
              <a:t>Step 3</a:t>
            </a:r>
          </a:p>
        </p:txBody>
      </p:sp>
      <p:sp>
        <p:nvSpPr>
          <p:cNvPr id="36" name="TextBox 36"/>
          <p:cNvSpPr txBox="1"/>
          <p:nvPr/>
        </p:nvSpPr>
        <p:spPr>
          <a:xfrm>
            <a:off x="10851965" y="6388987"/>
            <a:ext cx="2807768" cy="485775"/>
          </a:xfrm>
          <a:prstGeom prst="rect">
            <a:avLst/>
          </a:prstGeom>
        </p:spPr>
        <p:txBody>
          <a:bodyPr lIns="0" tIns="0" rIns="0" bIns="0" rtlCol="0" anchor="t">
            <a:spAutoFit/>
          </a:bodyPr>
          <a:lstStyle/>
          <a:p>
            <a:pPr marL="0" lvl="0" indent="0" algn="ctr">
              <a:lnSpc>
                <a:spcPts val="3840"/>
              </a:lnSpc>
              <a:spcBef>
                <a:spcPct val="0"/>
              </a:spcBef>
            </a:pPr>
            <a:r>
              <a:rPr lang="en-US" sz="3200" u="none">
                <a:solidFill>
                  <a:srgbClr val="000000"/>
                </a:solidFill>
                <a:latin typeface="Open Sauce"/>
              </a:rPr>
              <a:t>Step 4</a:t>
            </a:r>
          </a:p>
        </p:txBody>
      </p:sp>
      <p:sp>
        <p:nvSpPr>
          <p:cNvPr id="37" name="TextBox 37"/>
          <p:cNvSpPr txBox="1"/>
          <p:nvPr/>
        </p:nvSpPr>
        <p:spPr>
          <a:xfrm>
            <a:off x="13963813" y="6388987"/>
            <a:ext cx="2807768" cy="485775"/>
          </a:xfrm>
          <a:prstGeom prst="rect">
            <a:avLst/>
          </a:prstGeom>
        </p:spPr>
        <p:txBody>
          <a:bodyPr lIns="0" tIns="0" rIns="0" bIns="0" rtlCol="0" anchor="t">
            <a:spAutoFit/>
          </a:bodyPr>
          <a:lstStyle/>
          <a:p>
            <a:pPr marL="0" lvl="0" indent="0" algn="ctr">
              <a:lnSpc>
                <a:spcPts val="3840"/>
              </a:lnSpc>
              <a:spcBef>
                <a:spcPct val="0"/>
              </a:spcBef>
            </a:pPr>
            <a:r>
              <a:rPr lang="en-US" sz="3200" u="none">
                <a:solidFill>
                  <a:srgbClr val="000000"/>
                </a:solidFill>
                <a:latin typeface="Open Sauce"/>
              </a:rPr>
              <a:t>Step 5</a:t>
            </a:r>
          </a:p>
        </p:txBody>
      </p:sp>
      <p:sp>
        <p:nvSpPr>
          <p:cNvPr id="38" name="TextBox 38"/>
          <p:cNvSpPr txBox="1"/>
          <p:nvPr/>
        </p:nvSpPr>
        <p:spPr>
          <a:xfrm>
            <a:off x="1877560" y="7322437"/>
            <a:ext cx="2085486" cy="1705852"/>
          </a:xfrm>
          <a:prstGeom prst="rect">
            <a:avLst/>
          </a:prstGeom>
        </p:spPr>
        <p:txBody>
          <a:bodyPr wrap="square" lIns="0" tIns="0" rIns="0" bIns="0" rtlCol="0" anchor="t">
            <a:spAutoFit/>
          </a:bodyPr>
          <a:lstStyle/>
          <a:p>
            <a:pPr marL="0" lvl="0" indent="0" algn="ctr">
              <a:lnSpc>
                <a:spcPts val="3359"/>
              </a:lnSpc>
              <a:spcBef>
                <a:spcPct val="0"/>
              </a:spcBef>
            </a:pPr>
            <a:r>
              <a:rPr lang="en-US" sz="2400" u="none" dirty="0">
                <a:solidFill>
                  <a:srgbClr val="000000"/>
                </a:solidFill>
                <a:latin typeface="Open Sauce"/>
              </a:rPr>
              <a:t>Safety planning around sexual abuse </a:t>
            </a:r>
          </a:p>
        </p:txBody>
      </p:sp>
      <p:sp>
        <p:nvSpPr>
          <p:cNvPr id="39" name="TextBox 39"/>
          <p:cNvSpPr txBox="1"/>
          <p:nvPr/>
        </p:nvSpPr>
        <p:spPr>
          <a:xfrm>
            <a:off x="4989409" y="7322437"/>
            <a:ext cx="2085486" cy="2141868"/>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000000"/>
                </a:solidFill>
                <a:latin typeface="Open Sauce"/>
              </a:rPr>
              <a:t>Safety planning around reporting to police </a:t>
            </a:r>
          </a:p>
        </p:txBody>
      </p:sp>
      <p:sp>
        <p:nvSpPr>
          <p:cNvPr id="40" name="TextBox 40"/>
          <p:cNvSpPr txBox="1"/>
          <p:nvPr/>
        </p:nvSpPr>
        <p:spPr>
          <a:xfrm>
            <a:off x="8101257" y="7322437"/>
            <a:ext cx="2085486" cy="1705852"/>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000000"/>
                </a:solidFill>
                <a:latin typeface="Open Sauce"/>
              </a:rPr>
              <a:t>Safety planning for friends and family </a:t>
            </a:r>
          </a:p>
        </p:txBody>
      </p:sp>
      <p:sp>
        <p:nvSpPr>
          <p:cNvPr id="41" name="TextBox 41"/>
          <p:cNvSpPr txBox="1"/>
          <p:nvPr/>
        </p:nvSpPr>
        <p:spPr>
          <a:xfrm>
            <a:off x="11213105" y="7322437"/>
            <a:ext cx="2085486" cy="2577885"/>
          </a:xfrm>
          <a:prstGeom prst="rect">
            <a:avLst/>
          </a:prstGeom>
        </p:spPr>
        <p:txBody>
          <a:bodyPr lIns="0" tIns="0" rIns="0" bIns="0" rtlCol="0" anchor="t">
            <a:spAutoFit/>
          </a:bodyPr>
          <a:lstStyle/>
          <a:p>
            <a:pPr marL="0" lvl="0" indent="0" algn="ctr">
              <a:lnSpc>
                <a:spcPts val="3359"/>
              </a:lnSpc>
              <a:spcBef>
                <a:spcPct val="0"/>
              </a:spcBef>
            </a:pPr>
            <a:r>
              <a:rPr lang="en-US" sz="2400" dirty="0">
                <a:solidFill>
                  <a:srgbClr val="000000"/>
                </a:solidFill>
                <a:latin typeface="Open Sauce"/>
              </a:rPr>
              <a:t>Safety planning for when an </a:t>
            </a:r>
            <a:r>
              <a:rPr lang="en-US" sz="2400" u="none" dirty="0" err="1">
                <a:solidFill>
                  <a:srgbClr val="000000"/>
                </a:solidFill>
                <a:latin typeface="Open Sauce"/>
              </a:rPr>
              <a:t>buser</a:t>
            </a:r>
            <a:r>
              <a:rPr lang="en-US" sz="2400" u="none" dirty="0">
                <a:solidFill>
                  <a:srgbClr val="000000"/>
                </a:solidFill>
                <a:latin typeface="Open Sauce"/>
              </a:rPr>
              <a:t> is released from jail </a:t>
            </a:r>
          </a:p>
        </p:txBody>
      </p:sp>
      <p:sp>
        <p:nvSpPr>
          <p:cNvPr id="42" name="TextBox 42"/>
          <p:cNvSpPr txBox="1"/>
          <p:nvPr/>
        </p:nvSpPr>
        <p:spPr>
          <a:xfrm>
            <a:off x="14324954" y="7322437"/>
            <a:ext cx="2085486" cy="1269835"/>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000000"/>
                </a:solidFill>
                <a:latin typeface="Open Sauce"/>
              </a:rPr>
              <a:t>Emotional Safety Planning</a:t>
            </a:r>
          </a:p>
        </p:txBody>
      </p:sp>
      <p:sp>
        <p:nvSpPr>
          <p:cNvPr id="43" name="TextBox 43"/>
          <p:cNvSpPr txBox="1"/>
          <p:nvPr/>
        </p:nvSpPr>
        <p:spPr>
          <a:xfrm>
            <a:off x="1366743" y="740399"/>
            <a:ext cx="1284617" cy="1231106"/>
          </a:xfrm>
          <a:prstGeom prst="rect">
            <a:avLst/>
          </a:prstGeom>
        </p:spPr>
        <p:txBody>
          <a:bodyPr wrap="square" lIns="0" tIns="0" rIns="0" bIns="0" rtlCol="0" anchor="t">
            <a:spAutoFit/>
          </a:bodyPr>
          <a:lstStyle/>
          <a:p>
            <a:pPr marL="0" lvl="0" indent="0" algn="just">
              <a:lnSpc>
                <a:spcPts val="9600"/>
              </a:lnSpc>
              <a:spcBef>
                <a:spcPct val="0"/>
              </a:spcBef>
            </a:pPr>
            <a:r>
              <a:rPr lang="en-US" sz="8000" dirty="0">
                <a:solidFill>
                  <a:srgbClr val="FFF6EA"/>
                </a:solidFill>
                <a:latin typeface="Montserrat Extra-Bold Bold"/>
              </a:rPr>
              <a:t>12</a:t>
            </a:r>
          </a:p>
        </p:txBody>
      </p:sp>
      <p:sp>
        <p:nvSpPr>
          <p:cNvPr id="44" name="TextBox 44"/>
          <p:cNvSpPr txBox="1"/>
          <p:nvPr/>
        </p:nvSpPr>
        <p:spPr>
          <a:xfrm>
            <a:off x="4785642" y="707379"/>
            <a:ext cx="3469564" cy="1219200"/>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225F44"/>
                </a:solidFill>
                <a:latin typeface="Montserrat"/>
              </a:rPr>
              <a:t>Other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9" t="28323" r="58690" b="9376"/>
          <a:stretch>
            <a:fillRect/>
          </a:stretch>
        </p:blipFill>
        <p:spPr>
          <a:xfrm>
            <a:off x="7223372" y="-138674"/>
            <a:ext cx="10985167" cy="10425674"/>
          </a:xfrm>
          <a:prstGeom prst="rect">
            <a:avLst/>
          </a:prstGeom>
        </p:spPr>
      </p:pic>
      <p:grpSp>
        <p:nvGrpSpPr>
          <p:cNvPr id="3" name="Group 3"/>
          <p:cNvGrpSpPr/>
          <p:nvPr/>
        </p:nvGrpSpPr>
        <p:grpSpPr>
          <a:xfrm>
            <a:off x="1028700" y="3120302"/>
            <a:ext cx="7931700" cy="7982134"/>
            <a:chOff x="0" y="0"/>
            <a:chExt cx="2089007" cy="2102291"/>
          </a:xfrm>
        </p:grpSpPr>
        <p:sp>
          <p:nvSpPr>
            <p:cNvPr id="4" name="Freeform 4"/>
            <p:cNvSpPr/>
            <p:nvPr/>
          </p:nvSpPr>
          <p:spPr>
            <a:xfrm>
              <a:off x="0" y="0"/>
              <a:ext cx="2089007" cy="2102290"/>
            </a:xfrm>
            <a:custGeom>
              <a:avLst/>
              <a:gdLst/>
              <a:ahLst/>
              <a:cxnLst/>
              <a:rect l="l" t="t" r="r" b="b"/>
              <a:pathLst>
                <a:path w="2089007" h="2102290">
                  <a:moveTo>
                    <a:pt x="49780" y="0"/>
                  </a:moveTo>
                  <a:lnTo>
                    <a:pt x="2039228" y="0"/>
                  </a:lnTo>
                  <a:cubicBezTo>
                    <a:pt x="2066720" y="0"/>
                    <a:pt x="2089007" y="22287"/>
                    <a:pt x="2089007" y="49780"/>
                  </a:cubicBezTo>
                  <a:lnTo>
                    <a:pt x="2089007" y="2052511"/>
                  </a:lnTo>
                  <a:cubicBezTo>
                    <a:pt x="2089007" y="2065713"/>
                    <a:pt x="2083763" y="2078375"/>
                    <a:pt x="2074427" y="2087710"/>
                  </a:cubicBezTo>
                  <a:cubicBezTo>
                    <a:pt x="2065092" y="2097046"/>
                    <a:pt x="2052430" y="2102290"/>
                    <a:pt x="2039228" y="2102290"/>
                  </a:cubicBezTo>
                  <a:lnTo>
                    <a:pt x="49780" y="2102290"/>
                  </a:lnTo>
                  <a:cubicBezTo>
                    <a:pt x="22287" y="2102290"/>
                    <a:pt x="0" y="2080003"/>
                    <a:pt x="0" y="2052511"/>
                  </a:cubicBezTo>
                  <a:lnTo>
                    <a:pt x="0" y="49780"/>
                  </a:lnTo>
                  <a:cubicBezTo>
                    <a:pt x="0" y="36577"/>
                    <a:pt x="5245" y="23916"/>
                    <a:pt x="14580" y="14580"/>
                  </a:cubicBezTo>
                  <a:cubicBezTo>
                    <a:pt x="23916" y="5245"/>
                    <a:pt x="36577" y="0"/>
                    <a:pt x="49780" y="0"/>
                  </a:cubicBezTo>
                  <a:close/>
                </a:path>
              </a:pathLst>
            </a:custGeom>
            <a:solidFill>
              <a:srgbClr val="000000">
                <a:alpha val="0"/>
              </a:srgbClr>
            </a:solidFill>
            <a:ln w="47625">
              <a:solidFill>
                <a:srgbClr val="225F44"/>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371402" y="838200"/>
            <a:ext cx="6831504" cy="1219200"/>
          </a:xfrm>
          <a:prstGeom prst="rect">
            <a:avLst/>
          </a:prstGeom>
        </p:spPr>
        <p:txBody>
          <a:bodyPr lIns="0" tIns="0" rIns="0" bIns="0" rtlCol="0" anchor="t">
            <a:spAutoFit/>
          </a:bodyPr>
          <a:lstStyle/>
          <a:p>
            <a:pPr>
              <a:lnSpc>
                <a:spcPts val="9600"/>
              </a:lnSpc>
            </a:pPr>
            <a:r>
              <a:rPr lang="en-US" sz="8000" dirty="0">
                <a:solidFill>
                  <a:srgbClr val="225F44"/>
                </a:solidFill>
                <a:latin typeface="Montserrat"/>
              </a:rPr>
              <a:t>Contact  Me</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5608" y="3834486"/>
            <a:ext cx="347430" cy="496328"/>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1761" y="4823704"/>
            <a:ext cx="407847" cy="40784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0199" y="5723768"/>
            <a:ext cx="433112" cy="297765"/>
          </a:xfrm>
          <a:prstGeom prst="rect">
            <a:avLst/>
          </a:prstGeom>
        </p:spPr>
      </p:pic>
      <p:sp>
        <p:nvSpPr>
          <p:cNvPr id="15" name="TextBox 15"/>
          <p:cNvSpPr txBox="1"/>
          <p:nvPr/>
        </p:nvSpPr>
        <p:spPr>
          <a:xfrm>
            <a:off x="2497721" y="3861961"/>
            <a:ext cx="5801458" cy="405699"/>
          </a:xfrm>
          <a:prstGeom prst="rect">
            <a:avLst/>
          </a:prstGeom>
        </p:spPr>
        <p:txBody>
          <a:bodyPr lIns="0" tIns="0" rIns="0" bIns="0" rtlCol="0" anchor="t">
            <a:spAutoFit/>
          </a:bodyPr>
          <a:lstStyle/>
          <a:p>
            <a:pPr marL="0" lvl="0" indent="0" algn="l">
              <a:lnSpc>
                <a:spcPts val="3359"/>
              </a:lnSpc>
              <a:spcBef>
                <a:spcPct val="0"/>
              </a:spcBef>
            </a:pPr>
            <a:r>
              <a:rPr lang="en-US" sz="2400" u="none" dirty="0">
                <a:solidFill>
                  <a:srgbClr val="000000"/>
                </a:solidFill>
                <a:latin typeface="Open Sauce"/>
              </a:rPr>
              <a:t>394 Dayton Ave St Paul MN 55102</a:t>
            </a:r>
          </a:p>
        </p:txBody>
      </p:sp>
      <p:sp>
        <p:nvSpPr>
          <p:cNvPr id="16" name="TextBox 16"/>
          <p:cNvSpPr txBox="1"/>
          <p:nvPr/>
        </p:nvSpPr>
        <p:spPr>
          <a:xfrm>
            <a:off x="2497721" y="4787584"/>
            <a:ext cx="4892954" cy="405699"/>
          </a:xfrm>
          <a:prstGeom prst="rect">
            <a:avLst/>
          </a:prstGeom>
        </p:spPr>
        <p:txBody>
          <a:bodyPr lIns="0" tIns="0" rIns="0" bIns="0" rtlCol="0" anchor="t">
            <a:spAutoFit/>
          </a:bodyPr>
          <a:lstStyle/>
          <a:p>
            <a:pPr marL="0" lvl="0" indent="0" algn="l">
              <a:lnSpc>
                <a:spcPts val="3359"/>
              </a:lnSpc>
              <a:spcBef>
                <a:spcPct val="0"/>
              </a:spcBef>
            </a:pPr>
            <a:r>
              <a:rPr lang="en-US" sz="2400" dirty="0">
                <a:solidFill>
                  <a:srgbClr val="000000"/>
                </a:solidFill>
                <a:latin typeface="Open Sauce"/>
              </a:rPr>
              <a:t>651-645-2824</a:t>
            </a:r>
            <a:endParaRPr lang="en-US" sz="2400" u="none" dirty="0">
              <a:solidFill>
                <a:srgbClr val="000000"/>
              </a:solidFill>
              <a:latin typeface="Open Sauce"/>
            </a:endParaRPr>
          </a:p>
        </p:txBody>
      </p:sp>
      <p:sp>
        <p:nvSpPr>
          <p:cNvPr id="17" name="TextBox 17"/>
          <p:cNvSpPr txBox="1"/>
          <p:nvPr/>
        </p:nvSpPr>
        <p:spPr>
          <a:xfrm>
            <a:off x="2497721" y="5676143"/>
            <a:ext cx="4892954" cy="405699"/>
          </a:xfrm>
          <a:prstGeom prst="rect">
            <a:avLst/>
          </a:prstGeom>
        </p:spPr>
        <p:txBody>
          <a:bodyPr lIns="0" tIns="0" rIns="0" bIns="0" rtlCol="0" anchor="t">
            <a:spAutoFit/>
          </a:bodyPr>
          <a:lstStyle/>
          <a:p>
            <a:pPr marL="0" lvl="0" indent="0" algn="l">
              <a:lnSpc>
                <a:spcPts val="3359"/>
              </a:lnSpc>
              <a:spcBef>
                <a:spcPct val="0"/>
              </a:spcBef>
            </a:pPr>
            <a:r>
              <a:rPr lang="en-US" sz="2400" u="none" dirty="0">
                <a:solidFill>
                  <a:srgbClr val="000000"/>
                </a:solidFill>
                <a:latin typeface="Open Sauce"/>
              </a:rPr>
              <a:t>rowan@stpaulintervention.org</a:t>
            </a:r>
          </a:p>
        </p:txBody>
      </p:sp>
      <p:grpSp>
        <p:nvGrpSpPr>
          <p:cNvPr id="20" name="Group 20"/>
          <p:cNvGrpSpPr/>
          <p:nvPr/>
        </p:nvGrpSpPr>
        <p:grpSpPr>
          <a:xfrm>
            <a:off x="5680322" y="678162"/>
            <a:ext cx="2010985" cy="1650312"/>
            <a:chOff x="0" y="0"/>
            <a:chExt cx="529642" cy="434650"/>
          </a:xfrm>
        </p:grpSpPr>
        <p:sp>
          <p:nvSpPr>
            <p:cNvPr id="21" name="Freeform 21"/>
            <p:cNvSpPr/>
            <p:nvPr/>
          </p:nvSpPr>
          <p:spPr>
            <a:xfrm>
              <a:off x="0" y="0"/>
              <a:ext cx="529642" cy="434650"/>
            </a:xfrm>
            <a:custGeom>
              <a:avLst/>
              <a:gdLst/>
              <a:ahLst/>
              <a:cxnLst/>
              <a:rect l="l" t="t" r="r" b="b"/>
              <a:pathLst>
                <a:path w="529642" h="434650">
                  <a:moveTo>
                    <a:pt x="196341" y="0"/>
                  </a:moveTo>
                  <a:lnTo>
                    <a:pt x="333301" y="0"/>
                  </a:lnTo>
                  <a:cubicBezTo>
                    <a:pt x="385374" y="0"/>
                    <a:pt x="435314" y="20686"/>
                    <a:pt x="472135" y="57507"/>
                  </a:cubicBezTo>
                  <a:cubicBezTo>
                    <a:pt x="508956" y="94328"/>
                    <a:pt x="529642" y="144268"/>
                    <a:pt x="529642" y="196341"/>
                  </a:cubicBezTo>
                  <a:lnTo>
                    <a:pt x="529642" y="238309"/>
                  </a:lnTo>
                  <a:cubicBezTo>
                    <a:pt x="529642" y="346745"/>
                    <a:pt x="441737" y="434650"/>
                    <a:pt x="333301" y="434650"/>
                  </a:cubicBezTo>
                  <a:lnTo>
                    <a:pt x="196341" y="434650"/>
                  </a:lnTo>
                  <a:cubicBezTo>
                    <a:pt x="87905" y="434650"/>
                    <a:pt x="0" y="346745"/>
                    <a:pt x="0" y="238309"/>
                  </a:cubicBezTo>
                  <a:lnTo>
                    <a:pt x="0" y="196341"/>
                  </a:lnTo>
                  <a:cubicBezTo>
                    <a:pt x="0" y="87905"/>
                    <a:pt x="87905" y="0"/>
                    <a:pt x="196341" y="0"/>
                  </a:cubicBezTo>
                  <a:close/>
                </a:path>
              </a:pathLst>
            </a:custGeom>
            <a:solidFill>
              <a:srgbClr val="000000">
                <a:alpha val="0"/>
              </a:srgbClr>
            </a:solidFill>
            <a:ln w="47625">
              <a:solidFill>
                <a:srgbClr val="225F44"/>
              </a:solidFill>
            </a:ln>
          </p:spPr>
          <p:txBody>
            <a:bodyPr/>
            <a:lstStyle/>
            <a:p>
              <a:r>
                <a:rPr lang="en-US" dirty="0"/>
                <a:t>mm</a:t>
              </a:r>
            </a:p>
          </p:txBody>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3" name="AutoShape 23"/>
          <p:cNvSpPr/>
          <p:nvPr/>
        </p:nvSpPr>
        <p:spPr>
          <a:xfrm>
            <a:off x="6685814" y="2328473"/>
            <a:ext cx="0" cy="791829"/>
          </a:xfrm>
          <a:prstGeom prst="line">
            <a:avLst/>
          </a:prstGeom>
          <a:ln w="38100" cap="flat">
            <a:solidFill>
              <a:srgbClr val="225F44"/>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34">
            <a:off x="8274154" y="-3717949"/>
            <a:ext cx="16115167" cy="9493299"/>
          </a:xfrm>
          <a:prstGeom prst="rect">
            <a:avLst/>
          </a:prstGeom>
        </p:spPr>
      </p:pic>
      <p:grpSp>
        <p:nvGrpSpPr>
          <p:cNvPr id="3" name="Group 3"/>
          <p:cNvGrpSpPr/>
          <p:nvPr/>
        </p:nvGrpSpPr>
        <p:grpSpPr>
          <a:xfrm>
            <a:off x="4401008" y="491823"/>
            <a:ext cx="7303976" cy="1650312"/>
            <a:chOff x="0" y="0"/>
            <a:chExt cx="1923681" cy="434650"/>
          </a:xfrm>
        </p:grpSpPr>
        <p:sp>
          <p:nvSpPr>
            <p:cNvPr id="4" name="Freeform 4"/>
            <p:cNvSpPr/>
            <p:nvPr/>
          </p:nvSpPr>
          <p:spPr>
            <a:xfrm>
              <a:off x="0" y="0"/>
              <a:ext cx="1923681" cy="434650"/>
            </a:xfrm>
            <a:custGeom>
              <a:avLst/>
              <a:gdLst/>
              <a:ahLst/>
              <a:cxnLst/>
              <a:rect l="l" t="t" r="r" b="b"/>
              <a:pathLst>
                <a:path w="1923681" h="434650">
                  <a:moveTo>
                    <a:pt x="54058" y="0"/>
                  </a:moveTo>
                  <a:lnTo>
                    <a:pt x="1869623" y="0"/>
                  </a:lnTo>
                  <a:cubicBezTo>
                    <a:pt x="1883960" y="0"/>
                    <a:pt x="1897710" y="5695"/>
                    <a:pt x="1907848" y="15833"/>
                  </a:cubicBezTo>
                  <a:cubicBezTo>
                    <a:pt x="1917986" y="25971"/>
                    <a:pt x="1923681" y="39721"/>
                    <a:pt x="1923681" y="54058"/>
                  </a:cubicBezTo>
                  <a:lnTo>
                    <a:pt x="1923681" y="380592"/>
                  </a:lnTo>
                  <a:cubicBezTo>
                    <a:pt x="1923681" y="410447"/>
                    <a:pt x="1899478" y="434650"/>
                    <a:pt x="1869623" y="434650"/>
                  </a:cubicBezTo>
                  <a:lnTo>
                    <a:pt x="54058" y="434650"/>
                  </a:lnTo>
                  <a:cubicBezTo>
                    <a:pt x="24203" y="434650"/>
                    <a:pt x="0" y="410447"/>
                    <a:pt x="0" y="380592"/>
                  </a:cubicBezTo>
                  <a:lnTo>
                    <a:pt x="0" y="54058"/>
                  </a:lnTo>
                  <a:cubicBezTo>
                    <a:pt x="0" y="39721"/>
                    <a:pt x="5695" y="25971"/>
                    <a:pt x="15833" y="15833"/>
                  </a:cubicBezTo>
                  <a:cubicBezTo>
                    <a:pt x="25971" y="5695"/>
                    <a:pt x="39721" y="0"/>
                    <a:pt x="54058" y="0"/>
                  </a:cubicBezTo>
                  <a:close/>
                </a:path>
              </a:pathLst>
            </a:custGeom>
            <a:solidFill>
              <a:srgbClr val="000000">
                <a:alpha val="0"/>
              </a:srgbClr>
            </a:solidFill>
            <a:ln w="47625">
              <a:solidFill>
                <a:srgbClr val="225F44"/>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028700" y="491823"/>
            <a:ext cx="1704459" cy="170445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0" name="AutoShape 10"/>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grpSp>
        <p:nvGrpSpPr>
          <p:cNvPr id="11" name="Group 11"/>
          <p:cNvGrpSpPr/>
          <p:nvPr/>
        </p:nvGrpSpPr>
        <p:grpSpPr>
          <a:xfrm>
            <a:off x="0" y="2913285"/>
            <a:ext cx="6770451" cy="7373715"/>
            <a:chOff x="0" y="0"/>
            <a:chExt cx="1783164" cy="1942048"/>
          </a:xfrm>
        </p:grpSpPr>
        <p:sp>
          <p:nvSpPr>
            <p:cNvPr id="12" name="Freeform 12"/>
            <p:cNvSpPr/>
            <p:nvPr/>
          </p:nvSpPr>
          <p:spPr>
            <a:xfrm>
              <a:off x="0" y="0"/>
              <a:ext cx="1783164" cy="1942048"/>
            </a:xfrm>
            <a:custGeom>
              <a:avLst/>
              <a:gdLst/>
              <a:ahLst/>
              <a:cxnLst/>
              <a:rect l="l" t="t" r="r" b="b"/>
              <a:pathLst>
                <a:path w="1783164" h="1942048">
                  <a:moveTo>
                    <a:pt x="0" y="0"/>
                  </a:moveTo>
                  <a:lnTo>
                    <a:pt x="1783164" y="0"/>
                  </a:lnTo>
                  <a:lnTo>
                    <a:pt x="1783164" y="1942048"/>
                  </a:lnTo>
                  <a:lnTo>
                    <a:pt x="0" y="1942048"/>
                  </a:lnTo>
                  <a:close/>
                </a:path>
              </a:pathLst>
            </a:custGeom>
            <a:solidFill>
              <a:srgbClr val="225F44"/>
            </a:solidFill>
          </p:spPr>
          <p:txBody>
            <a:bodyPr/>
            <a:lstStyle/>
            <a:p>
              <a:endParaRPr lang="en-US" dirty="0"/>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4785642" y="707379"/>
            <a:ext cx="6534708" cy="1219200"/>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225F44"/>
                </a:solidFill>
                <a:latin typeface="Montserrat"/>
              </a:rPr>
              <a:t>General</a:t>
            </a:r>
          </a:p>
        </p:txBody>
      </p:sp>
      <p:sp>
        <p:nvSpPr>
          <p:cNvPr id="21" name="TextBox 21"/>
          <p:cNvSpPr txBox="1"/>
          <p:nvPr/>
        </p:nvSpPr>
        <p:spPr>
          <a:xfrm>
            <a:off x="1699609" y="734453"/>
            <a:ext cx="362642" cy="1219200"/>
          </a:xfrm>
          <a:prstGeom prst="rect">
            <a:avLst/>
          </a:prstGeom>
        </p:spPr>
        <p:txBody>
          <a:bodyPr lIns="0" tIns="0" rIns="0" bIns="0" rtlCol="0" anchor="t">
            <a:spAutoFit/>
          </a:bodyPr>
          <a:lstStyle/>
          <a:p>
            <a:pPr marL="0" lvl="0" indent="0" algn="just">
              <a:lnSpc>
                <a:spcPts val="9600"/>
              </a:lnSpc>
              <a:spcBef>
                <a:spcPct val="0"/>
              </a:spcBef>
            </a:pPr>
            <a:r>
              <a:rPr lang="en-US" sz="8000">
                <a:solidFill>
                  <a:srgbClr val="FFFFFF"/>
                </a:solidFill>
                <a:latin typeface="Montserrat Extra-Bold Bold"/>
              </a:rPr>
              <a:t>1</a:t>
            </a:r>
          </a:p>
        </p:txBody>
      </p:sp>
      <p:sp>
        <p:nvSpPr>
          <p:cNvPr id="23" name="TextBox 22">
            <a:extLst>
              <a:ext uri="{FF2B5EF4-FFF2-40B4-BE49-F238E27FC236}">
                <a16:creationId xmlns:a16="http://schemas.microsoft.com/office/drawing/2014/main" id="{0823C21D-D742-441C-AD72-CBEC2BF02F3D}"/>
              </a:ext>
            </a:extLst>
          </p:cNvPr>
          <p:cNvSpPr txBox="1"/>
          <p:nvPr/>
        </p:nvSpPr>
        <p:spPr>
          <a:xfrm>
            <a:off x="7848600" y="3086100"/>
            <a:ext cx="9372600" cy="5078313"/>
          </a:xfrm>
          <a:prstGeom prst="rect">
            <a:avLst/>
          </a:prstGeom>
          <a:noFill/>
        </p:spPr>
        <p:txBody>
          <a:bodyPr wrap="square" rtlCol="0">
            <a:spAutoFit/>
          </a:bodyPr>
          <a:lstStyle/>
          <a:p>
            <a:r>
              <a:rPr lang="en-US" sz="3600" dirty="0">
                <a:solidFill>
                  <a:srgbClr val="225F44"/>
                </a:solidFill>
                <a:latin typeface="Open Sauce" panose="020B0604020202020204" charset="0"/>
              </a:rPr>
              <a:t>Hide spare keys to your vehicle so your abusive partner cannot take your keys and prevent you from leaving </a:t>
            </a:r>
          </a:p>
          <a:p>
            <a:endParaRPr lang="en-US" sz="3600" dirty="0">
              <a:solidFill>
                <a:srgbClr val="225F44"/>
              </a:solidFill>
              <a:latin typeface="Open Sauce" panose="020B0604020202020204" charset="0"/>
            </a:endParaRPr>
          </a:p>
          <a:p>
            <a:r>
              <a:rPr lang="en-US" sz="3600" dirty="0">
                <a:solidFill>
                  <a:srgbClr val="225F44"/>
                </a:solidFill>
                <a:latin typeface="Open Sauce" panose="020B0604020202020204" charset="0"/>
              </a:rPr>
              <a:t>Back into your parking spot </a:t>
            </a:r>
          </a:p>
          <a:p>
            <a:endParaRPr lang="en-US" sz="3600" dirty="0">
              <a:solidFill>
                <a:srgbClr val="225F44"/>
              </a:solidFill>
              <a:latin typeface="Open Sauce" panose="020B0604020202020204" charset="0"/>
            </a:endParaRPr>
          </a:p>
          <a:p>
            <a:r>
              <a:rPr lang="en-US" sz="3600" dirty="0">
                <a:solidFill>
                  <a:srgbClr val="225F44"/>
                </a:solidFill>
                <a:latin typeface="Open Sauce" panose="020B0604020202020204" charset="0"/>
              </a:rPr>
              <a:t>Assure your gas tank is filled</a:t>
            </a:r>
          </a:p>
          <a:p>
            <a:endParaRPr lang="en-US" sz="3600" dirty="0">
              <a:solidFill>
                <a:srgbClr val="225F44"/>
              </a:solidFill>
              <a:latin typeface="Open Sauce" panose="020B0604020202020204" charset="0"/>
            </a:endParaRPr>
          </a:p>
          <a:p>
            <a:r>
              <a:rPr lang="en-US" sz="3600" dirty="0">
                <a:solidFill>
                  <a:srgbClr val="225F44"/>
                </a:solidFill>
                <a:latin typeface="Open Sauce" panose="020B0604020202020204" charset="0"/>
              </a:rPr>
              <a:t>Leave through a back door </a:t>
            </a:r>
          </a:p>
        </p:txBody>
      </p:sp>
      <p:sp>
        <p:nvSpPr>
          <p:cNvPr id="25" name="TextBox 20">
            <a:extLst>
              <a:ext uri="{FF2B5EF4-FFF2-40B4-BE49-F238E27FC236}">
                <a16:creationId xmlns:a16="http://schemas.microsoft.com/office/drawing/2014/main" id="{3712CC00-0BBE-4BEC-AA34-4756571D06D6}"/>
              </a:ext>
            </a:extLst>
          </p:cNvPr>
          <p:cNvSpPr txBox="1"/>
          <p:nvPr/>
        </p:nvSpPr>
        <p:spPr>
          <a:xfrm>
            <a:off x="533400" y="3688458"/>
            <a:ext cx="5692016" cy="404278"/>
          </a:xfrm>
          <a:prstGeom prst="rect">
            <a:avLst/>
          </a:prstGeom>
        </p:spPr>
        <p:txBody>
          <a:bodyPr wrap="square" lIns="0" tIns="0" rIns="0" bIns="0" rtlCol="0" anchor="t">
            <a:spAutoFit/>
          </a:bodyPr>
          <a:lstStyle/>
          <a:p>
            <a:pPr marL="0" lvl="0" indent="0">
              <a:lnSpc>
                <a:spcPts val="3120"/>
              </a:lnSpc>
              <a:spcBef>
                <a:spcPct val="0"/>
              </a:spcBef>
            </a:pPr>
            <a:endParaRPr lang="en-US" sz="3600" u="none" dirty="0">
              <a:solidFill>
                <a:srgbClr val="FFFFFF"/>
              </a:solidFill>
              <a:latin typeface="Open Sauce"/>
            </a:endParaRPr>
          </a:p>
        </p:txBody>
      </p:sp>
      <p:sp>
        <p:nvSpPr>
          <p:cNvPr id="26" name="TextBox 25">
            <a:extLst>
              <a:ext uri="{FF2B5EF4-FFF2-40B4-BE49-F238E27FC236}">
                <a16:creationId xmlns:a16="http://schemas.microsoft.com/office/drawing/2014/main" id="{E3D34741-BCC1-4794-AF98-296A1321DED8}"/>
              </a:ext>
            </a:extLst>
          </p:cNvPr>
          <p:cNvSpPr txBox="1"/>
          <p:nvPr/>
        </p:nvSpPr>
        <p:spPr>
          <a:xfrm>
            <a:off x="533400" y="3793480"/>
            <a:ext cx="5692016" cy="5262979"/>
          </a:xfrm>
          <a:prstGeom prst="rect">
            <a:avLst/>
          </a:prstGeom>
          <a:noFill/>
        </p:spPr>
        <p:txBody>
          <a:bodyPr wrap="square" rtlCol="0">
            <a:spAutoFit/>
          </a:bodyPr>
          <a:lstStyle/>
          <a:p>
            <a:r>
              <a:rPr lang="en-US" sz="2800" dirty="0">
                <a:solidFill>
                  <a:schemeClr val="bg1"/>
                </a:solidFill>
                <a:latin typeface="Open Sauce" panose="020B0604020202020204" charset="0"/>
              </a:rPr>
              <a:t>Always keep a charged cell phone on silent so you can call for help when it is safe, and run away from a dangerous situation</a:t>
            </a:r>
          </a:p>
          <a:p>
            <a:endParaRPr lang="en-US" sz="2800" dirty="0">
              <a:solidFill>
                <a:schemeClr val="bg1"/>
              </a:solidFill>
              <a:latin typeface="Open Sauce" panose="020B0604020202020204" charset="0"/>
            </a:endParaRPr>
          </a:p>
          <a:p>
            <a:r>
              <a:rPr lang="en-US" sz="2800" dirty="0">
                <a:solidFill>
                  <a:schemeClr val="bg1"/>
                </a:solidFill>
                <a:latin typeface="Open Sauce" panose="020B0604020202020204" charset="0"/>
              </a:rPr>
              <a:t>If you feel comfortable to do so, share what you are experiencing with trusted friends and family, so when a crisis occurs, you know who you can turn to for support</a:t>
            </a:r>
          </a:p>
        </p:txBody>
      </p:sp>
    </p:spTree>
    <p:extLst>
      <p:ext uri="{BB962C8B-B14F-4D97-AF65-F5344CB8AC3E}">
        <p14:creationId xmlns:p14="http://schemas.microsoft.com/office/powerpoint/2010/main" val="104494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2" name="Group 2"/>
          <p:cNvGrpSpPr/>
          <p:nvPr/>
        </p:nvGrpSpPr>
        <p:grpSpPr>
          <a:xfrm>
            <a:off x="14135374" y="0"/>
            <a:ext cx="4152626" cy="10497546"/>
            <a:chOff x="0" y="0"/>
            <a:chExt cx="1093696" cy="2764786"/>
          </a:xfrm>
        </p:grpSpPr>
        <p:sp>
          <p:nvSpPr>
            <p:cNvPr id="3" name="Freeform 3"/>
            <p:cNvSpPr/>
            <p:nvPr/>
          </p:nvSpPr>
          <p:spPr>
            <a:xfrm>
              <a:off x="0" y="0"/>
              <a:ext cx="1093696" cy="2764786"/>
            </a:xfrm>
            <a:custGeom>
              <a:avLst/>
              <a:gdLst/>
              <a:ahLst/>
              <a:cxnLst/>
              <a:rect l="l" t="t" r="r" b="b"/>
              <a:pathLst>
                <a:path w="1093696" h="2764786">
                  <a:moveTo>
                    <a:pt x="0" y="0"/>
                  </a:moveTo>
                  <a:lnTo>
                    <a:pt x="1093696" y="0"/>
                  </a:lnTo>
                  <a:lnTo>
                    <a:pt x="1093696" y="2764786"/>
                  </a:lnTo>
                  <a:lnTo>
                    <a:pt x="0" y="2764786"/>
                  </a:lnTo>
                  <a:close/>
                </a:path>
              </a:pathLst>
            </a:custGeom>
            <a:solidFill>
              <a:srgbClr val="225F4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9711" t="1834"/>
          <a:stretch>
            <a:fillRect/>
          </a:stretch>
        </p:blipFill>
        <p:spPr>
          <a:xfrm>
            <a:off x="14146319" y="-3978948"/>
            <a:ext cx="12698946" cy="2106002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625" r="60501"/>
          <a:stretch>
            <a:fillRect/>
          </a:stretch>
        </p:blipFill>
        <p:spPr>
          <a:xfrm>
            <a:off x="5810340" y="-4001308"/>
            <a:ext cx="8319835" cy="21104743"/>
          </a:xfrm>
          <a:prstGeom prst="rect">
            <a:avLst/>
          </a:prstGeom>
        </p:spPr>
      </p:pic>
      <p:sp>
        <p:nvSpPr>
          <p:cNvPr id="9" name="TextBox 9"/>
          <p:cNvSpPr txBox="1"/>
          <p:nvPr/>
        </p:nvSpPr>
        <p:spPr>
          <a:xfrm>
            <a:off x="1483033" y="2544456"/>
            <a:ext cx="12094749" cy="6531083"/>
          </a:xfrm>
          <a:prstGeom prst="rect">
            <a:avLst/>
          </a:prstGeom>
        </p:spPr>
        <p:txBody>
          <a:bodyPr wrap="square" lIns="0" tIns="0" rIns="0" bIns="0" rtlCol="0" anchor="t">
            <a:spAutoFit/>
          </a:bodyPr>
          <a:lstStyle/>
          <a:p>
            <a:pPr algn="just">
              <a:lnSpc>
                <a:spcPts val="3220"/>
              </a:lnSpc>
            </a:pPr>
            <a:r>
              <a:rPr lang="en-US" sz="3200" dirty="0">
                <a:solidFill>
                  <a:srgbClr val="225F44"/>
                </a:solidFill>
                <a:latin typeface="Open Sauce"/>
              </a:rPr>
              <a:t>Write down numbers you may need that you do not have memorized. An example could be a friend’s number, or the number to a local domestic violence shelter. Always consider whether it is safe to write something down on paper.</a:t>
            </a:r>
          </a:p>
          <a:p>
            <a:pPr algn="just">
              <a:lnSpc>
                <a:spcPts val="3220"/>
              </a:lnSpc>
            </a:pPr>
            <a:endParaRPr lang="en-US" sz="3200" dirty="0">
              <a:solidFill>
                <a:srgbClr val="225F44"/>
              </a:solidFill>
              <a:latin typeface="Open Sauce"/>
            </a:endParaRPr>
          </a:p>
          <a:p>
            <a:pPr algn="just">
              <a:lnSpc>
                <a:spcPts val="3220"/>
              </a:lnSpc>
            </a:pPr>
            <a:r>
              <a:rPr lang="en-US" sz="3200" dirty="0">
                <a:solidFill>
                  <a:srgbClr val="225F44"/>
                </a:solidFill>
                <a:latin typeface="Open Sauce"/>
              </a:rPr>
              <a:t>This way you can reach friends, family and support when you do not have your cell phone. </a:t>
            </a:r>
          </a:p>
          <a:p>
            <a:pPr algn="just">
              <a:lnSpc>
                <a:spcPts val="3220"/>
              </a:lnSpc>
            </a:pPr>
            <a:endParaRPr lang="en-US" sz="3200" dirty="0">
              <a:solidFill>
                <a:srgbClr val="225F44"/>
              </a:solidFill>
              <a:latin typeface="Open Sauce"/>
            </a:endParaRPr>
          </a:p>
          <a:p>
            <a:pPr algn="just">
              <a:lnSpc>
                <a:spcPts val="3220"/>
              </a:lnSpc>
            </a:pPr>
            <a:r>
              <a:rPr lang="en-US" sz="3200" dirty="0">
                <a:solidFill>
                  <a:srgbClr val="225F44"/>
                </a:solidFill>
                <a:latin typeface="Open Sauce"/>
              </a:rPr>
              <a:t>Keep the card in your wallet or otherwise on your person, in case of emergency. </a:t>
            </a:r>
          </a:p>
          <a:p>
            <a:pPr algn="just">
              <a:lnSpc>
                <a:spcPts val="3220"/>
              </a:lnSpc>
            </a:pPr>
            <a:endParaRPr lang="en-US" sz="3200" dirty="0">
              <a:solidFill>
                <a:srgbClr val="225F44"/>
              </a:solidFill>
              <a:latin typeface="Open Sauce"/>
            </a:endParaRPr>
          </a:p>
          <a:p>
            <a:pPr algn="just">
              <a:lnSpc>
                <a:spcPts val="3220"/>
              </a:lnSpc>
            </a:pPr>
            <a:r>
              <a:rPr lang="en-US" sz="3200" dirty="0">
                <a:solidFill>
                  <a:srgbClr val="225F44"/>
                </a:solidFill>
                <a:latin typeface="Open Sauce"/>
              </a:rPr>
              <a:t>This is especially important if your partner has ever taken or threatened to break your phone during an argument to prevent you from calling for help </a:t>
            </a:r>
          </a:p>
          <a:p>
            <a:pPr algn="just">
              <a:lnSpc>
                <a:spcPts val="3220"/>
              </a:lnSpc>
            </a:pPr>
            <a:endParaRPr lang="en-US" sz="2300" dirty="0">
              <a:solidFill>
                <a:srgbClr val="000000"/>
              </a:solidFill>
              <a:latin typeface="Open Sauce"/>
            </a:endParaRPr>
          </a:p>
        </p:txBody>
      </p:sp>
      <p:sp>
        <p:nvSpPr>
          <p:cNvPr id="15" name="TextBox 15"/>
          <p:cNvSpPr txBox="1"/>
          <p:nvPr/>
        </p:nvSpPr>
        <p:spPr>
          <a:xfrm>
            <a:off x="1483033" y="678162"/>
            <a:ext cx="6150807" cy="1094467"/>
          </a:xfrm>
          <a:prstGeom prst="rect">
            <a:avLst/>
          </a:prstGeom>
        </p:spPr>
        <p:txBody>
          <a:bodyPr lIns="0" tIns="0" rIns="0" bIns="0" rtlCol="0" anchor="t">
            <a:spAutoFit/>
          </a:bodyPr>
          <a:lstStyle/>
          <a:p>
            <a:pPr marL="0" lvl="0" indent="0">
              <a:lnSpc>
                <a:spcPts val="9600"/>
              </a:lnSpc>
              <a:spcBef>
                <a:spcPct val="0"/>
              </a:spcBef>
            </a:pPr>
            <a:r>
              <a:rPr lang="en-US" sz="5400" dirty="0">
                <a:solidFill>
                  <a:srgbClr val="225F44"/>
                </a:solidFill>
                <a:latin typeface="Montserrat"/>
              </a:rPr>
              <a:t>Emergency Card  </a:t>
            </a:r>
          </a:p>
        </p:txBody>
      </p:sp>
      <p:grpSp>
        <p:nvGrpSpPr>
          <p:cNvPr id="17" name="Group 17"/>
          <p:cNvGrpSpPr/>
          <p:nvPr/>
        </p:nvGrpSpPr>
        <p:grpSpPr>
          <a:xfrm>
            <a:off x="5578109" y="876300"/>
            <a:ext cx="1737092" cy="896330"/>
            <a:chOff x="0" y="0"/>
            <a:chExt cx="1085219" cy="434650"/>
          </a:xfrm>
        </p:grpSpPr>
        <p:sp>
          <p:nvSpPr>
            <p:cNvPr id="18" name="Freeform 18"/>
            <p:cNvSpPr/>
            <p:nvPr/>
          </p:nvSpPr>
          <p:spPr>
            <a:xfrm>
              <a:off x="0" y="0"/>
              <a:ext cx="1085219" cy="434650"/>
            </a:xfrm>
            <a:custGeom>
              <a:avLst/>
              <a:gdLst/>
              <a:ahLst/>
              <a:cxnLst/>
              <a:rect l="l" t="t" r="r" b="b"/>
              <a:pathLst>
                <a:path w="1085219" h="434650">
                  <a:moveTo>
                    <a:pt x="95824" y="0"/>
                  </a:moveTo>
                  <a:lnTo>
                    <a:pt x="989395" y="0"/>
                  </a:lnTo>
                  <a:cubicBezTo>
                    <a:pt x="1042317" y="0"/>
                    <a:pt x="1085219" y="42902"/>
                    <a:pt x="1085219" y="95824"/>
                  </a:cubicBezTo>
                  <a:lnTo>
                    <a:pt x="1085219" y="338826"/>
                  </a:lnTo>
                  <a:cubicBezTo>
                    <a:pt x="1085219" y="391748"/>
                    <a:pt x="1042317" y="434650"/>
                    <a:pt x="989395" y="434650"/>
                  </a:cubicBezTo>
                  <a:lnTo>
                    <a:pt x="95824" y="434650"/>
                  </a:lnTo>
                  <a:cubicBezTo>
                    <a:pt x="42902" y="434650"/>
                    <a:pt x="0" y="391748"/>
                    <a:pt x="0" y="338826"/>
                  </a:cubicBezTo>
                  <a:lnTo>
                    <a:pt x="0" y="95824"/>
                  </a:lnTo>
                  <a:cubicBezTo>
                    <a:pt x="0" y="42902"/>
                    <a:pt x="42902" y="0"/>
                    <a:pt x="95824" y="0"/>
                  </a:cubicBezTo>
                  <a:close/>
                </a:path>
              </a:pathLst>
            </a:custGeom>
            <a:solidFill>
              <a:schemeClr val="bg1">
                <a:alpha val="0"/>
              </a:schemeClr>
            </a:solidFill>
            <a:ln w="47625">
              <a:solidFill>
                <a:srgbClr val="225F44"/>
              </a:solidFill>
            </a:ln>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Tree>
    <p:extLst>
      <p:ext uri="{BB962C8B-B14F-4D97-AF65-F5344CB8AC3E}">
        <p14:creationId xmlns:p14="http://schemas.microsoft.com/office/powerpoint/2010/main" val="205535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2572" y="2911894"/>
            <a:ext cx="4244362" cy="6729663"/>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Identify your partners use and level of force so you can assess the risk of physical danger before it happens</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Identify safe areas in your residence with multiple exits, away from weapons. If an argument begins, try to move to those areas. Try to keep firearms and knives locked away</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Have a phone accessible at all times and know what numbers to call</a:t>
            </a:r>
          </a:p>
        </p:txBody>
      </p:sp>
      <p:grpSp>
        <p:nvGrpSpPr>
          <p:cNvPr id="7" name="Group 7"/>
          <p:cNvGrpSpPr/>
          <p:nvPr/>
        </p:nvGrpSpPr>
        <p:grpSpPr>
          <a:xfrm>
            <a:off x="4401008" y="491823"/>
            <a:ext cx="7902522" cy="1650312"/>
            <a:chOff x="0" y="0"/>
            <a:chExt cx="2081323" cy="434650"/>
          </a:xfrm>
        </p:grpSpPr>
        <p:sp>
          <p:nvSpPr>
            <p:cNvPr id="8" name="Freeform 8"/>
            <p:cNvSpPr/>
            <p:nvPr/>
          </p:nvSpPr>
          <p:spPr>
            <a:xfrm>
              <a:off x="0" y="0"/>
              <a:ext cx="2081323" cy="434650"/>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rgbClr val="000000">
                <a:alpha val="0"/>
              </a:srgbClr>
            </a:solidFill>
            <a:ln w="47625">
              <a:solidFill>
                <a:srgbClr val="225F44"/>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491823"/>
            <a:ext cx="1704459" cy="170445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sp>
        <p:nvSpPr>
          <p:cNvPr id="14" name="TextBox 14"/>
          <p:cNvSpPr txBox="1"/>
          <p:nvPr/>
        </p:nvSpPr>
        <p:spPr>
          <a:xfrm>
            <a:off x="4842792" y="707379"/>
            <a:ext cx="7203609" cy="1081771"/>
          </a:xfrm>
          <a:prstGeom prst="rect">
            <a:avLst/>
          </a:prstGeom>
        </p:spPr>
        <p:txBody>
          <a:bodyPr lIns="0" tIns="0" rIns="0" bIns="0" rtlCol="0" anchor="t">
            <a:spAutoFit/>
          </a:bodyPr>
          <a:lstStyle/>
          <a:p>
            <a:pPr marL="0" lvl="0" indent="0" algn="just">
              <a:lnSpc>
                <a:spcPts val="9600"/>
              </a:lnSpc>
              <a:spcBef>
                <a:spcPct val="0"/>
              </a:spcBef>
            </a:pPr>
            <a:r>
              <a:rPr lang="en-US" sz="5000" dirty="0">
                <a:solidFill>
                  <a:srgbClr val="225F44"/>
                </a:solidFill>
                <a:latin typeface="Montserrat"/>
              </a:rPr>
              <a:t>Living with an Abuser</a:t>
            </a:r>
          </a:p>
        </p:txBody>
      </p:sp>
      <p:sp>
        <p:nvSpPr>
          <p:cNvPr id="15" name="AutoShape 15"/>
          <p:cNvSpPr/>
          <p:nvPr/>
        </p:nvSpPr>
        <p:spPr>
          <a:xfrm>
            <a:off x="12303529" y="1316979"/>
            <a:ext cx="5077915" cy="376"/>
          </a:xfrm>
          <a:prstGeom prst="line">
            <a:avLst/>
          </a:prstGeom>
          <a:ln w="38100" cap="flat">
            <a:solidFill>
              <a:srgbClr val="225F44"/>
            </a:solidFill>
            <a:prstDash val="solid"/>
            <a:headEnd type="none" w="sm" len="sm"/>
            <a:tailEnd type="none" w="sm" len="sm"/>
          </a:ln>
        </p:spPr>
      </p:sp>
      <p:grpSp>
        <p:nvGrpSpPr>
          <p:cNvPr id="16" name="Group 16"/>
          <p:cNvGrpSpPr/>
          <p:nvPr/>
        </p:nvGrpSpPr>
        <p:grpSpPr>
          <a:xfrm>
            <a:off x="14184367" y="491823"/>
            <a:ext cx="3369304" cy="1650312"/>
            <a:chOff x="0" y="0"/>
            <a:chExt cx="887389" cy="434650"/>
          </a:xfrm>
        </p:grpSpPr>
        <p:sp>
          <p:nvSpPr>
            <p:cNvPr id="17" name="Freeform 17"/>
            <p:cNvSpPr/>
            <p:nvPr/>
          </p:nvSpPr>
          <p:spPr>
            <a:xfrm>
              <a:off x="0" y="0"/>
              <a:ext cx="887389" cy="434650"/>
            </a:xfrm>
            <a:custGeom>
              <a:avLst/>
              <a:gdLst/>
              <a:ahLst/>
              <a:cxnLst/>
              <a:rect l="l" t="t" r="r" b="b"/>
              <a:pathLst>
                <a:path w="887389" h="434650">
                  <a:moveTo>
                    <a:pt x="117187" y="0"/>
                  </a:moveTo>
                  <a:lnTo>
                    <a:pt x="770202" y="0"/>
                  </a:lnTo>
                  <a:cubicBezTo>
                    <a:pt x="801282" y="0"/>
                    <a:pt x="831089" y="12346"/>
                    <a:pt x="853066" y="34323"/>
                  </a:cubicBezTo>
                  <a:cubicBezTo>
                    <a:pt x="875042" y="56300"/>
                    <a:pt x="887389" y="86107"/>
                    <a:pt x="887389" y="117187"/>
                  </a:cubicBezTo>
                  <a:lnTo>
                    <a:pt x="887389" y="317463"/>
                  </a:lnTo>
                  <a:cubicBezTo>
                    <a:pt x="887389" y="348543"/>
                    <a:pt x="875042" y="378350"/>
                    <a:pt x="853066" y="400327"/>
                  </a:cubicBezTo>
                  <a:cubicBezTo>
                    <a:pt x="831089" y="422304"/>
                    <a:pt x="801282" y="434650"/>
                    <a:pt x="770202" y="434650"/>
                  </a:cubicBezTo>
                  <a:lnTo>
                    <a:pt x="117187" y="434650"/>
                  </a:lnTo>
                  <a:cubicBezTo>
                    <a:pt x="86107" y="434650"/>
                    <a:pt x="56300" y="422304"/>
                    <a:pt x="34323" y="400327"/>
                  </a:cubicBezTo>
                  <a:cubicBezTo>
                    <a:pt x="12346" y="378350"/>
                    <a:pt x="0" y="348543"/>
                    <a:pt x="0" y="317463"/>
                  </a:cubicBezTo>
                  <a:lnTo>
                    <a:pt x="0" y="117187"/>
                  </a:lnTo>
                  <a:cubicBezTo>
                    <a:pt x="0" y="86107"/>
                    <a:pt x="12346" y="56300"/>
                    <a:pt x="34323" y="34323"/>
                  </a:cubicBezTo>
                  <a:cubicBezTo>
                    <a:pt x="56300" y="12346"/>
                    <a:pt x="86107" y="0"/>
                    <a:pt x="117187" y="0"/>
                  </a:cubicBezTo>
                  <a:close/>
                </a:path>
              </a:pathLst>
            </a:custGeom>
            <a:solidFill>
              <a:srgbClr val="225F44"/>
            </a:solidFill>
            <a:ln w="47625">
              <a:solidFill>
                <a:srgbClr val="225F44"/>
              </a:solidFill>
            </a:ln>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1476855" y="734453"/>
            <a:ext cx="362642" cy="1219200"/>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FFF6EA"/>
                </a:solidFill>
                <a:latin typeface="Montserrat Extra-Bold Bold"/>
              </a:rPr>
              <a:t>2</a:t>
            </a:r>
          </a:p>
        </p:txBody>
      </p:sp>
      <p:sp>
        <p:nvSpPr>
          <p:cNvPr id="21" name="TextBox 21"/>
          <p:cNvSpPr txBox="1"/>
          <p:nvPr/>
        </p:nvSpPr>
        <p:spPr>
          <a:xfrm>
            <a:off x="7021819" y="2911894"/>
            <a:ext cx="4244362" cy="5934573"/>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Brainstorm several plausible reasons to leave the house at different times of the day. For example trips to the grocery store, staying at work later or unnecessary errands</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Be mindful of how clothing of jewelry could be used for physical harm. If your partner has put their hands around your neck, you might avoid wearing scarves or necklaces </a:t>
            </a:r>
          </a:p>
        </p:txBody>
      </p:sp>
      <p:sp>
        <p:nvSpPr>
          <p:cNvPr id="22" name="TextBox 22"/>
          <p:cNvSpPr txBox="1"/>
          <p:nvPr/>
        </p:nvSpPr>
        <p:spPr>
          <a:xfrm>
            <a:off x="13137084" y="2911894"/>
            <a:ext cx="4244362" cy="3151760"/>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If violence is un avoidable, make yourself as small as possible. Move to a corner and curl into a ball with your face protected and arms around each side of your head. Keep your fingers intertwined</a:t>
            </a:r>
          </a:p>
        </p:txBody>
      </p:sp>
    </p:spTree>
    <p:extLst>
      <p:ext uri="{BB962C8B-B14F-4D97-AF65-F5344CB8AC3E}">
        <p14:creationId xmlns:p14="http://schemas.microsoft.com/office/powerpoint/2010/main" val="417079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37183">
            <a:off x="15305424" y="-1515344"/>
            <a:ext cx="3249055" cy="5996578"/>
          </a:xfrm>
          <a:prstGeom prst="rect">
            <a:avLst/>
          </a:prstGeom>
        </p:spPr>
      </p:pic>
      <p:sp>
        <p:nvSpPr>
          <p:cNvPr id="2" name="TextBox 2"/>
          <p:cNvSpPr txBox="1"/>
          <p:nvPr/>
        </p:nvSpPr>
        <p:spPr>
          <a:xfrm>
            <a:off x="1339778" y="700250"/>
            <a:ext cx="14281222" cy="1538883"/>
          </a:xfrm>
          <a:prstGeom prst="rect">
            <a:avLst/>
          </a:prstGeom>
        </p:spPr>
        <p:txBody>
          <a:bodyPr wrap="square" lIns="0" tIns="0" rIns="0" bIns="0" rtlCol="0" anchor="t">
            <a:spAutoFit/>
          </a:bodyPr>
          <a:lstStyle/>
          <a:p>
            <a:pPr marL="0" lvl="0" indent="0" algn="l">
              <a:lnSpc>
                <a:spcPts val="6000"/>
              </a:lnSpc>
              <a:spcBef>
                <a:spcPct val="0"/>
              </a:spcBef>
            </a:pPr>
            <a:r>
              <a:rPr lang="en-US" sz="5000" dirty="0">
                <a:solidFill>
                  <a:srgbClr val="225F44"/>
                </a:solidFill>
                <a:latin typeface="Montserrat"/>
              </a:rPr>
              <a:t>The presence of a gun in the home increases the risk of homicide for women by 500%</a:t>
            </a:r>
          </a:p>
        </p:txBody>
      </p:sp>
      <p:sp>
        <p:nvSpPr>
          <p:cNvPr id="5" name="TextBox 5"/>
          <p:cNvSpPr txBox="1"/>
          <p:nvPr/>
        </p:nvSpPr>
        <p:spPr>
          <a:xfrm>
            <a:off x="7263788" y="4336530"/>
            <a:ext cx="3760423" cy="3687869"/>
          </a:xfrm>
          <a:prstGeom prst="rect">
            <a:avLst/>
          </a:prstGeom>
        </p:spPr>
        <p:txBody>
          <a:bodyPr lIns="0" tIns="0" rIns="0" bIns="0" rtlCol="0" anchor="t">
            <a:spAutoFit/>
          </a:bodyPr>
          <a:lstStyle/>
          <a:p>
            <a:pPr marL="0" lvl="0" indent="0" algn="l">
              <a:lnSpc>
                <a:spcPts val="2940"/>
              </a:lnSpc>
              <a:spcBef>
                <a:spcPct val="0"/>
              </a:spcBef>
            </a:pPr>
            <a:r>
              <a:rPr lang="en-US" sz="2100" u="none" dirty="0">
                <a:solidFill>
                  <a:srgbClr val="000000"/>
                </a:solidFill>
                <a:latin typeface="Open Sauce"/>
              </a:rPr>
              <a:t>In Minnesota, getting an Order for Protection can require an abusive partner to turn over their guns</a:t>
            </a:r>
          </a:p>
          <a:p>
            <a:pPr marL="0" lvl="0" indent="0" algn="l">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r>
              <a:rPr lang="en-US" sz="2100" u="none" dirty="0">
                <a:solidFill>
                  <a:srgbClr val="000000"/>
                </a:solidFill>
                <a:latin typeface="Open Sauce"/>
              </a:rPr>
              <a:t>If your partner is a convicted felon, you can anonymously let your partner’s probation officer know they have a firearm.  </a:t>
            </a:r>
          </a:p>
        </p:txBody>
      </p:sp>
      <p:sp>
        <p:nvSpPr>
          <p:cNvPr id="7" name="TextBox 7"/>
          <p:cNvSpPr txBox="1"/>
          <p:nvPr/>
        </p:nvSpPr>
        <p:spPr>
          <a:xfrm>
            <a:off x="1358048" y="4336530"/>
            <a:ext cx="3997387" cy="4803559"/>
          </a:xfrm>
          <a:prstGeom prst="rect">
            <a:avLst/>
          </a:prstGeom>
        </p:spPr>
        <p:txBody>
          <a:bodyPr lIns="0" tIns="0" rIns="0" bIns="0" rtlCol="0" anchor="t">
            <a:spAutoFit/>
          </a:bodyPr>
          <a:lstStyle/>
          <a:p>
            <a:pPr marL="0" lvl="0" indent="0">
              <a:lnSpc>
                <a:spcPts val="2940"/>
              </a:lnSpc>
              <a:spcBef>
                <a:spcPct val="0"/>
              </a:spcBef>
            </a:pPr>
            <a:r>
              <a:rPr lang="en-US" sz="2100" u="none" dirty="0">
                <a:solidFill>
                  <a:srgbClr val="000000"/>
                </a:solidFill>
                <a:latin typeface="Open Sauce"/>
              </a:rPr>
              <a:t>During a calm time, try to familiarize yourself as much as possible with your partner’s firearms. </a:t>
            </a:r>
            <a:r>
              <a:rPr lang="en-US" sz="2100" dirty="0">
                <a:solidFill>
                  <a:srgbClr val="000000"/>
                </a:solidFill>
                <a:latin typeface="Open Sauce"/>
              </a:rPr>
              <a:t>This might look like showing interest in them, taking a safety course or practicing at a gun range or purchasing a trigger lock. Learning what caliber the ammunition is and how many bullets the firearm can hold at a time could be lifesaving information</a:t>
            </a:r>
            <a:endParaRPr lang="en-US" sz="2100" u="none" dirty="0">
              <a:solidFill>
                <a:srgbClr val="000000"/>
              </a:solidFill>
              <a:latin typeface="Open Sauce"/>
            </a:endParaRPr>
          </a:p>
        </p:txBody>
      </p:sp>
      <p:sp>
        <p:nvSpPr>
          <p:cNvPr id="8" name="TextBox 8"/>
          <p:cNvSpPr txBox="1"/>
          <p:nvPr/>
        </p:nvSpPr>
        <p:spPr>
          <a:xfrm>
            <a:off x="13169529" y="4336530"/>
            <a:ext cx="3760423" cy="2944076"/>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uce"/>
              </a:rPr>
              <a:t>If there are children in the home, insist that for their safety, and so CPS won’t be involved, that fire arms and ammunition should be stored separately. </a:t>
            </a:r>
          </a:p>
          <a:p>
            <a:pPr marL="0" lvl="0" indent="0" algn="l">
              <a:lnSpc>
                <a:spcPts val="2940"/>
              </a:lnSpc>
              <a:spcBef>
                <a:spcPct val="0"/>
              </a:spcBef>
            </a:pPr>
            <a:endParaRPr lang="en-US" sz="2100" dirty="0">
              <a:solidFill>
                <a:srgbClr val="000000"/>
              </a:solidFill>
              <a:latin typeface="Open Sauce"/>
            </a:endParaRPr>
          </a:p>
          <a:p>
            <a:pPr marL="0" lvl="0" indent="0" algn="l">
              <a:lnSpc>
                <a:spcPts val="2940"/>
              </a:lnSpc>
              <a:spcBef>
                <a:spcPct val="0"/>
              </a:spcBef>
            </a:pPr>
            <a:endParaRPr lang="en-US" sz="2100" dirty="0">
              <a:solidFill>
                <a:srgbClr val="000000"/>
              </a:solidFill>
              <a:latin typeface="Open Sauce"/>
            </a:endParaRPr>
          </a:p>
        </p:txBody>
      </p:sp>
      <p:grpSp>
        <p:nvGrpSpPr>
          <p:cNvPr id="9" name="Group 9"/>
          <p:cNvGrpSpPr/>
          <p:nvPr/>
        </p:nvGrpSpPr>
        <p:grpSpPr>
          <a:xfrm>
            <a:off x="1358048" y="2995887"/>
            <a:ext cx="12982208" cy="1170727"/>
            <a:chOff x="0" y="0"/>
            <a:chExt cx="17309611" cy="1560970"/>
          </a:xfrm>
        </p:grpSpPr>
        <p:grpSp>
          <p:nvGrpSpPr>
            <p:cNvPr id="10" name="Group 10"/>
            <p:cNvGrpSpPr/>
            <p:nvPr/>
          </p:nvGrpSpPr>
          <p:grpSpPr>
            <a:xfrm>
              <a:off x="0" y="0"/>
              <a:ext cx="1560970" cy="156097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614428"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1</a:t>
              </a:r>
            </a:p>
          </p:txBody>
        </p:sp>
        <p:sp>
          <p:nvSpPr>
            <p:cNvPr id="14" name="AutoShape 14"/>
            <p:cNvSpPr/>
            <p:nvPr/>
          </p:nvSpPr>
          <p:spPr>
            <a:xfrm>
              <a:off x="1423339" y="780485"/>
              <a:ext cx="14325302" cy="0"/>
            </a:xfrm>
            <a:prstGeom prst="line">
              <a:avLst/>
            </a:prstGeom>
            <a:ln w="50800" cap="flat">
              <a:solidFill>
                <a:srgbClr val="225F44"/>
              </a:solidFill>
              <a:prstDash val="solid"/>
              <a:headEnd type="none" w="sm" len="sm"/>
              <a:tailEnd type="none" w="sm" len="sm"/>
            </a:ln>
          </p:spPr>
        </p:sp>
        <p:grpSp>
          <p:nvGrpSpPr>
            <p:cNvPr id="15" name="Group 15"/>
            <p:cNvGrpSpPr/>
            <p:nvPr/>
          </p:nvGrpSpPr>
          <p:grpSpPr>
            <a:xfrm>
              <a:off x="7874321" y="0"/>
              <a:ext cx="1560970" cy="156097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8399849"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2</a:t>
              </a:r>
            </a:p>
          </p:txBody>
        </p:sp>
        <p:grpSp>
          <p:nvGrpSpPr>
            <p:cNvPr id="19" name="Group 19"/>
            <p:cNvGrpSpPr/>
            <p:nvPr/>
          </p:nvGrpSpPr>
          <p:grpSpPr>
            <a:xfrm>
              <a:off x="15748641" y="0"/>
              <a:ext cx="1560970" cy="1560970"/>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6274170" y="222204"/>
              <a:ext cx="332113" cy="1116562"/>
            </a:xfrm>
            <a:prstGeom prst="rect">
              <a:avLst/>
            </a:prstGeom>
          </p:spPr>
          <p:txBody>
            <a:bodyPr lIns="0" tIns="0" rIns="0" bIns="0" rtlCol="0" anchor="t">
              <a:spAutoFit/>
            </a:bodyPr>
            <a:lstStyle/>
            <a:p>
              <a:pPr marL="0" lvl="0" indent="0" algn="just">
                <a:lnSpc>
                  <a:spcPts val="6594"/>
                </a:lnSpc>
                <a:spcBef>
                  <a:spcPct val="0"/>
                </a:spcBef>
              </a:pPr>
              <a:r>
                <a:rPr lang="en-US" sz="5495">
                  <a:solidFill>
                    <a:srgbClr val="FFFFFF"/>
                  </a:solidFill>
                  <a:latin typeface="Montserrat Extra-Bold Bold"/>
                </a:rPr>
                <a:t>3</a:t>
              </a:r>
            </a:p>
          </p:txBody>
        </p:sp>
      </p:grpSp>
    </p:spTree>
    <p:extLst>
      <p:ext uri="{BB962C8B-B14F-4D97-AF65-F5344CB8AC3E}">
        <p14:creationId xmlns:p14="http://schemas.microsoft.com/office/powerpoint/2010/main" val="7429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2572" y="2911894"/>
            <a:ext cx="4244362" cy="1959126"/>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If you are actively being shot at or threatened with a firearm keep a clear head. Tell yourself “I will live through this” </a:t>
            </a:r>
          </a:p>
        </p:txBody>
      </p:sp>
      <p:grpSp>
        <p:nvGrpSpPr>
          <p:cNvPr id="7" name="Group 7"/>
          <p:cNvGrpSpPr/>
          <p:nvPr/>
        </p:nvGrpSpPr>
        <p:grpSpPr>
          <a:xfrm>
            <a:off x="4401008" y="491823"/>
            <a:ext cx="7902522" cy="1650312"/>
            <a:chOff x="0" y="0"/>
            <a:chExt cx="2081323" cy="434650"/>
          </a:xfrm>
        </p:grpSpPr>
        <p:sp>
          <p:nvSpPr>
            <p:cNvPr id="8" name="Freeform 8"/>
            <p:cNvSpPr/>
            <p:nvPr/>
          </p:nvSpPr>
          <p:spPr>
            <a:xfrm>
              <a:off x="0" y="0"/>
              <a:ext cx="2081323" cy="434650"/>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rgbClr val="000000">
                <a:alpha val="0"/>
              </a:srgbClr>
            </a:solidFill>
            <a:ln w="47625">
              <a:solidFill>
                <a:srgbClr val="225F44"/>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491823"/>
            <a:ext cx="1704459" cy="170445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sp>
        <p:nvSpPr>
          <p:cNvPr id="14" name="TextBox 14"/>
          <p:cNvSpPr txBox="1"/>
          <p:nvPr/>
        </p:nvSpPr>
        <p:spPr>
          <a:xfrm>
            <a:off x="4842792" y="707379"/>
            <a:ext cx="7203609" cy="1081771"/>
          </a:xfrm>
          <a:prstGeom prst="rect">
            <a:avLst/>
          </a:prstGeom>
        </p:spPr>
        <p:txBody>
          <a:bodyPr lIns="0" tIns="0" rIns="0" bIns="0" rtlCol="0" anchor="t">
            <a:spAutoFit/>
          </a:bodyPr>
          <a:lstStyle/>
          <a:p>
            <a:pPr marL="0" lvl="0" indent="0" algn="just">
              <a:lnSpc>
                <a:spcPts val="9600"/>
              </a:lnSpc>
              <a:spcBef>
                <a:spcPct val="0"/>
              </a:spcBef>
            </a:pPr>
            <a:r>
              <a:rPr lang="en-US" sz="5000" dirty="0">
                <a:solidFill>
                  <a:srgbClr val="225F44"/>
                </a:solidFill>
                <a:latin typeface="Montserrat"/>
              </a:rPr>
              <a:t>Active Shooter Safety</a:t>
            </a:r>
          </a:p>
        </p:txBody>
      </p:sp>
      <p:sp>
        <p:nvSpPr>
          <p:cNvPr id="15" name="AutoShape 15"/>
          <p:cNvSpPr/>
          <p:nvPr/>
        </p:nvSpPr>
        <p:spPr>
          <a:xfrm>
            <a:off x="12303529" y="1316979"/>
            <a:ext cx="5077915" cy="376"/>
          </a:xfrm>
          <a:prstGeom prst="line">
            <a:avLst/>
          </a:prstGeom>
          <a:ln w="38100" cap="flat">
            <a:solidFill>
              <a:srgbClr val="225F44"/>
            </a:solidFill>
            <a:prstDash val="solid"/>
            <a:headEnd type="none" w="sm" len="sm"/>
            <a:tailEnd type="none" w="sm" len="sm"/>
          </a:ln>
        </p:spPr>
      </p:sp>
      <p:grpSp>
        <p:nvGrpSpPr>
          <p:cNvPr id="16" name="Group 16"/>
          <p:cNvGrpSpPr/>
          <p:nvPr/>
        </p:nvGrpSpPr>
        <p:grpSpPr>
          <a:xfrm>
            <a:off x="14184367" y="491823"/>
            <a:ext cx="3369304" cy="1650312"/>
            <a:chOff x="0" y="0"/>
            <a:chExt cx="887389" cy="434650"/>
          </a:xfrm>
        </p:grpSpPr>
        <p:sp>
          <p:nvSpPr>
            <p:cNvPr id="17" name="Freeform 17"/>
            <p:cNvSpPr/>
            <p:nvPr/>
          </p:nvSpPr>
          <p:spPr>
            <a:xfrm>
              <a:off x="0" y="0"/>
              <a:ext cx="887389" cy="434650"/>
            </a:xfrm>
            <a:custGeom>
              <a:avLst/>
              <a:gdLst/>
              <a:ahLst/>
              <a:cxnLst/>
              <a:rect l="l" t="t" r="r" b="b"/>
              <a:pathLst>
                <a:path w="887389" h="434650">
                  <a:moveTo>
                    <a:pt x="117187" y="0"/>
                  </a:moveTo>
                  <a:lnTo>
                    <a:pt x="770202" y="0"/>
                  </a:lnTo>
                  <a:cubicBezTo>
                    <a:pt x="801282" y="0"/>
                    <a:pt x="831089" y="12346"/>
                    <a:pt x="853066" y="34323"/>
                  </a:cubicBezTo>
                  <a:cubicBezTo>
                    <a:pt x="875042" y="56300"/>
                    <a:pt x="887389" y="86107"/>
                    <a:pt x="887389" y="117187"/>
                  </a:cubicBezTo>
                  <a:lnTo>
                    <a:pt x="887389" y="317463"/>
                  </a:lnTo>
                  <a:cubicBezTo>
                    <a:pt x="887389" y="348543"/>
                    <a:pt x="875042" y="378350"/>
                    <a:pt x="853066" y="400327"/>
                  </a:cubicBezTo>
                  <a:cubicBezTo>
                    <a:pt x="831089" y="422304"/>
                    <a:pt x="801282" y="434650"/>
                    <a:pt x="770202" y="434650"/>
                  </a:cubicBezTo>
                  <a:lnTo>
                    <a:pt x="117187" y="434650"/>
                  </a:lnTo>
                  <a:cubicBezTo>
                    <a:pt x="86107" y="434650"/>
                    <a:pt x="56300" y="422304"/>
                    <a:pt x="34323" y="400327"/>
                  </a:cubicBezTo>
                  <a:cubicBezTo>
                    <a:pt x="12346" y="378350"/>
                    <a:pt x="0" y="348543"/>
                    <a:pt x="0" y="317463"/>
                  </a:cubicBezTo>
                  <a:lnTo>
                    <a:pt x="0" y="117187"/>
                  </a:lnTo>
                  <a:cubicBezTo>
                    <a:pt x="0" y="86107"/>
                    <a:pt x="12346" y="56300"/>
                    <a:pt x="34323" y="34323"/>
                  </a:cubicBezTo>
                  <a:cubicBezTo>
                    <a:pt x="56300" y="12346"/>
                    <a:pt x="86107" y="0"/>
                    <a:pt x="117187" y="0"/>
                  </a:cubicBezTo>
                  <a:close/>
                </a:path>
              </a:pathLst>
            </a:custGeom>
            <a:solidFill>
              <a:srgbClr val="225F44"/>
            </a:solidFill>
            <a:ln w="47625">
              <a:solidFill>
                <a:srgbClr val="225F44"/>
              </a:solidFill>
            </a:ln>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1476855" y="734453"/>
            <a:ext cx="362642" cy="1231106"/>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FFF6EA"/>
                </a:solidFill>
                <a:latin typeface="Montserrat Extra-Bold Bold"/>
              </a:rPr>
              <a:t>3</a:t>
            </a:r>
          </a:p>
        </p:txBody>
      </p:sp>
      <p:sp>
        <p:nvSpPr>
          <p:cNvPr id="21" name="TextBox 21"/>
          <p:cNvSpPr txBox="1"/>
          <p:nvPr/>
        </p:nvSpPr>
        <p:spPr>
          <a:xfrm>
            <a:off x="7021819" y="2911894"/>
            <a:ext cx="4244362" cy="2754216"/>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Try to distract, confuse or slow down your partner. Turn lights on and off. Throw heavy, hot or sharp items. Use a fire extinguisher. Use whatever is closest to you and try to escape</a:t>
            </a:r>
          </a:p>
        </p:txBody>
      </p:sp>
      <p:sp>
        <p:nvSpPr>
          <p:cNvPr id="22" name="TextBox 22"/>
          <p:cNvSpPr txBox="1"/>
          <p:nvPr/>
        </p:nvSpPr>
        <p:spPr>
          <a:xfrm>
            <a:off x="13137084" y="2911894"/>
            <a:ext cx="4244362" cy="6332118"/>
          </a:xfrm>
          <a:prstGeom prst="rect">
            <a:avLst/>
          </a:prstGeom>
        </p:spPr>
        <p:txBody>
          <a:bodyPr lIns="0" tIns="0" rIns="0" bIns="0" rtlCol="0" anchor="t">
            <a:spAutoFit/>
          </a:bodyPr>
          <a:lstStyle/>
          <a:p>
            <a:pPr>
              <a:lnSpc>
                <a:spcPts val="3120"/>
              </a:lnSpc>
            </a:pPr>
            <a:r>
              <a:rPr lang="en-US" sz="2400" dirty="0">
                <a:solidFill>
                  <a:srgbClr val="225F44"/>
                </a:solidFill>
                <a:latin typeface="Open Sauce"/>
              </a:rPr>
              <a:t>Determine a rout to safety that includes as much coverage as possible. Sprint in brief 2-3 second rushes from one place of coverage to the next. Try to stay low, dodge and weave, to make a moving target. </a:t>
            </a:r>
          </a:p>
          <a:p>
            <a:pPr>
              <a:lnSpc>
                <a:spcPts val="3120"/>
              </a:lnSpc>
            </a:pPr>
            <a:endParaRPr lang="en-US" sz="2400" dirty="0">
              <a:solidFill>
                <a:srgbClr val="225F44"/>
              </a:solidFill>
              <a:latin typeface="Open Sauce"/>
            </a:endParaRPr>
          </a:p>
          <a:p>
            <a:pPr>
              <a:lnSpc>
                <a:spcPts val="3120"/>
              </a:lnSpc>
            </a:pPr>
            <a:r>
              <a:rPr lang="en-US" sz="2400" dirty="0">
                <a:solidFill>
                  <a:srgbClr val="225F44"/>
                </a:solidFill>
                <a:latin typeface="Open Sauce"/>
              </a:rPr>
              <a:t>If you have been injured, put pressure on the wound and elevate it above your heart if possible. Call 911 and get to a hospital. Turn off your phone to avoid tracking, once help has arrived</a:t>
            </a:r>
          </a:p>
        </p:txBody>
      </p:sp>
    </p:spTree>
    <p:extLst>
      <p:ext uri="{BB962C8B-B14F-4D97-AF65-F5344CB8AC3E}">
        <p14:creationId xmlns:p14="http://schemas.microsoft.com/office/powerpoint/2010/main" val="17060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5F44"/>
        </a:solidFill>
        <a:effectLst/>
      </p:bgPr>
    </p:bg>
    <p:spTree>
      <p:nvGrpSpPr>
        <p:cNvPr id="1" name=""/>
        <p:cNvGrpSpPr/>
        <p:nvPr/>
      </p:nvGrpSpPr>
      <p:grpSpPr>
        <a:xfrm>
          <a:off x="0" y="0"/>
          <a:ext cx="0" cy="0"/>
          <a:chOff x="0" y="0"/>
          <a:chExt cx="0" cy="0"/>
        </a:xfrm>
      </p:grpSpPr>
      <p:sp>
        <p:nvSpPr>
          <p:cNvPr id="6" name="TextBox 6"/>
          <p:cNvSpPr txBox="1"/>
          <p:nvPr/>
        </p:nvSpPr>
        <p:spPr>
          <a:xfrm>
            <a:off x="1232572" y="2911894"/>
            <a:ext cx="4244362" cy="6729663"/>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Establish where you can go to get help, make arrangements if possible, and cover your tracks</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When preparing to go to shelter, call ahead to see what the policies are. They can give you information on how they can help</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Try to set money aside or ask trusted friends/family to hold money for you </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Keep a grab bag stocked with essentials (see list). </a:t>
            </a:r>
          </a:p>
        </p:txBody>
      </p:sp>
      <p:sp>
        <p:nvSpPr>
          <p:cNvPr id="8" name="Freeform 8"/>
          <p:cNvSpPr/>
          <p:nvPr/>
        </p:nvSpPr>
        <p:spPr>
          <a:xfrm>
            <a:off x="4401008" y="491823"/>
            <a:ext cx="7902522" cy="1650312"/>
          </a:xfrm>
          <a:custGeom>
            <a:avLst/>
            <a:gdLst/>
            <a:ahLst/>
            <a:cxnLst/>
            <a:rect l="l" t="t" r="r" b="b"/>
            <a:pathLst>
              <a:path w="2081323" h="434650">
                <a:moveTo>
                  <a:pt x="49964" y="0"/>
                </a:moveTo>
                <a:lnTo>
                  <a:pt x="2031359" y="0"/>
                </a:lnTo>
                <a:cubicBezTo>
                  <a:pt x="2058953" y="0"/>
                  <a:pt x="2081323" y="22369"/>
                  <a:pt x="2081323" y="49964"/>
                </a:cubicBezTo>
                <a:lnTo>
                  <a:pt x="2081323" y="384686"/>
                </a:lnTo>
                <a:cubicBezTo>
                  <a:pt x="2081323" y="397938"/>
                  <a:pt x="2076059" y="410646"/>
                  <a:pt x="2066689" y="420016"/>
                </a:cubicBezTo>
                <a:cubicBezTo>
                  <a:pt x="2057319" y="429386"/>
                  <a:pt x="2044610" y="434650"/>
                  <a:pt x="2031359" y="434650"/>
                </a:cubicBezTo>
                <a:lnTo>
                  <a:pt x="49964" y="434650"/>
                </a:lnTo>
                <a:cubicBezTo>
                  <a:pt x="36712" y="434650"/>
                  <a:pt x="24004" y="429386"/>
                  <a:pt x="14634" y="420016"/>
                </a:cubicBezTo>
                <a:cubicBezTo>
                  <a:pt x="5264" y="410646"/>
                  <a:pt x="0" y="397938"/>
                  <a:pt x="0" y="384686"/>
                </a:cubicBezTo>
                <a:lnTo>
                  <a:pt x="0" y="49964"/>
                </a:lnTo>
                <a:cubicBezTo>
                  <a:pt x="0" y="36712"/>
                  <a:pt x="5264" y="24004"/>
                  <a:pt x="14634" y="14634"/>
                </a:cubicBezTo>
                <a:cubicBezTo>
                  <a:pt x="24004" y="5264"/>
                  <a:pt x="36712" y="0"/>
                  <a:pt x="49964" y="0"/>
                </a:cubicBezTo>
                <a:close/>
              </a:path>
            </a:pathLst>
          </a:custGeom>
          <a:solidFill>
            <a:schemeClr val="bg1"/>
          </a:solidFill>
          <a:ln w="47625">
            <a:solidFill>
              <a:schemeClr val="bg1"/>
            </a:solidFill>
          </a:ln>
        </p:spPr>
      </p:sp>
      <p:sp>
        <p:nvSpPr>
          <p:cNvPr id="11" name="Freeform 11"/>
          <p:cNvSpPr/>
          <p:nvPr/>
        </p:nvSpPr>
        <p:spPr>
          <a:xfrm>
            <a:off x="1032502" y="491823"/>
            <a:ext cx="1696853" cy="170445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13" name="AutoShape 13"/>
          <p:cNvSpPr/>
          <p:nvPr/>
        </p:nvSpPr>
        <p:spPr>
          <a:xfrm flipV="1">
            <a:off x="2125271" y="1342551"/>
            <a:ext cx="2309037" cy="3003"/>
          </a:xfrm>
          <a:prstGeom prst="line">
            <a:avLst/>
          </a:prstGeom>
          <a:ln w="38100" cap="flat">
            <a:solidFill>
              <a:schemeClr val="bg1"/>
            </a:solidFill>
            <a:prstDash val="solid"/>
            <a:headEnd type="none" w="sm" len="sm"/>
            <a:tailEnd type="none" w="sm" len="sm"/>
          </a:ln>
        </p:spPr>
      </p:sp>
      <p:sp>
        <p:nvSpPr>
          <p:cNvPr id="14" name="TextBox 14"/>
          <p:cNvSpPr txBox="1"/>
          <p:nvPr/>
        </p:nvSpPr>
        <p:spPr>
          <a:xfrm>
            <a:off x="4842792" y="707379"/>
            <a:ext cx="7203609" cy="1094467"/>
          </a:xfrm>
          <a:prstGeom prst="rect">
            <a:avLst/>
          </a:prstGeom>
        </p:spPr>
        <p:txBody>
          <a:bodyPr lIns="0" tIns="0" rIns="0" bIns="0" rtlCol="0" anchor="t">
            <a:spAutoFit/>
          </a:bodyPr>
          <a:lstStyle/>
          <a:p>
            <a:pPr marL="0" lvl="0" indent="0" algn="just">
              <a:lnSpc>
                <a:spcPts val="9600"/>
              </a:lnSpc>
              <a:spcBef>
                <a:spcPct val="0"/>
              </a:spcBef>
            </a:pPr>
            <a:r>
              <a:rPr lang="en-US" sz="5400" dirty="0">
                <a:solidFill>
                  <a:srgbClr val="225F44"/>
                </a:solidFill>
                <a:latin typeface="Montserrat"/>
              </a:rPr>
              <a:t>Leaving an Abuser </a:t>
            </a:r>
          </a:p>
        </p:txBody>
      </p:sp>
      <p:sp>
        <p:nvSpPr>
          <p:cNvPr id="18" name="TextBox 18"/>
          <p:cNvSpPr txBox="1"/>
          <p:nvPr/>
        </p:nvSpPr>
        <p:spPr>
          <a:xfrm>
            <a:off x="14184367" y="310997"/>
            <a:ext cx="3086099" cy="3266927"/>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476855" y="734453"/>
            <a:ext cx="362642" cy="1231106"/>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225F44"/>
                </a:solidFill>
                <a:latin typeface="Montserrat Extra-Bold Bold"/>
              </a:rPr>
              <a:t>4</a:t>
            </a:r>
          </a:p>
        </p:txBody>
      </p:sp>
      <p:sp>
        <p:nvSpPr>
          <p:cNvPr id="21" name="TextBox 21"/>
          <p:cNvSpPr txBox="1"/>
          <p:nvPr/>
        </p:nvSpPr>
        <p:spPr>
          <a:xfrm>
            <a:off x="7021819" y="2911894"/>
            <a:ext cx="4244362" cy="6729663"/>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Record evidence of physical abuse. If possible, note dates, events and quote threats made</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Talk to an Advocate about getting a restraining order</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Leave when the abuser will least expect it, giving you time before your absence is noticed</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You can call for a police escort when you leave</a:t>
            </a:r>
          </a:p>
          <a:p>
            <a:pPr>
              <a:lnSpc>
                <a:spcPts val="3120"/>
              </a:lnSpc>
            </a:pPr>
            <a:endParaRPr lang="en-US" sz="2400" dirty="0">
              <a:solidFill>
                <a:schemeClr val="bg1"/>
              </a:solidFill>
              <a:latin typeface="Open Sauce"/>
            </a:endParaRPr>
          </a:p>
          <a:p>
            <a:pPr>
              <a:lnSpc>
                <a:spcPts val="3120"/>
              </a:lnSpc>
            </a:pPr>
            <a:r>
              <a:rPr lang="en-US" sz="2400" dirty="0">
                <a:solidFill>
                  <a:schemeClr val="bg1"/>
                </a:solidFill>
                <a:latin typeface="Open Sauce"/>
              </a:rPr>
              <a:t> </a:t>
            </a:r>
          </a:p>
        </p:txBody>
      </p:sp>
      <p:sp>
        <p:nvSpPr>
          <p:cNvPr id="22" name="TextBox 22"/>
          <p:cNvSpPr txBox="1"/>
          <p:nvPr/>
        </p:nvSpPr>
        <p:spPr>
          <a:xfrm>
            <a:off x="13137084" y="2911894"/>
            <a:ext cx="4244362" cy="2754216"/>
          </a:xfrm>
          <a:prstGeom prst="rect">
            <a:avLst/>
          </a:prstGeom>
        </p:spPr>
        <p:txBody>
          <a:bodyPr lIns="0" tIns="0" rIns="0" bIns="0" rtlCol="0" anchor="t">
            <a:spAutoFit/>
          </a:bodyPr>
          <a:lstStyle/>
          <a:p>
            <a:pPr>
              <a:lnSpc>
                <a:spcPts val="3120"/>
              </a:lnSpc>
            </a:pPr>
            <a:r>
              <a:rPr lang="en-US" sz="2400" dirty="0">
                <a:solidFill>
                  <a:schemeClr val="bg1"/>
                </a:solidFill>
                <a:latin typeface="Open Sauce"/>
              </a:rPr>
              <a:t>Talk to an Advocate if you are planning to bring your children with to assure no court orders are violated. If you are leaving the state, speak to a lawyer to avoid parental kidnapping</a:t>
            </a:r>
          </a:p>
        </p:txBody>
      </p:sp>
    </p:spTree>
    <p:extLst>
      <p:ext uri="{BB962C8B-B14F-4D97-AF65-F5344CB8AC3E}">
        <p14:creationId xmlns:p14="http://schemas.microsoft.com/office/powerpoint/2010/main" val="332183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34">
            <a:off x="8274154" y="-3717949"/>
            <a:ext cx="16115167" cy="9493299"/>
          </a:xfrm>
          <a:prstGeom prst="rect">
            <a:avLst/>
          </a:prstGeom>
        </p:spPr>
      </p:pic>
      <p:grpSp>
        <p:nvGrpSpPr>
          <p:cNvPr id="3" name="Group 3"/>
          <p:cNvGrpSpPr/>
          <p:nvPr/>
        </p:nvGrpSpPr>
        <p:grpSpPr>
          <a:xfrm>
            <a:off x="4401008" y="491823"/>
            <a:ext cx="7303976" cy="1650312"/>
            <a:chOff x="0" y="0"/>
            <a:chExt cx="1923681" cy="434650"/>
          </a:xfrm>
        </p:grpSpPr>
        <p:sp>
          <p:nvSpPr>
            <p:cNvPr id="4" name="Freeform 4"/>
            <p:cNvSpPr/>
            <p:nvPr/>
          </p:nvSpPr>
          <p:spPr>
            <a:xfrm>
              <a:off x="0" y="0"/>
              <a:ext cx="1923681" cy="434650"/>
            </a:xfrm>
            <a:custGeom>
              <a:avLst/>
              <a:gdLst/>
              <a:ahLst/>
              <a:cxnLst/>
              <a:rect l="l" t="t" r="r" b="b"/>
              <a:pathLst>
                <a:path w="1923681" h="434650">
                  <a:moveTo>
                    <a:pt x="54058" y="0"/>
                  </a:moveTo>
                  <a:lnTo>
                    <a:pt x="1869623" y="0"/>
                  </a:lnTo>
                  <a:cubicBezTo>
                    <a:pt x="1883960" y="0"/>
                    <a:pt x="1897710" y="5695"/>
                    <a:pt x="1907848" y="15833"/>
                  </a:cubicBezTo>
                  <a:cubicBezTo>
                    <a:pt x="1917986" y="25971"/>
                    <a:pt x="1923681" y="39721"/>
                    <a:pt x="1923681" y="54058"/>
                  </a:cubicBezTo>
                  <a:lnTo>
                    <a:pt x="1923681" y="380592"/>
                  </a:lnTo>
                  <a:cubicBezTo>
                    <a:pt x="1923681" y="410447"/>
                    <a:pt x="1899478" y="434650"/>
                    <a:pt x="1869623" y="434650"/>
                  </a:cubicBezTo>
                  <a:lnTo>
                    <a:pt x="54058" y="434650"/>
                  </a:lnTo>
                  <a:cubicBezTo>
                    <a:pt x="24203" y="434650"/>
                    <a:pt x="0" y="410447"/>
                    <a:pt x="0" y="380592"/>
                  </a:cubicBezTo>
                  <a:lnTo>
                    <a:pt x="0" y="54058"/>
                  </a:lnTo>
                  <a:cubicBezTo>
                    <a:pt x="0" y="39721"/>
                    <a:pt x="5695" y="25971"/>
                    <a:pt x="15833" y="15833"/>
                  </a:cubicBezTo>
                  <a:cubicBezTo>
                    <a:pt x="25971" y="5695"/>
                    <a:pt x="39721" y="0"/>
                    <a:pt x="54058" y="0"/>
                  </a:cubicBezTo>
                  <a:close/>
                </a:path>
              </a:pathLst>
            </a:custGeom>
            <a:solidFill>
              <a:srgbClr val="000000">
                <a:alpha val="0"/>
              </a:srgbClr>
            </a:solidFill>
            <a:ln w="47625">
              <a:solidFill>
                <a:srgbClr val="225F44"/>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028700" y="491823"/>
            <a:ext cx="1704459" cy="170445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25F44"/>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0" name="AutoShape 10"/>
          <p:cNvSpPr/>
          <p:nvPr/>
        </p:nvSpPr>
        <p:spPr>
          <a:xfrm flipV="1">
            <a:off x="2125271" y="1342551"/>
            <a:ext cx="2309037" cy="3003"/>
          </a:xfrm>
          <a:prstGeom prst="line">
            <a:avLst/>
          </a:prstGeom>
          <a:ln w="38100" cap="flat">
            <a:solidFill>
              <a:srgbClr val="225F44"/>
            </a:solidFill>
            <a:prstDash val="solid"/>
            <a:headEnd type="none" w="sm" len="sm"/>
            <a:tailEnd type="none" w="sm" len="sm"/>
          </a:ln>
        </p:spPr>
      </p:sp>
      <p:grpSp>
        <p:nvGrpSpPr>
          <p:cNvPr id="11" name="Group 11"/>
          <p:cNvGrpSpPr/>
          <p:nvPr/>
        </p:nvGrpSpPr>
        <p:grpSpPr>
          <a:xfrm>
            <a:off x="0" y="2913285"/>
            <a:ext cx="6770451" cy="7373715"/>
            <a:chOff x="0" y="0"/>
            <a:chExt cx="1783164" cy="1942048"/>
          </a:xfrm>
        </p:grpSpPr>
        <p:sp>
          <p:nvSpPr>
            <p:cNvPr id="12" name="Freeform 12"/>
            <p:cNvSpPr/>
            <p:nvPr/>
          </p:nvSpPr>
          <p:spPr>
            <a:xfrm>
              <a:off x="0" y="0"/>
              <a:ext cx="1783164" cy="1942048"/>
            </a:xfrm>
            <a:custGeom>
              <a:avLst/>
              <a:gdLst/>
              <a:ahLst/>
              <a:cxnLst/>
              <a:rect l="l" t="t" r="r" b="b"/>
              <a:pathLst>
                <a:path w="1783164" h="1942048">
                  <a:moveTo>
                    <a:pt x="0" y="0"/>
                  </a:moveTo>
                  <a:lnTo>
                    <a:pt x="1783164" y="0"/>
                  </a:lnTo>
                  <a:lnTo>
                    <a:pt x="1783164" y="1942048"/>
                  </a:lnTo>
                  <a:lnTo>
                    <a:pt x="0" y="1942048"/>
                  </a:lnTo>
                  <a:close/>
                </a:path>
              </a:pathLst>
            </a:custGeom>
            <a:solidFill>
              <a:srgbClr val="225F44"/>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9" name="TextBox 19"/>
          <p:cNvSpPr txBox="1"/>
          <p:nvPr/>
        </p:nvSpPr>
        <p:spPr>
          <a:xfrm>
            <a:off x="4785642" y="707379"/>
            <a:ext cx="6534708" cy="1132426"/>
          </a:xfrm>
          <a:prstGeom prst="rect">
            <a:avLst/>
          </a:prstGeom>
        </p:spPr>
        <p:txBody>
          <a:bodyPr lIns="0" tIns="0" rIns="0" bIns="0" rtlCol="0" anchor="t">
            <a:spAutoFit/>
          </a:bodyPr>
          <a:lstStyle/>
          <a:p>
            <a:pPr marL="0" lvl="0" indent="0" algn="just">
              <a:lnSpc>
                <a:spcPts val="9600"/>
              </a:lnSpc>
              <a:spcBef>
                <a:spcPct val="0"/>
              </a:spcBef>
            </a:pPr>
            <a:r>
              <a:rPr lang="en-US" sz="6600" dirty="0">
                <a:solidFill>
                  <a:srgbClr val="225F44"/>
                </a:solidFill>
                <a:latin typeface="Montserrat"/>
              </a:rPr>
              <a:t>What to bring</a:t>
            </a:r>
          </a:p>
        </p:txBody>
      </p:sp>
      <p:sp>
        <p:nvSpPr>
          <p:cNvPr id="21" name="TextBox 21"/>
          <p:cNvSpPr txBox="1"/>
          <p:nvPr/>
        </p:nvSpPr>
        <p:spPr>
          <a:xfrm>
            <a:off x="1699609" y="734453"/>
            <a:ext cx="362642" cy="1231106"/>
          </a:xfrm>
          <a:prstGeom prst="rect">
            <a:avLst/>
          </a:prstGeom>
        </p:spPr>
        <p:txBody>
          <a:bodyPr lIns="0" tIns="0" rIns="0" bIns="0" rtlCol="0" anchor="t">
            <a:spAutoFit/>
          </a:bodyPr>
          <a:lstStyle/>
          <a:p>
            <a:pPr marL="0" lvl="0" indent="0" algn="just">
              <a:lnSpc>
                <a:spcPts val="9600"/>
              </a:lnSpc>
              <a:spcBef>
                <a:spcPct val="0"/>
              </a:spcBef>
            </a:pPr>
            <a:r>
              <a:rPr lang="en-US" sz="8000" dirty="0">
                <a:solidFill>
                  <a:srgbClr val="FFFFFF"/>
                </a:solidFill>
                <a:latin typeface="Montserrat Extra-Bold Bold"/>
              </a:rPr>
              <a:t>5</a:t>
            </a:r>
          </a:p>
        </p:txBody>
      </p:sp>
      <p:sp>
        <p:nvSpPr>
          <p:cNvPr id="23" name="TextBox 22">
            <a:extLst>
              <a:ext uri="{FF2B5EF4-FFF2-40B4-BE49-F238E27FC236}">
                <a16:creationId xmlns:a16="http://schemas.microsoft.com/office/drawing/2014/main" id="{D3412761-9CB8-45C5-94C3-2EC28A833C09}"/>
              </a:ext>
            </a:extLst>
          </p:cNvPr>
          <p:cNvSpPr txBox="1"/>
          <p:nvPr/>
        </p:nvSpPr>
        <p:spPr>
          <a:xfrm>
            <a:off x="7336339" y="2913285"/>
            <a:ext cx="5029201" cy="6124754"/>
          </a:xfrm>
          <a:prstGeom prst="rect">
            <a:avLst/>
          </a:prstGeom>
          <a:noFill/>
        </p:spPr>
        <p:txBody>
          <a:bodyPr wrap="square" rtlCol="0">
            <a:spAutoFit/>
          </a:bodyPr>
          <a:lstStyle/>
          <a:p>
            <a:r>
              <a:rPr lang="en-US" sz="2800" dirty="0">
                <a:solidFill>
                  <a:srgbClr val="225F44"/>
                </a:solidFill>
                <a:latin typeface="Open Sauce" panose="020B0604020202020204" charset="0"/>
              </a:rPr>
              <a:t>Drivers License </a:t>
            </a:r>
          </a:p>
          <a:p>
            <a:r>
              <a:rPr lang="en-US" sz="2800" dirty="0">
                <a:solidFill>
                  <a:srgbClr val="225F44"/>
                </a:solidFill>
                <a:latin typeface="Open Sauce" panose="020B0604020202020204" charset="0"/>
              </a:rPr>
              <a:t>Birth Certificates </a:t>
            </a:r>
          </a:p>
          <a:p>
            <a:r>
              <a:rPr lang="en-US" sz="2800" dirty="0">
                <a:solidFill>
                  <a:srgbClr val="225F44"/>
                </a:solidFill>
                <a:latin typeface="Open Sauce" panose="020B0604020202020204" charset="0"/>
              </a:rPr>
              <a:t>Social Security Cards </a:t>
            </a:r>
          </a:p>
          <a:p>
            <a:r>
              <a:rPr lang="en-US" sz="2800" dirty="0">
                <a:solidFill>
                  <a:srgbClr val="225F44"/>
                </a:solidFill>
                <a:latin typeface="Open Sauce" panose="020B0604020202020204" charset="0"/>
              </a:rPr>
              <a:t>Financial Information </a:t>
            </a:r>
          </a:p>
          <a:p>
            <a:r>
              <a:rPr lang="en-US" sz="2800" dirty="0">
                <a:solidFill>
                  <a:srgbClr val="225F44"/>
                </a:solidFill>
                <a:latin typeface="Open Sauce" panose="020B0604020202020204" charset="0"/>
              </a:rPr>
              <a:t>Monday and credit cards (in your name) </a:t>
            </a:r>
          </a:p>
          <a:p>
            <a:r>
              <a:rPr lang="en-US" sz="2800" dirty="0">
                <a:solidFill>
                  <a:srgbClr val="225F44"/>
                </a:solidFill>
                <a:latin typeface="Open Sauce" panose="020B0604020202020204" charset="0"/>
              </a:rPr>
              <a:t>Checking/savings account books </a:t>
            </a:r>
          </a:p>
          <a:p>
            <a:r>
              <a:rPr lang="en-US" sz="2800" dirty="0">
                <a:solidFill>
                  <a:srgbClr val="225F44"/>
                </a:solidFill>
                <a:latin typeface="Open Sauce" panose="020B0604020202020204" charset="0"/>
              </a:rPr>
              <a:t>Copy of a protective order </a:t>
            </a:r>
          </a:p>
          <a:p>
            <a:r>
              <a:rPr lang="en-US" sz="2800" dirty="0">
                <a:solidFill>
                  <a:srgbClr val="225F44"/>
                </a:solidFill>
                <a:latin typeface="Open Sauce" panose="020B0604020202020204" charset="0"/>
              </a:rPr>
              <a:t>Copy of lease/rental agreements or the deed to your home</a:t>
            </a:r>
          </a:p>
          <a:p>
            <a:r>
              <a:rPr lang="en-US" sz="2800" dirty="0">
                <a:solidFill>
                  <a:srgbClr val="225F44"/>
                </a:solidFill>
                <a:latin typeface="Open Sauce" panose="020B0604020202020204" charset="0"/>
              </a:rPr>
              <a:t>Car registration and</a:t>
            </a:r>
          </a:p>
          <a:p>
            <a:r>
              <a:rPr lang="en-US" sz="2800" dirty="0">
                <a:solidFill>
                  <a:srgbClr val="225F44"/>
                </a:solidFill>
                <a:latin typeface="Open Sauce" panose="020B0604020202020204" charset="0"/>
              </a:rPr>
              <a:t>Insurance cards</a:t>
            </a:r>
            <a:endParaRPr lang="en-US" sz="2400" dirty="0">
              <a:latin typeface="Open Sauce" panose="020B0604020202020204" charset="0"/>
            </a:endParaRPr>
          </a:p>
        </p:txBody>
      </p:sp>
      <p:sp>
        <p:nvSpPr>
          <p:cNvPr id="24" name="TextBox 23">
            <a:extLst>
              <a:ext uri="{FF2B5EF4-FFF2-40B4-BE49-F238E27FC236}">
                <a16:creationId xmlns:a16="http://schemas.microsoft.com/office/drawing/2014/main" id="{B119BB82-114E-45D1-9496-1C571807809A}"/>
              </a:ext>
            </a:extLst>
          </p:cNvPr>
          <p:cNvSpPr txBox="1"/>
          <p:nvPr/>
        </p:nvSpPr>
        <p:spPr>
          <a:xfrm>
            <a:off x="609600" y="3577924"/>
            <a:ext cx="5334000" cy="5078313"/>
          </a:xfrm>
          <a:prstGeom prst="rect">
            <a:avLst/>
          </a:prstGeom>
          <a:noFill/>
        </p:spPr>
        <p:txBody>
          <a:bodyPr wrap="square" rtlCol="0">
            <a:spAutoFit/>
          </a:bodyPr>
          <a:lstStyle/>
          <a:p>
            <a:r>
              <a:rPr lang="en-US" sz="3600" dirty="0">
                <a:solidFill>
                  <a:schemeClr val="bg1"/>
                </a:solidFill>
                <a:latin typeface="Open Sauce" panose="020B0604020202020204" charset="0"/>
              </a:rPr>
              <a:t>Help participants identify what they need if they are forced to leave in a hurry, and have them locate those items. For added safety help them make electronic copies of documents</a:t>
            </a:r>
          </a:p>
        </p:txBody>
      </p:sp>
      <p:sp>
        <p:nvSpPr>
          <p:cNvPr id="25" name="TextBox 20">
            <a:extLst>
              <a:ext uri="{FF2B5EF4-FFF2-40B4-BE49-F238E27FC236}">
                <a16:creationId xmlns:a16="http://schemas.microsoft.com/office/drawing/2014/main" id="{801CA966-FA30-4E8B-918B-D63931513BAA}"/>
              </a:ext>
            </a:extLst>
          </p:cNvPr>
          <p:cNvSpPr txBox="1"/>
          <p:nvPr/>
        </p:nvSpPr>
        <p:spPr>
          <a:xfrm>
            <a:off x="381000" y="3688458"/>
            <a:ext cx="5844416" cy="404278"/>
          </a:xfrm>
          <a:prstGeom prst="rect">
            <a:avLst/>
          </a:prstGeom>
        </p:spPr>
        <p:txBody>
          <a:bodyPr wrap="square" lIns="0" tIns="0" rIns="0" bIns="0" rtlCol="0" anchor="t">
            <a:spAutoFit/>
          </a:bodyPr>
          <a:lstStyle/>
          <a:p>
            <a:pPr marL="0" lvl="0" indent="0">
              <a:lnSpc>
                <a:spcPts val="3120"/>
              </a:lnSpc>
              <a:spcBef>
                <a:spcPct val="0"/>
              </a:spcBef>
            </a:pPr>
            <a:endParaRPr lang="en-US" sz="3600" u="none" dirty="0">
              <a:solidFill>
                <a:srgbClr val="FFFFFF"/>
              </a:solidFill>
              <a:latin typeface="Open Sauce"/>
            </a:endParaRPr>
          </a:p>
        </p:txBody>
      </p:sp>
      <p:sp>
        <p:nvSpPr>
          <p:cNvPr id="26" name="TextBox 25">
            <a:extLst>
              <a:ext uri="{FF2B5EF4-FFF2-40B4-BE49-F238E27FC236}">
                <a16:creationId xmlns:a16="http://schemas.microsoft.com/office/drawing/2014/main" id="{F08C0114-4A07-425C-A01D-C83EC102A2DA}"/>
              </a:ext>
            </a:extLst>
          </p:cNvPr>
          <p:cNvSpPr txBox="1"/>
          <p:nvPr/>
        </p:nvSpPr>
        <p:spPr>
          <a:xfrm>
            <a:off x="12893749" y="2913285"/>
            <a:ext cx="5029200" cy="5970865"/>
          </a:xfrm>
          <a:prstGeom prst="rect">
            <a:avLst/>
          </a:prstGeom>
          <a:noFill/>
        </p:spPr>
        <p:txBody>
          <a:bodyPr wrap="square" rtlCol="0">
            <a:spAutoFit/>
          </a:bodyPr>
          <a:lstStyle/>
          <a:p>
            <a:r>
              <a:rPr lang="en-US" sz="2800" dirty="0">
                <a:solidFill>
                  <a:srgbClr val="225F44"/>
                </a:solidFill>
                <a:latin typeface="Open Sauce" panose="020B0604020202020204" charset="0"/>
              </a:rPr>
              <a:t>Health and life insurance papers </a:t>
            </a:r>
          </a:p>
          <a:p>
            <a:r>
              <a:rPr lang="en-US" sz="2800" dirty="0">
                <a:solidFill>
                  <a:srgbClr val="225F44"/>
                </a:solidFill>
                <a:latin typeface="Open Sauce" panose="020B0604020202020204" charset="0"/>
              </a:rPr>
              <a:t>Medical records</a:t>
            </a:r>
          </a:p>
          <a:p>
            <a:r>
              <a:rPr lang="en-US" sz="2800" dirty="0">
                <a:solidFill>
                  <a:srgbClr val="225F44"/>
                </a:solidFill>
                <a:latin typeface="Open Sauce" panose="020B0604020202020204" charset="0"/>
              </a:rPr>
              <a:t>Work permits/Green cards/Visas </a:t>
            </a:r>
          </a:p>
          <a:p>
            <a:r>
              <a:rPr lang="en-US" sz="2800" dirty="0">
                <a:solidFill>
                  <a:srgbClr val="225F44"/>
                </a:solidFill>
                <a:latin typeface="Open Sauce" panose="020B0604020202020204" charset="0"/>
              </a:rPr>
              <a:t>Passport </a:t>
            </a:r>
          </a:p>
          <a:p>
            <a:r>
              <a:rPr lang="en-US" sz="2800" dirty="0">
                <a:solidFill>
                  <a:srgbClr val="225F44"/>
                </a:solidFill>
                <a:latin typeface="Open Sauce" panose="020B0604020202020204" charset="0"/>
              </a:rPr>
              <a:t>Divorce or custody papers</a:t>
            </a:r>
          </a:p>
          <a:p>
            <a:r>
              <a:rPr lang="en-US" sz="2800" dirty="0">
                <a:solidFill>
                  <a:srgbClr val="225F44"/>
                </a:solidFill>
                <a:latin typeface="Open Sauce" panose="020B0604020202020204" charset="0"/>
              </a:rPr>
              <a:t>Emergency numbers </a:t>
            </a:r>
          </a:p>
          <a:p>
            <a:r>
              <a:rPr lang="en-US" sz="2800" dirty="0">
                <a:solidFill>
                  <a:srgbClr val="225F44"/>
                </a:solidFill>
                <a:latin typeface="Open Sauce" panose="020B0604020202020204" charset="0"/>
              </a:rPr>
              <a:t>Medications</a:t>
            </a:r>
          </a:p>
          <a:p>
            <a:r>
              <a:rPr lang="en-US" sz="2800" dirty="0">
                <a:solidFill>
                  <a:srgbClr val="225F44"/>
                </a:solidFill>
                <a:latin typeface="Open Sauce" panose="020B0604020202020204" charset="0"/>
              </a:rPr>
              <a:t>Multiple changes of clothes </a:t>
            </a:r>
          </a:p>
          <a:p>
            <a:r>
              <a:rPr lang="en-US" sz="2800" dirty="0">
                <a:solidFill>
                  <a:srgbClr val="225F44"/>
                </a:solidFill>
                <a:latin typeface="Open Sauce" panose="020B0604020202020204" charset="0"/>
              </a:rPr>
              <a:t>Extra sets of house and car keys </a:t>
            </a:r>
          </a:p>
          <a:p>
            <a:r>
              <a:rPr lang="en-US" sz="2800" dirty="0">
                <a:solidFill>
                  <a:srgbClr val="225F44"/>
                </a:solidFill>
                <a:latin typeface="Open Sauce" panose="020B0604020202020204" charset="0"/>
              </a:rPr>
              <a:t>Baby supplies (diapers) </a:t>
            </a:r>
          </a:p>
          <a:p>
            <a:endParaRPr lang="en-US" dirty="0"/>
          </a:p>
        </p:txBody>
      </p:sp>
    </p:spTree>
    <p:extLst>
      <p:ext uri="{BB962C8B-B14F-4D97-AF65-F5344CB8AC3E}">
        <p14:creationId xmlns:p14="http://schemas.microsoft.com/office/powerpoint/2010/main" val="2324256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3010</Words>
  <Application>Microsoft Office PowerPoint</Application>
  <PresentationFormat>Custom</PresentationFormat>
  <Paragraphs>330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Montserrat Italics</vt:lpstr>
      <vt:lpstr>Calibri</vt:lpstr>
      <vt:lpstr>Montserrat</vt:lpstr>
      <vt:lpstr>Montserrat Bold</vt:lpstr>
      <vt:lpstr>Open Sauce</vt:lpstr>
      <vt:lpstr>Montserrat Extra-Bold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Beige Retail Startup Pitch Deck</dc:title>
  <dc:creator>Advocate11</dc:creator>
  <cp:lastModifiedBy>Moua, Hua</cp:lastModifiedBy>
  <cp:revision>42</cp:revision>
  <dcterms:created xsi:type="dcterms:W3CDTF">2006-08-16T00:00:00Z</dcterms:created>
  <dcterms:modified xsi:type="dcterms:W3CDTF">2024-07-26T16:04:30Z</dcterms:modified>
  <dc:identifier>DAFhl7kXf04</dc:identifier>
</cp:coreProperties>
</file>