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Props/app0.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openxmlformats.org/package/2006/relationships/metadata/extended-properties" Target="docProps/app0.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3" autoAdjust="0"/>
    <p:restoredTop sz="94711" autoAdjust="0"/>
  </p:normalViewPr>
  <p:slideViewPr>
    <p:cSldViewPr snapToGrid="0" snapToObjects="1">
      <p:cViewPr varScale="1">
        <p:scale>
          <a:sx n="85" d="100"/>
          <a:sy n="85" d="100"/>
        </p:scale>
        <p:origin x="11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9C1CCF-B725-44A7-AA57-5E433BD85C9F}" type="datetimeFigureOut">
              <a:rPr lang="en-US" smtClean="0"/>
              <a:t>1/14/2022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BDFEC3-8487-43E8-A154-7C12CBC1FFF2}" type="slidenum">
              <a:rPr lang="en-US" smtClean="0"/>
              <a:t>‹#›</a:t>
            </a:fld>
            <a:endParaRPr lang="en-US"/>
          </a:p>
        </p:txBody>
      </p:sp>
    </p:spTree>
    <p:extLst>
      <p:ext uri="{BB962C8B-B14F-4D97-AF65-F5344CB8AC3E}">
        <p14:creationId xmlns:p14="http://schemas.microsoft.com/office/powerpoint/2010/main" val="3782709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t>We are here to speak to you about how we measure economic mobility in Minnesota’s TANF. I’ll start be describing the measure: The Self-Support Index. I’ll explain why the state decided to develop this measure and how we use the results. We’ll talk about what we see as some of the strengths of the measure, some challenges that we face, and how we go about continually improving the measure. Lastly, we’ll share some thoughts and advice about using an outcome measure of this type of TANF.</a:t>
            </a:r>
          </a:p>
        </p:txBody>
      </p:sp>
      <p:sp>
        <p:nvSpPr>
          <p:cNvPr id="4" name="Slide Number Placeholder 3"/>
          <p:cNvSpPr>
            <a:spLocks noGrp="1"/>
          </p:cNvSpPr>
          <p:nvPr>
            <p:ph type="sldNum" sz="quarter" idx="10"/>
          </p:nvPr>
        </p:nvSpPr>
        <p:spPr/>
        <p:txBody>
          <a:bodyPr/>
          <a:lstStyle/>
          <a:p>
            <a:fld id="{18BDFEC3-8487-43E8-A154-7C12CBC1FFF2}" type="slidenum">
              <a:rPr lang="en-US"/>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t>We’ll conclude with some thoughts on our experience using the Self-Support Index. Most importantly, engaging with stakeholders is very important. The goal of a performance measure is to incentize practitioners to develop ways to improve the program. Understanding the measure is vital to doing this. Also, we have learned so much from engaging, both to improve the Self-Support Index and about the lives of families on TANF. For example, I noticed for one county Somali participants were much less likely to be successful than else where in the state. (Somali immigrants are generally very likely to be successful.) When I trained staff in that county, we learned that a local business that had employed many Somali workers had recently closed.</a:t>
            </a:r>
          </a:p>
          <a:p>
            <a:pPr marL="0" lvl="0" indent="0">
              <a:buNone/>
            </a:pPr>
            <a:endParaRPr/>
          </a:p>
          <a:p>
            <a:pPr marL="0" lvl="0" indent="0">
              <a:buNone/>
            </a:pPr>
            <a:r>
              <a:t>We have grown very skeptical of using financial penalties. Clearly, financial penalties are meant to incentize improving programs, but what happens in practice is that you take resources away from agencies that are struggling. Collaboration can be very challenging when financial penalties become an option. We are reconsidering this aspect of the program.</a:t>
            </a:r>
          </a:p>
          <a:p>
            <a:pPr marL="0" lvl="0" indent="0">
              <a:buNone/>
            </a:pPr>
            <a:endParaRPr/>
          </a:p>
          <a:p>
            <a:pPr marL="0" lvl="0" indent="0">
              <a:buNone/>
            </a:pPr>
            <a:r>
              <a:t>This was mentioned above, but it’s important to remember not all TANF participants will be going into the workforce. It’s important to have outcome measures that capture what success might look like to these participants.</a:t>
            </a:r>
          </a:p>
          <a:p>
            <a:pPr marL="0" lvl="0" indent="0">
              <a:buNone/>
            </a:pPr>
            <a:endParaRPr/>
          </a:p>
          <a:p>
            <a:pPr marL="0" lvl="0" indent="0">
              <a:buNone/>
            </a:pPr>
            <a:r>
              <a:t>That racial disparities are adjust for in the ranges for agencies is very important. This should allow local agencies to invest in supporting marginalized groups. In the Self-Support Index, the success of someone less likely to be successful reflects more strongly on the agency than the success of those likely to be successful.</a:t>
            </a:r>
          </a:p>
          <a:p>
            <a:pPr marL="0" lvl="0" indent="0">
              <a:buNone/>
            </a:pPr>
            <a:endParaRPr/>
          </a:p>
          <a:p>
            <a:pPr marL="0" lvl="0" indent="0">
              <a:buNone/>
            </a:pPr>
            <a:r>
              <a:t>The range and the model that underlies it can be powerful tools for learning about the program. We can look at the relationships between individual and community factors and success to learn about TANF. We can learn for example that families with members receiving Social Security are less likely to be successful or that having a high school diploma makes it more likely that a participant is successful.</a:t>
            </a:r>
          </a:p>
          <a:p>
            <a:pPr marL="0" lvl="0" indent="0">
              <a:buNone/>
            </a:pPr>
            <a:endParaRPr/>
          </a:p>
          <a:p>
            <a:pPr marL="0" lvl="0" indent="0">
              <a:buNone/>
            </a:pPr>
            <a:r>
              <a:t>Lastly, no performance measure will be perfect. I admit that sometimes I struggle with complaints about the Self-Support Index that I hear from frontline workers. But their comments are important. It is not a perfect measure. We need a variety of measures to understand the operation of programs and speak to what success on TANF means.</a:t>
            </a:r>
          </a:p>
        </p:txBody>
      </p:sp>
      <p:sp>
        <p:nvSpPr>
          <p:cNvPr id="4" name="Slide Number Placeholder 3"/>
          <p:cNvSpPr>
            <a:spLocks noGrp="1"/>
          </p:cNvSpPr>
          <p:nvPr>
            <p:ph type="sldNum" sz="quarter" idx="10"/>
          </p:nvPr>
        </p:nvSpPr>
        <p:spPr/>
        <p:txBody>
          <a:bodyPr/>
          <a:lstStyle/>
          <a:p>
            <a:fld id="{18BDFEC3-8487-43E8-A154-7C12CBC1FFF2}" type="slidenum">
              <a:rPr lang="en-US"/>
              <a:t>42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t>There are several strengths to the Self-Support Index. First, a target that accounts for local conditions is very useful. Local agencies support different people and have different local economies. Having a metric that adjusts the target to these factors is very important. The Self-Support Index is also directly responsive to macro trends. Changing economic conditions are reflected to the range - we use local unemployment numbers for the measurement quarter. We also see racial disparities in the Self-Support Index results. Areas that have more participants who face systematic discrimination will have ranges that reflect this. Lastly, the Self-Support Index measures all adults on TANF, not a subset like the WPR, or only participants that exit the program. While the majority of participants who come to TANF are workers and return to the workforce, some use the program as a bridge to other more appropriate income streams like disability.</a:t>
            </a:r>
          </a:p>
        </p:txBody>
      </p:sp>
      <p:sp>
        <p:nvSpPr>
          <p:cNvPr id="4" name="Slide Number Placeholder 3"/>
          <p:cNvSpPr>
            <a:spLocks noGrp="1"/>
          </p:cNvSpPr>
          <p:nvPr>
            <p:ph type="sldNum" sz="quarter" idx="10"/>
          </p:nvPr>
        </p:nvSpPr>
        <p:spPr/>
        <p:txBody>
          <a:bodyPr/>
          <a:lstStyle/>
          <a:p>
            <a:fld id="{18BDFEC3-8487-43E8-A154-7C12CBC1FFF2}" type="slidenum">
              <a:rPr lang="en-US"/>
              <a:t>43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t>With that said, there are many challenges to the Self-Support Index. Most importantly, the measure is confusing to many people. Understanding what success means to people on the measure is pretty clear. (Though, many folks will argue wether we have defined success correctly.) Understanding the range is a challenge. It’s creation is a black box to most, even if it is pretty straightforward to data analysts. Local agencies also find the three year interval difficult. The people reported on the program were on TANF three years ago, what about today they say. Of course, some of the people on three years ago are still on. But also more strategic initiatives for new people to exit to sustainable jobs could be a good program to focus on. Lastly, we don’t know exactly how to change the results on the Self-Support Index. We don’t have good evidence that certain activities improve local agency scores.</a:t>
            </a:r>
          </a:p>
          <a:p>
            <a:pPr marL="0" lvl="0" indent="0">
              <a:buNone/>
            </a:pPr>
            <a:endParaRPr/>
          </a:p>
          <a:p>
            <a:pPr marL="0" lvl="0" indent="0">
              <a:buNone/>
            </a:pPr>
            <a:r>
              <a:t>One technical issue with the Self-Support Index is the composite nature of the outcome makes the association between characteristics and the outcome difficult to interpret. You may have a different relationship between race and exiting the program than you would between race and staying on the program but working 30 hours per week.</a:t>
            </a:r>
          </a:p>
        </p:txBody>
      </p:sp>
      <p:sp>
        <p:nvSpPr>
          <p:cNvPr id="4" name="Slide Number Placeholder 3"/>
          <p:cNvSpPr>
            <a:spLocks noGrp="1"/>
          </p:cNvSpPr>
          <p:nvPr>
            <p:ph type="sldNum" sz="quarter" idx="10"/>
          </p:nvPr>
        </p:nvSpPr>
        <p:spPr/>
        <p:txBody>
          <a:bodyPr/>
          <a:lstStyle/>
          <a:p>
            <a:fld id="{18BDFEC3-8487-43E8-A154-7C12CBC1FFF2}" type="slidenum">
              <a:rPr lang="en-US"/>
              <a:t>44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t>As mentioned above, we have recently been working on efforts to improve the Self-Support Index. As a jumping off point, we used feedback from local agencies gathered at trainings. The agency collaborated with faculty at the University of Minnesota to review the Self-Support Index and suggest changes. Through that work, new information about participants and communities has been tested in the model. In addition, the researchers suggest different strategies to predict individual likelihood of success and to generate the ranges of expected performance. About a year ago, we gathered local agencies together to share this work. We had hope that this spring we would reconvene to share the planned changes and begin to roll out the improvements to the model. The pandemic has greatly changed our plans and we are working through how to precede. As agency, we are hoping to more actively engage local agencies that are struggling with the Self-Support Index, connecting prior to financial penalties. We have also started a project with two counties and the TANF Data Collaborative to develop a dashboard for local agencies about their TANF program and to explore the relationship between program activities and results on the Self-Support Index.</a:t>
            </a:r>
          </a:p>
        </p:txBody>
      </p:sp>
      <p:sp>
        <p:nvSpPr>
          <p:cNvPr id="4" name="Slide Number Placeholder 3"/>
          <p:cNvSpPr>
            <a:spLocks noGrp="1"/>
          </p:cNvSpPr>
          <p:nvPr>
            <p:ph type="sldNum" sz="quarter" idx="10"/>
          </p:nvPr>
        </p:nvSpPr>
        <p:spPr/>
        <p:txBody>
          <a:bodyPr/>
          <a:lstStyle/>
          <a:p>
            <a:fld id="{18BDFEC3-8487-43E8-A154-7C12CBC1FFF2}" type="slidenum">
              <a:rPr lang="en-US"/>
              <a:t>45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t>The Self-Support Index is a individual outcome measure, aggregated to local agencies. We look at all adults on TANF in Minnesota in a quarter three years ago and determine if they are successful three years later. A participant is considered successful if they are no longer receiving cash assistance or if they are, they are working at least thirty hours per week. Operationally, this means that if we are calculating the Self-Support Index for the fourth quarter 2019, we take all the adult TANF participants in the fourth quarter 2016 and look at their TANF participation in Q4 2019.</a:t>
            </a:r>
          </a:p>
        </p:txBody>
      </p:sp>
      <p:sp>
        <p:nvSpPr>
          <p:cNvPr id="4" name="Slide Number Placeholder 3"/>
          <p:cNvSpPr>
            <a:spLocks noGrp="1"/>
          </p:cNvSpPr>
          <p:nvPr>
            <p:ph type="sldNum" sz="quarter" idx="10"/>
          </p:nvPr>
        </p:nvSpPr>
        <p:spPr/>
        <p:txBody>
          <a:bodyPr/>
          <a:lstStyle/>
          <a:p>
            <a:fld id="{18BDFEC3-8487-43E8-A154-7C12CBC1FFF2}" type="slidenum">
              <a:rPr lang="en-US"/>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t>Once we have individual’s Self-Support Index results, we aggregate to the local agency. The local agency score is very simply the percent of the local agency’s TANF adults who were successful in that quarter. Minnesota is a state-supervised county-administered program. Some counties form consortia to implement human service programs and Tribal agencies operate programs as well. The Self-Support Index is aggregated to counties, tribal agencies, and county consortia.</a:t>
            </a:r>
          </a:p>
        </p:txBody>
      </p:sp>
      <p:sp>
        <p:nvSpPr>
          <p:cNvPr id="4" name="Slide Number Placeholder 3"/>
          <p:cNvSpPr>
            <a:spLocks noGrp="1"/>
          </p:cNvSpPr>
          <p:nvPr>
            <p:ph type="sldNum" sz="quarter" idx="10"/>
          </p:nvPr>
        </p:nvSpPr>
        <p:spPr/>
        <p:txBody>
          <a:bodyPr/>
          <a:lstStyle/>
          <a:p>
            <a:fld id="{18BDFEC3-8487-43E8-A154-7C12CBC1FFF2}" type="slidenum">
              <a:rPr lang="en-US"/>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t>WOE is calculated in this way. It is 10 times the log of the probability that the evidence is true given the first hypothesis over the probability that the evidence is true is the alternative hypothesis is true.</a:t>
            </a:r>
          </a:p>
        </p:txBody>
      </p:sp>
      <p:sp>
        <p:nvSpPr>
          <p:cNvPr id="4" name="Slide Number Placeholder 3"/>
          <p:cNvSpPr>
            <a:spLocks noGrp="1"/>
          </p:cNvSpPr>
          <p:nvPr>
            <p:ph type="sldNum" sz="quarter" idx="10"/>
          </p:nvPr>
        </p:nvSpPr>
        <p:spPr/>
        <p:txBody>
          <a:bodyPr/>
          <a:lstStyle/>
          <a:p>
            <a:fld id="{18BDFEC3-8487-43E8-A154-7C12CBC1FFF2}" type="slidenum">
              <a:rPr lang="en-US"/>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t>A key innovation of the Self-Support Index is the benchmark against which local agency scores are measured. Rather than a subjective minimum value of expected success, each agency has a customized range of expected Self-Support Index Scores. The range is created by predicting the likelihood that an individual based on factors that are outside of the control of the local agency. We use demographic factors about the participant and their household as well as information about the local economy and community. Technically, we are generating predictions using bootstrapped logistic regressions. The next couple of slides will give you a sense of what the results look like for agencies.</a:t>
            </a:r>
          </a:p>
        </p:txBody>
      </p:sp>
      <p:sp>
        <p:nvSpPr>
          <p:cNvPr id="4" name="Slide Number Placeholder 3"/>
          <p:cNvSpPr>
            <a:spLocks noGrp="1"/>
          </p:cNvSpPr>
          <p:nvPr>
            <p:ph type="sldNum" sz="quarter" idx="10"/>
          </p:nvPr>
        </p:nvSpPr>
        <p:spPr/>
        <p:txBody>
          <a:bodyPr/>
          <a:lstStyle/>
          <a:p>
            <a:fld id="{18BDFEC3-8487-43E8-A154-7C12CBC1FFF2}" type="slidenum">
              <a:rPr lang="en-US"/>
              <a:t>16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t>The Self-Support Index was created in response to the Work Participation Rate in 2002. The WPR captures the activities of some participants in TANF, but does not measure their outcomes. The state wanted a metric that could meassure outcomes of participants. In particular, outcomes that were align with the goals of TANF: greater self-sufficiency and reduced use of cash assistance. Furthermore, there was an understanding that a single benchmark that didn’t take into account the diversity of the state would be insufficient. They want to have benchmarks that reflected local conditions.</a:t>
            </a:r>
          </a:p>
        </p:txBody>
      </p:sp>
      <p:sp>
        <p:nvSpPr>
          <p:cNvPr id="4" name="Slide Number Placeholder 3"/>
          <p:cNvSpPr>
            <a:spLocks noGrp="1"/>
          </p:cNvSpPr>
          <p:nvPr>
            <p:ph type="sldNum" sz="quarter" idx="10"/>
          </p:nvPr>
        </p:nvSpPr>
        <p:spPr/>
        <p:txBody>
          <a:bodyPr/>
          <a:lstStyle/>
          <a:p>
            <a:fld id="{18BDFEC3-8487-43E8-A154-7C12CBC1FFF2}" type="slidenum">
              <a:rPr lang="en-US"/>
              <a:t>29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t>As mentioned above, we have recently been working on efforts to improve the Self-Support Index. As a jumping off point, we used feedback from local agencies gathered at trainings. The agency collaborated with faculty at the University of Minnesota to review the Self-Support Index and suggest changes. Through that work, new information about participants and communities has been tested in the model. In addition, the researchers suggest different strategies to predict individual likelihood of success and to generate the ranges of expected performance. About a year ago, we gathered local agencies together to share this work. We had hope that this spring we would reconvene to share the planned changes and begin to roll out the impovements to the model. The pandemic has greatly changed our plans and we are working through how to procede. As agency, we are hoping to more actively engage local agencies that are struggling with the Self-Support Index, connecting prior to financial penalties. We have also started a project with two counties and the TANF Data Collaborative to develop a dashboard for local agencies about their TANF program and to explore the relationship between program activities and results on the Self-Support Index.</a:t>
            </a:r>
          </a:p>
        </p:txBody>
      </p:sp>
      <p:sp>
        <p:nvSpPr>
          <p:cNvPr id="4" name="Slide Number Placeholder 3"/>
          <p:cNvSpPr>
            <a:spLocks noGrp="1"/>
          </p:cNvSpPr>
          <p:nvPr>
            <p:ph type="sldNum" sz="quarter" idx="10"/>
          </p:nvPr>
        </p:nvSpPr>
        <p:spPr/>
        <p:txBody>
          <a:bodyPr/>
          <a:lstStyle/>
          <a:p>
            <a:fld id="{18BDFEC3-8487-43E8-A154-7C12CBC1FFF2}" type="slidenum">
              <a:rPr lang="en-US"/>
              <a:t>35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t>As mentioned above, we have recently been working on efforts to improve the Self-Support Index. As a jumping off point, we used feedback from local agencies gathered at trainings. The agency collaborated with faculty at the University of Minnesota to review the Self-Support Index and suggest changes. Through that work, new information about participants and communities has been tested in the model. In addition, the researchers suggest different strategies to predict individual likelihood of success and to generate the ranges of expected performance. About a year ago, we gathered local agencies together to share this work. We had hope that this spring we would reconvene to share the planned changes and begin to roll out the impovements to the model. The pandemic has greatly changed our plans and we are working through how to procede. As agency, we are hoping to more actively engage local agencies that are struggling with the Self-Support Index, connecting prior to financial penalties. We have also started a project with two counties and the TANF Data Collaborative to develop a dashboard for local agencies about their TANF program and to explore the relationship between program activities and results on the Self-Support Index.</a:t>
            </a:r>
          </a:p>
        </p:txBody>
      </p:sp>
      <p:sp>
        <p:nvSpPr>
          <p:cNvPr id="4" name="Slide Number Placeholder 3"/>
          <p:cNvSpPr>
            <a:spLocks noGrp="1"/>
          </p:cNvSpPr>
          <p:nvPr>
            <p:ph type="sldNum" sz="quarter" idx="10"/>
          </p:nvPr>
        </p:nvSpPr>
        <p:spPr/>
        <p:txBody>
          <a:bodyPr/>
          <a:lstStyle/>
          <a:p>
            <a:fld id="{18BDFEC3-8487-43E8-A154-7C12CBC1FFF2}" type="slidenum">
              <a:rPr lang="en-US"/>
              <a:t>38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t>Stakeholder engagement has been a key feature of the Self-Support Index since it’s inception. The measure itself was developed in collaboration between the MN Dept of Human Service, MN Dept of Employment and Economic Development, counties, tribes, employment service agencies, and universities. More recently, state staff have local agencies to train managers and frontline workers on the measure, reaching more than half the state’s counties. The agency has also created a tool that allows local agencies to identify current TANF participants who will be in upcoming cohorts of the Self-Support Index and provides other information about the participants, including demographics, workers, their employment details, and other information. Through the engagement with stakeholders, we’ve developed ideas about how to improved the measure, which I’ll discuss in more detail shortly.</a:t>
            </a:r>
          </a:p>
        </p:txBody>
      </p:sp>
      <p:sp>
        <p:nvSpPr>
          <p:cNvPr id="4" name="Slide Number Placeholder 3"/>
          <p:cNvSpPr>
            <a:spLocks noGrp="1"/>
          </p:cNvSpPr>
          <p:nvPr>
            <p:ph type="sldNum" sz="quarter" idx="10"/>
          </p:nvPr>
        </p:nvSpPr>
        <p:spPr/>
        <p:txBody>
          <a:bodyPr/>
          <a:lstStyle/>
          <a:p>
            <a:fld id="{18BDFEC3-8487-43E8-A154-7C12CBC1FFF2}" type="slidenum">
              <a:rPr lang="en-US"/>
              <a:t>41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1EB5C9-1307-BA42-ABA2-0BC069CD8E7F}"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44435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1391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8152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3834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EB5C9-1307-BA42-ABA2-0BC069CD8E7F}" type="datetimeFigureOut">
              <a:rPr lang="en-US" smtClean="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07306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EB5C9-1307-BA42-ABA2-0BC069CD8E7F}"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61988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1EB5C9-1307-BA42-ABA2-0BC069CD8E7F}" type="datetimeFigureOut">
              <a:rPr lang="en-US" smtClean="0"/>
              <a:t>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3579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1EB5C9-1307-BA42-ABA2-0BC069CD8E7F}" type="datetimeFigureOut">
              <a:rPr lang="en-US" smtClean="0"/>
              <a:t>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47272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EB5C9-1307-BA42-ABA2-0BC069CD8E7F}" type="datetimeFigureOut">
              <a:rPr lang="en-US" smtClean="0"/>
              <a:t>1/14/2022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13090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4089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66899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EB5C9-1307-BA42-ABA2-0BC069CD8E7F}" type="datetimeFigureOut">
              <a:rPr lang="en-US" smtClean="0"/>
              <a:t>1/14/2022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F2332-01BF-834F-8236-50238282D533}" type="slidenum">
              <a:rPr lang="en-US" smtClean="0"/>
              <a:t>‹#›</a:t>
            </a:fld>
            <a:endParaRPr lang="en-US"/>
          </a:p>
        </p:txBody>
      </p:sp>
    </p:spTree>
    <p:extLst>
      <p:ext uri="{BB962C8B-B14F-4D97-AF65-F5344CB8AC3E}">
        <p14:creationId xmlns:p14="http://schemas.microsoft.com/office/powerpoint/2010/main" val="3676200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mentimeter.com/s/8fe9353f9b6ea6a9d1b823f18cb2d509/bc14aa9d6b05"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mailto:benjamin.jaques-leslie@state.mn.us"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pPr marL="0" lvl="0" indent="0">
              <a:buNone/>
            </a:pPr>
            <a:r>
              <a:t>Self-Support Index</a:t>
            </a:r>
          </a:p>
        </p:txBody>
      </p:sp>
      <p:sp>
        <p:nvSpPr>
          <p:cNvPr id="3" name="Subtitle 2"/>
          <p:cNvSpPr>
            <a:spLocks noGrp="1"/>
          </p:cNvSpPr>
          <p:nvPr>
            <p:ph type="subTitle" idx="1"/>
          </p:nvPr>
        </p:nvSpPr>
        <p:spPr>
          <a:xfrm>
            <a:off x="1371600" y="3886200"/>
            <a:ext cx="6400800" cy="1752600"/>
          </a:xfrm>
        </p:spPr>
        <p:txBody>
          <a:bodyPr/>
          <a:lstStyle/>
          <a:p>
            <a:pPr marL="0" lvl="0" indent="0">
              <a:buNone/>
            </a:pPr>
            <a:br/>
            <a:br/>
            <a:r>
              <a:t>Ben Jaques-Leslie</a:t>
            </a:r>
          </a:p>
        </p:txBody>
      </p:sp>
      <p:sp>
        <p:nvSpPr>
          <p:cNvPr id="4" name="Date Placeholder 3"/>
          <p:cNvSpPr>
            <a:spLocks noGrp="1"/>
          </p:cNvSpPr>
          <p:nvPr>
            <p:ph type="dt" sz="half" idx="10"/>
          </p:nvPr>
        </p:nvSpPr>
        <p:spPr/>
        <p:txBody>
          <a:bodyPr/>
          <a:lstStyle/>
          <a:p>
            <a:pPr marL="0" lvl="0" indent="0">
              <a:buNone/>
            </a:pPr>
            <a:r>
              <a:t>2022-01-12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Example</a:t>
            </a:r>
          </a:p>
        </p:txBody>
      </p:sp>
      <p:sp>
        <p:nvSpPr>
          <p:cNvPr id="3" name="Content Placeholder 2"/>
          <p:cNvSpPr>
            <a:spLocks noGrp="1"/>
          </p:cNvSpPr>
          <p:nvPr>
            <p:ph idx="1"/>
          </p:nvPr>
        </p:nvSpPr>
        <p:spPr/>
        <p:txBody>
          <a:bodyPr/>
          <a:lstStyle/>
          <a:p>
            <a:pPr marL="0" lvl="0" indent="0">
              <a:buNone/>
            </a:pPr>
            <a:r>
              <a:t>In Q2 2018, Wiget County has 678 adults on MFIP or DWP.</a:t>
            </a:r>
          </a:p>
          <a:p>
            <a:pPr marL="0" lvl="0" indent="0">
              <a:buNone/>
            </a:pPr>
            <a:r>
              <a:t>In Q2 2021, of those 678 adults:</a:t>
            </a:r>
          </a:p>
          <a:p>
            <a:pPr lvl="1"/>
            <a:r>
              <a:t>505 are not receiving cash assistance</a:t>
            </a:r>
          </a:p>
          <a:p>
            <a:pPr lvl="1"/>
            <a:r>
              <a:t>15 are receiving cash assistance, but work 30 hours per week</a:t>
            </a:r>
          </a:p>
          <a:p>
            <a:pPr lvl="1"/>
            <a:r>
              <a:t>158 are receiving cash assistance from MFIP or DWP</a:t>
            </a:r>
          </a:p>
          <a:p>
            <a:pPr marL="0" lvl="0" indent="0">
              <a:buNone/>
            </a:pPr>
            <a:r>
              <a:t>Let’s calculate the Self-Support Index score!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Example</a:t>
            </a:r>
          </a:p>
        </p:txBody>
      </p:sp>
      <p:sp>
        <p:nvSpPr>
          <p:cNvPr id="3" name="Content Placeholder 2"/>
          <p:cNvSpPr>
            <a:spLocks noGrp="1"/>
          </p:cNvSpPr>
          <p:nvPr>
            <p:ph idx="1"/>
          </p:nvPr>
        </p:nvSpPr>
        <p:spPr/>
        <p:txBody>
          <a:bodyPr/>
          <a:lstStyle/>
          <a:p>
            <a:pPr marL="0" lvl="0" indent="0">
              <a:buNone/>
            </a:pPr>
            <a14:m xmlns:a14="http://schemas.microsoft.com/office/drawing/2010/main">
              <m:oMathPara xmlns:m="http://schemas.openxmlformats.org/officeDocument/2006/math">
                <m:oMathParaPr>
                  <m:jc m:val="centerGroup"/>
                </m:oMathParaPr>
                <m:oMath xmlns:m="http://schemas.openxmlformats.org/officeDocument/2006/math">
                  <m:r>
                    <m:rPr>
                      <m:sty m:val="p"/>
                    </m:rPr>
                    <a:rPr>
                      <a:latin typeface="Cambria Math" panose="02040503050406030204" pitchFamily="18" charset="0"/>
                    </a:rPr>
                    <m:t>S</m:t>
                  </m:r>
                  <m:r>
                    <a:rPr>
                      <a:latin typeface="Cambria Math" panose="02040503050406030204" pitchFamily="18" charset="0"/>
                    </a:rPr>
                    <m:t>−</m:t>
                  </m:r>
                  <m:r>
                    <a:rPr>
                      <a:latin typeface="Cambria Math" panose="02040503050406030204" pitchFamily="18" charset="0"/>
                    </a:rPr>
                    <m:t>𝑆</m:t>
                  </m:r>
                  <m:sSub>
                    <m:sSubPr>
                      <m:ctrlPr>
                        <a:rPr i="1">
                          <a:latin typeface="Cambria Math" panose="02040503050406030204" pitchFamily="18" charset="0"/>
                        </a:rPr>
                      </m:ctrlPr>
                    </m:sSubPr>
                    <m:e>
                      <m:r>
                        <a:rPr>
                          <a:latin typeface="Cambria Math" panose="02040503050406030204" pitchFamily="18" charset="0"/>
                        </a:rPr>
                        <m:t>𝐼</m:t>
                      </m:r>
                    </m:e>
                    <m:sub>
                      <m:r>
                        <a:rPr>
                          <a:latin typeface="Cambria Math" panose="02040503050406030204" pitchFamily="18" charset="0"/>
                        </a:rPr>
                        <m:t>𝑊𝑖𝑔𝑒𝑡</m:t>
                      </m:r>
                    </m:sub>
                  </m:sSub>
                  <m:r>
                    <a:rPr>
                      <a:latin typeface="Cambria Math" panose="02040503050406030204" pitchFamily="18" charset="0"/>
                    </a:rPr>
                    <m:t>=</m:t>
                  </m:r>
                  <m:f>
                    <m:fPr>
                      <m:ctrlPr>
                        <a:rPr i="1">
                          <a:latin typeface="Cambria Math" panose="02040503050406030204" pitchFamily="18" charset="0"/>
                        </a:rPr>
                      </m:ctrlPr>
                    </m:fPr>
                    <m:num>
                      <m:d>
                        <m:dPr>
                          <m:ctrlPr>
                            <a:rPr i="1">
                              <a:latin typeface="Cambria Math" panose="02040503050406030204" pitchFamily="18" charset="0"/>
                            </a:rPr>
                          </m:ctrlPr>
                        </m:dPr>
                        <m:e>
                          <m:r>
                            <a:rPr>
                              <a:latin typeface="Cambria Math" panose="02040503050406030204" pitchFamily="18" charset="0"/>
                            </a:rPr>
                            <m:t>505</m:t>
                          </m:r>
                          <m:r>
                            <a:rPr>
                              <a:latin typeface="Cambria Math" panose="02040503050406030204" pitchFamily="18" charset="0"/>
                            </a:rPr>
                            <m:t>𝑁𝑜𝐶𝑎𝑠h</m:t>
                          </m:r>
                          <m:r>
                            <a:rPr>
                              <a:latin typeface="Cambria Math" panose="02040503050406030204" pitchFamily="18" charset="0"/>
                            </a:rPr>
                            <m:t>+15</m:t>
                          </m:r>
                          <m:r>
                            <a:rPr>
                              <a:latin typeface="Cambria Math" panose="02040503050406030204" pitchFamily="18" charset="0"/>
                            </a:rPr>
                            <m:t>𝐻𝑜𝑢𝑟𝑠</m:t>
                          </m:r>
                        </m:e>
                      </m:d>
                    </m:num>
                    <m:den>
                      <m:r>
                        <a:rPr>
                          <a:latin typeface="Cambria Math" panose="02040503050406030204" pitchFamily="18" charset="0"/>
                        </a:rPr>
                        <m:t>678</m:t>
                      </m:r>
                      <m:r>
                        <a:rPr>
                          <a:latin typeface="Cambria Math" panose="02040503050406030204" pitchFamily="18" charset="0"/>
                        </a:rPr>
                        <m:t>𝐴𝑑𝑢𝑙𝑡𝑠</m:t>
                      </m:r>
                    </m:den>
                  </m:f>
                </m:oMath>
              </m:oMathPara>
            </a14:m>
            <a:endParaRPr/>
          </a:p>
          <a:p>
            <a:pPr marL="0" lvl="0" indent="0">
              <a:buNone/>
            </a:pPr>
            <a14:m xmlns:a14="http://schemas.microsoft.com/office/drawing/2010/main">
              <m:oMathPara xmlns:m="http://schemas.openxmlformats.org/officeDocument/2006/math">
                <m:oMathParaPr>
                  <m:jc m:val="centerGroup"/>
                </m:oMathParaPr>
                <m:oMath xmlns:m="http://schemas.openxmlformats.org/officeDocument/2006/math">
                  <m:r>
                    <m:rPr>
                      <m:sty m:val="p"/>
                    </m:rPr>
                    <a:rPr>
                      <a:latin typeface="Cambria Math" panose="02040503050406030204" pitchFamily="18" charset="0"/>
                    </a:rPr>
                    <m:t>S</m:t>
                  </m:r>
                  <m:r>
                    <a:rPr>
                      <a:latin typeface="Cambria Math" panose="02040503050406030204" pitchFamily="18" charset="0"/>
                    </a:rPr>
                    <m:t>−</m:t>
                  </m:r>
                  <m:r>
                    <a:rPr>
                      <a:latin typeface="Cambria Math" panose="02040503050406030204" pitchFamily="18" charset="0"/>
                    </a:rPr>
                    <m:t>𝑆</m:t>
                  </m:r>
                  <m:sSub>
                    <m:sSubPr>
                      <m:ctrlPr>
                        <a:rPr i="1">
                          <a:latin typeface="Cambria Math" panose="02040503050406030204" pitchFamily="18" charset="0"/>
                        </a:rPr>
                      </m:ctrlPr>
                    </m:sSubPr>
                    <m:e>
                      <m:r>
                        <a:rPr>
                          <a:latin typeface="Cambria Math" panose="02040503050406030204" pitchFamily="18" charset="0"/>
                        </a:rPr>
                        <m:t>𝐼</m:t>
                      </m:r>
                    </m:e>
                    <m:sub>
                      <m:r>
                        <a:rPr>
                          <a:latin typeface="Cambria Math" panose="02040503050406030204" pitchFamily="18" charset="0"/>
                        </a:rPr>
                        <m:t>𝑊𝑖𝑔𝑒𝑡</m:t>
                      </m:r>
                    </m:sub>
                  </m:sSub>
                  <m:r>
                    <a:rPr>
                      <a:latin typeface="Cambria Math" panose="02040503050406030204" pitchFamily="18" charset="0"/>
                    </a:rPr>
                    <m:t>=</m:t>
                  </m:r>
                  <m:f>
                    <m:fPr>
                      <m:ctrlPr>
                        <a:rPr i="1">
                          <a:latin typeface="Cambria Math" panose="02040503050406030204" pitchFamily="18" charset="0"/>
                        </a:rPr>
                      </m:ctrlPr>
                    </m:fPr>
                    <m:num>
                      <m:r>
                        <a:rPr>
                          <a:latin typeface="Cambria Math" panose="02040503050406030204" pitchFamily="18" charset="0"/>
                        </a:rPr>
                        <m:t>520</m:t>
                      </m:r>
                      <m:r>
                        <a:rPr>
                          <a:latin typeface="Cambria Math" panose="02040503050406030204" pitchFamily="18" charset="0"/>
                        </a:rPr>
                        <m:t>𝑆𝑢𝑐𝑐𝑒𝑠𝑠𝑓𝑢𝑙𝐴𝑑𝑢𝑙𝑡𝑠</m:t>
                      </m:r>
                    </m:num>
                    <m:den>
                      <m:r>
                        <a:rPr>
                          <a:latin typeface="Cambria Math" panose="02040503050406030204" pitchFamily="18" charset="0"/>
                        </a:rPr>
                        <m:t>678</m:t>
                      </m:r>
                      <m:r>
                        <a:rPr>
                          <a:latin typeface="Cambria Math" panose="02040503050406030204" pitchFamily="18" charset="0"/>
                        </a:rPr>
                        <m:t>𝐴𝑑𝑢𝑙𝑡𝑠</m:t>
                      </m:r>
                    </m:den>
                  </m:f>
                </m:oMath>
              </m:oMathPara>
            </a14:m>
            <a:endParaRPr/>
          </a:p>
          <a:p>
            <a:pPr marL="0" lvl="0" indent="0">
              <a:buNone/>
            </a:pPr>
            <a14:m xmlns:a14="http://schemas.microsoft.com/office/drawing/2010/main">
              <m:oMathPara xmlns:m="http://schemas.openxmlformats.org/officeDocument/2006/math">
                <m:oMathParaPr>
                  <m:jc m:val="centerGroup"/>
                </m:oMathParaPr>
                <m:oMath xmlns:m="http://schemas.openxmlformats.org/officeDocument/2006/math">
                  <m:r>
                    <m:rPr>
                      <m:sty m:val="p"/>
                    </m:rPr>
                    <a:rPr>
                      <a:latin typeface="Cambria Math" panose="02040503050406030204" pitchFamily="18" charset="0"/>
                    </a:rPr>
                    <m:t>S</m:t>
                  </m:r>
                  <m:r>
                    <a:rPr>
                      <a:latin typeface="Cambria Math" panose="02040503050406030204" pitchFamily="18" charset="0"/>
                    </a:rPr>
                    <m:t>−</m:t>
                  </m:r>
                  <m:r>
                    <a:rPr>
                      <a:latin typeface="Cambria Math" panose="02040503050406030204" pitchFamily="18" charset="0"/>
                    </a:rPr>
                    <m:t>𝑆</m:t>
                  </m:r>
                  <m:sSub>
                    <m:sSubPr>
                      <m:ctrlPr>
                        <a:rPr i="1">
                          <a:latin typeface="Cambria Math" panose="02040503050406030204" pitchFamily="18" charset="0"/>
                        </a:rPr>
                      </m:ctrlPr>
                    </m:sSubPr>
                    <m:e>
                      <m:r>
                        <a:rPr>
                          <a:latin typeface="Cambria Math" panose="02040503050406030204" pitchFamily="18" charset="0"/>
                        </a:rPr>
                        <m:t>𝐼</m:t>
                      </m:r>
                    </m:e>
                    <m:sub>
                      <m:r>
                        <a:rPr>
                          <a:latin typeface="Cambria Math" panose="02040503050406030204" pitchFamily="18" charset="0"/>
                        </a:rPr>
                        <m:t>𝑊𝑖𝑔𝑒𝑡</m:t>
                      </m:r>
                    </m:sub>
                  </m:sSub>
                  <m:r>
                    <a:rPr>
                      <a:latin typeface="Cambria Math" panose="02040503050406030204" pitchFamily="18" charset="0"/>
                    </a:rPr>
                    <m:t>≈76.7%</m:t>
                  </m:r>
                </m:oMath>
              </m:oMathPara>
            </a14:m>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Bad Outcomes</a:t>
            </a:r>
          </a:p>
        </p:txBody>
      </p:sp>
      <p:sp>
        <p:nvSpPr>
          <p:cNvPr id="3" name="Content Placeholder 2"/>
          <p:cNvSpPr>
            <a:spLocks noGrp="1"/>
          </p:cNvSpPr>
          <p:nvPr>
            <p:ph idx="1"/>
          </p:nvPr>
        </p:nvSpPr>
        <p:spPr/>
        <p:txBody>
          <a:bodyPr/>
          <a:lstStyle/>
          <a:p>
            <a:pPr marL="0" lvl="0" indent="0">
              <a:buNone/>
            </a:pPr>
            <a:r>
              <a:t>An adult no longer receiving cash assistance is </a:t>
            </a:r>
            <a:r>
              <a:rPr i="1"/>
              <a:t>not</a:t>
            </a:r>
            <a:r>
              <a:t> considered successful, if they leave due to:</a:t>
            </a:r>
          </a:p>
          <a:p>
            <a:pPr lvl="1"/>
            <a:r>
              <a:t>Time limits</a:t>
            </a:r>
          </a:p>
          <a:p>
            <a:pPr lvl="1"/>
            <a:r>
              <a:t>Sanctions</a:t>
            </a:r>
          </a:p>
          <a:p>
            <a:pPr marL="0" lvl="0" indent="0">
              <a:buNone/>
            </a:pPr>
            <a:r>
              <a:rPr b="1"/>
              <a:t>They can become successful, though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Sources</a:t>
            </a:r>
          </a:p>
        </p:txBody>
      </p:sp>
      <p:graphicFrame>
        <p:nvGraphicFramePr>
          <p:cNvPr id="900706355" name="Table 900706354"/>
          <p:cNvGraphicFramePr>
            <a:graphicFrameLocks noGrp="1"/>
          </p:cNvGraphicFramePr>
          <p:nvPr/>
        </p:nvGraphicFramePr>
        <p:xfrm>
          <a:off x="914400" y="1828800"/>
          <a:ext cx="9144000" cy="5486400"/>
        </p:xfrm>
        <a:graphic>
          <a:graphicData uri="http://schemas.openxmlformats.org/drawingml/2006/table">
            <a:tbl>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364252">
                <a:tc gridSpan="2">
                  <a:txBody>
                    <a:bodyPr/>
                    <a:lstStyle/>
                    <a:p>
                      <a:pPr marL="63500" marR="63500" algn="l">
                        <a:lnSpc>
                          <a:spcPct val="100000"/>
                        </a:lnSpc>
                        <a:spcBef>
                          <a:spcPts val="500"/>
                        </a:spcBef>
                        <a:spcAft>
                          <a:spcPts val="500"/>
                        </a:spcAft>
                        <a:buNone/>
                      </a:pPr>
                      <a:r>
                        <a:rPr sz="2800" b="1">
                          <a:solidFill>
                            <a:srgbClr val="000000">
                              <a:alpha val="100000"/>
                            </a:srgbClr>
                          </a:solidFill>
                          <a:latin typeface="Calibri"/>
                          <a:cs typeface="Calibri"/>
                          <a:sym typeface="Calibri"/>
                        </a:rPr>
                        <a:t>All data for the index comes from MAXIS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6350" cap="flat" cmpd="sng" algn="ctr">
                      <a:solidFill>
                        <a:srgbClr val="666666">
                          <a:alpha val="100000"/>
                        </a:srgbClr>
                      </a:solidFill>
                      <a:prstDash val="solid"/>
                    </a:lnB>
                  </a:tcPr>
                </a:tc>
                <a:tc hMerge="1">
                  <a:txBody>
                    <a:bodyPr/>
                    <a:lstStyle/>
                    <a:p>
                      <a:pPr marL="63500" marR="63500" algn="l">
                        <a:lnSpc>
                          <a:spcPct val="100000"/>
                        </a:lnSpc>
                        <a:spcBef>
                          <a:spcPts val="500"/>
                        </a:spcBef>
                        <a:spcAft>
                          <a:spcPts val="500"/>
                        </a:spcAft>
                        <a:buNone/>
                      </a:pPr>
                      <a:r>
                        <a:rPr sz="2800" b="1">
                          <a:solidFill>
                            <a:srgbClr val="000000">
                              <a:alpha val="100000"/>
                            </a:srgbClr>
                          </a:solidFill>
                          <a:latin typeface="Calibri"/>
                          <a:cs typeface="Calibri"/>
                          <a:sym typeface="Calibri"/>
                        </a:rPr>
                        <a:t>All data for the index comes from MAXIS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0"/>
                  </a:ext>
                </a:extLst>
              </a:tr>
              <a:tr h="364252">
                <a:tc>
                  <a:txBody>
                    <a:bodyPr/>
                    <a:lstStyle/>
                    <a:p>
                      <a:pPr marL="63500" marR="63500" algn="l">
                        <a:lnSpc>
                          <a:spcPct val="100000"/>
                        </a:lnSpc>
                        <a:spcBef>
                          <a:spcPts val="500"/>
                        </a:spcBef>
                        <a:spcAft>
                          <a:spcPts val="500"/>
                        </a:spcAft>
                        <a:buNone/>
                      </a:pPr>
                      <a:r>
                        <a:rPr sz="2800" b="1">
                          <a:solidFill>
                            <a:srgbClr val="000000">
                              <a:alpha val="100000"/>
                            </a:srgbClr>
                          </a:solidFill>
                          <a:latin typeface="Calibri"/>
                          <a:cs typeface="Calibri"/>
                          <a:sym typeface="Calibri"/>
                        </a:rPr>
                        <a:t>Data</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800" b="1">
                          <a:solidFill>
                            <a:srgbClr val="000000">
                              <a:alpha val="100000"/>
                            </a:srgbClr>
                          </a:solidFill>
                          <a:latin typeface="Calibri"/>
                          <a:cs typeface="Calibri"/>
                          <a:sym typeface="Calibri"/>
                        </a:rPr>
                        <a:t>Source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1"/>
                  </a:ext>
                </a:extLst>
              </a:tr>
              <a:tr h="382329">
                <a:tc>
                  <a:txBody>
                    <a:bodyPr/>
                    <a:lstStyle/>
                    <a:p>
                      <a:pPr marL="63500" marR="63500" algn="l">
                        <a:lnSpc>
                          <a:spcPct val="100000"/>
                        </a:lnSpc>
                        <a:spcBef>
                          <a:spcPts val="500"/>
                        </a:spcBef>
                        <a:spcAft>
                          <a:spcPts val="500"/>
                        </a:spcAft>
                        <a:buNone/>
                      </a:pPr>
                      <a:r>
                        <a:rPr sz="2800" b="1">
                          <a:solidFill>
                            <a:srgbClr val="000000">
                              <a:alpha val="100000"/>
                            </a:srgbClr>
                          </a:solidFill>
                          <a:latin typeface="Calibri"/>
                          <a:cs typeface="Calibri"/>
                          <a:sym typeface="Calibri"/>
                        </a:rPr>
                        <a:t>Hours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800">
                          <a:solidFill>
                            <a:srgbClr val="000000">
                              <a:alpha val="100000"/>
                            </a:srgbClr>
                          </a:solidFill>
                          <a:latin typeface="Calibri"/>
                          <a:cs typeface="Calibri"/>
                          <a:sym typeface="Calibri"/>
                        </a:rPr>
                        <a:t>STAT/JOBS, BUSI, RBIC</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extLst>
                  <a:ext uri="{0D108BD9-81ED-4DB2-BD59-A6C34878D82A}">
                    <a16:rowId xmlns:a16="http://schemas.microsoft.com/office/drawing/2014/main" val="10002"/>
                  </a:ext>
                </a:extLst>
              </a:tr>
              <a:tr h="391879">
                <a:tc>
                  <a:txBody>
                    <a:bodyPr/>
                    <a:lstStyle/>
                    <a:p>
                      <a:pPr marL="63500" marR="63500" algn="l">
                        <a:lnSpc>
                          <a:spcPct val="100000"/>
                        </a:lnSpc>
                        <a:spcBef>
                          <a:spcPts val="500"/>
                        </a:spcBef>
                        <a:spcAft>
                          <a:spcPts val="500"/>
                        </a:spcAft>
                        <a:buNone/>
                      </a:pPr>
                      <a:r>
                        <a:rPr sz="2800" b="1">
                          <a:solidFill>
                            <a:srgbClr val="000000">
                              <a:alpha val="100000"/>
                            </a:srgbClr>
                          </a:solidFill>
                          <a:latin typeface="Calibri"/>
                          <a:cs typeface="Calibri"/>
                          <a:sym typeface="Calibri"/>
                        </a:rPr>
                        <a:t>Supplemental Security Income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800">
                          <a:solidFill>
                            <a:srgbClr val="000000">
                              <a:alpha val="100000"/>
                            </a:srgbClr>
                          </a:solidFill>
                          <a:latin typeface="Calibri"/>
                          <a:cs typeface="Calibri"/>
                          <a:sym typeface="Calibri"/>
                        </a:rPr>
                        <a:t>STAT/UNEA</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3"/>
                  </a:ext>
                </a:extLst>
              </a:tr>
              <a:tr h="388331">
                <a:tc>
                  <a:txBody>
                    <a:bodyPr/>
                    <a:lstStyle/>
                    <a:p>
                      <a:pPr marL="63500" marR="63500" algn="l">
                        <a:lnSpc>
                          <a:spcPct val="100000"/>
                        </a:lnSpc>
                        <a:spcBef>
                          <a:spcPts val="500"/>
                        </a:spcBef>
                        <a:spcAft>
                          <a:spcPts val="500"/>
                        </a:spcAft>
                        <a:buNone/>
                      </a:pPr>
                      <a:r>
                        <a:rPr sz="2800" b="1">
                          <a:solidFill>
                            <a:srgbClr val="000000">
                              <a:alpha val="100000"/>
                            </a:srgbClr>
                          </a:solidFill>
                          <a:latin typeface="Calibri"/>
                          <a:cs typeface="Calibri"/>
                          <a:sym typeface="Calibri"/>
                        </a:rPr>
                        <a:t>Relationships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800">
                          <a:solidFill>
                            <a:srgbClr val="000000">
                              <a:alpha val="100000"/>
                            </a:srgbClr>
                          </a:solidFill>
                          <a:latin typeface="Calibri"/>
                          <a:cs typeface="Calibri"/>
                          <a:sym typeface="Calibri"/>
                        </a:rPr>
                        <a:t>STAT/MEMB, STAT/PARE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4"/>
                  </a:ext>
                </a:extLst>
              </a:tr>
              <a:tr h="364252">
                <a:tc>
                  <a:txBody>
                    <a:bodyPr/>
                    <a:lstStyle/>
                    <a:p>
                      <a:pPr marL="63500" marR="63500" algn="l">
                        <a:lnSpc>
                          <a:spcPct val="100000"/>
                        </a:lnSpc>
                        <a:spcBef>
                          <a:spcPts val="500"/>
                        </a:spcBef>
                        <a:spcAft>
                          <a:spcPts val="500"/>
                        </a:spcAft>
                        <a:buNone/>
                      </a:pPr>
                      <a:r>
                        <a:rPr sz="2800" b="1">
                          <a:solidFill>
                            <a:srgbClr val="000000">
                              <a:alpha val="100000"/>
                            </a:srgbClr>
                          </a:solidFill>
                          <a:latin typeface="Calibri"/>
                          <a:cs typeface="Calibri"/>
                          <a:sym typeface="Calibri"/>
                        </a:rPr>
                        <a:t>Sanctions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800">
                          <a:solidFill>
                            <a:srgbClr val="000000">
                              <a:alpha val="100000"/>
                            </a:srgbClr>
                          </a:solidFill>
                          <a:latin typeface="Calibri"/>
                          <a:cs typeface="Calibri"/>
                          <a:sym typeface="Calibri"/>
                        </a:rPr>
                        <a:t>STAT/SANC</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5"/>
                  </a:ext>
                </a:extLst>
              </a:tr>
              <a:tr h="364184">
                <a:tc>
                  <a:txBody>
                    <a:bodyPr/>
                    <a:lstStyle/>
                    <a:p>
                      <a:pPr marL="63500" marR="63500" algn="l">
                        <a:lnSpc>
                          <a:spcPct val="100000"/>
                        </a:lnSpc>
                        <a:spcBef>
                          <a:spcPts val="500"/>
                        </a:spcBef>
                        <a:spcAft>
                          <a:spcPts val="500"/>
                        </a:spcAft>
                        <a:buNone/>
                      </a:pPr>
                      <a:r>
                        <a:rPr sz="2800" b="1">
                          <a:solidFill>
                            <a:srgbClr val="000000">
                              <a:alpha val="100000"/>
                            </a:srgbClr>
                          </a:solidFill>
                          <a:latin typeface="Calibri"/>
                          <a:cs typeface="Calibri"/>
                          <a:sym typeface="Calibri"/>
                        </a:rPr>
                        <a:t>Countable Months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800">
                          <a:solidFill>
                            <a:srgbClr val="000000">
                              <a:alpha val="100000"/>
                            </a:srgbClr>
                          </a:solidFill>
                          <a:latin typeface="Calibri"/>
                          <a:cs typeface="Calibri"/>
                          <a:sym typeface="Calibri"/>
                        </a:rPr>
                        <a:t>STAT/TIME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a:t>
            </a:r>
          </a:p>
        </p:txBody>
      </p:sp>
      <p:graphicFrame>
        <p:nvGraphicFramePr>
          <p:cNvPr id="750960362" name="Table 750960361"/>
          <p:cNvGraphicFramePr>
            <a:graphicFrameLocks noGrp="1"/>
          </p:cNvGraphicFramePr>
          <p:nvPr/>
        </p:nvGraphicFramePr>
        <p:xfrm>
          <a:off x="914400" y="1828800"/>
          <a:ext cx="9144000" cy="5486400"/>
        </p:xfrm>
        <a:graphic>
          <a:graphicData uri="http://schemas.openxmlformats.org/drawingml/2006/table">
            <a:tbl>
              <a:tblPr/>
              <a:tblGrid>
                <a:gridCol w="7315200">
                  <a:extLst>
                    <a:ext uri="{9D8B030D-6E8A-4147-A177-3AD203B41FA5}">
                      <a16:colId xmlns:a16="http://schemas.microsoft.com/office/drawing/2014/main" val="20000"/>
                    </a:ext>
                  </a:extLst>
                </a:gridCol>
              </a:tblGrid>
              <a:tr h="390037">
                <a:tc>
                  <a:txBody>
                    <a:bodyPr/>
                    <a:lstStyle/>
                    <a:p>
                      <a:pPr marL="63500" marR="63500" algn="ctr">
                        <a:lnSpc>
                          <a:spcPct val="100000"/>
                        </a:lnSpc>
                        <a:spcBef>
                          <a:spcPts val="500"/>
                        </a:spcBef>
                        <a:spcAft>
                          <a:spcPts val="500"/>
                        </a:spcAft>
                        <a:buNone/>
                      </a:pPr>
                      <a:r>
                        <a:rPr sz="3200" b="1">
                          <a:solidFill>
                            <a:srgbClr val="000000">
                              <a:alpha val="100000"/>
                            </a:srgbClr>
                          </a:solidFill>
                          <a:latin typeface="Calibri"/>
                          <a:cs typeface="Calibri"/>
                          <a:sym typeface="Calibri"/>
                        </a:rPr>
                        <a:t>Two part of the Self-Support Index</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0"/>
                  </a:ext>
                </a:extLst>
              </a:tr>
              <a:tr h="364184">
                <a:tc>
                  <a:txBody>
                    <a:bodyPr/>
                    <a:lstStyle/>
                    <a:p>
                      <a:pPr marL="63500" marR="63500" algn="ctr">
                        <a:lnSpc>
                          <a:spcPct val="100000"/>
                        </a:lnSpc>
                        <a:spcBef>
                          <a:spcPts val="500"/>
                        </a:spcBef>
                        <a:spcAft>
                          <a:spcPts val="500"/>
                        </a:spcAft>
                        <a:buNone/>
                      </a:pPr>
                      <a:r>
                        <a:rPr sz="9600">
                          <a:solidFill>
                            <a:srgbClr val="000000">
                              <a:alpha val="100000"/>
                            </a:srgbClr>
                          </a:solidFill>
                          <a:latin typeface="Calibri"/>
                          <a:cs typeface="Calibri"/>
                          <a:sym typeface="Calibri"/>
                        </a:rPr>
                        <a:t>Score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extLst>
                  <a:ext uri="{0D108BD9-81ED-4DB2-BD59-A6C34878D82A}">
                    <a16:rowId xmlns:a16="http://schemas.microsoft.com/office/drawing/2014/main" val="10001"/>
                  </a:ext>
                </a:extLst>
              </a:tr>
              <a:tr h="390173">
                <a:tc>
                  <a:txBody>
                    <a:bodyPr/>
                    <a:lstStyle/>
                    <a:p>
                      <a:pPr marL="63500" marR="63500" algn="ctr">
                        <a:lnSpc>
                          <a:spcPct val="100000"/>
                        </a:lnSpc>
                        <a:spcBef>
                          <a:spcPts val="500"/>
                        </a:spcBef>
                        <a:spcAft>
                          <a:spcPts val="500"/>
                        </a:spcAft>
                        <a:buNone/>
                      </a:pPr>
                      <a:r>
                        <a:rPr sz="9600">
                          <a:solidFill>
                            <a:srgbClr val="000000">
                              <a:alpha val="100000"/>
                            </a:srgbClr>
                          </a:solidFill>
                          <a:latin typeface="Calibri"/>
                          <a:cs typeface="Calibri"/>
                          <a:sym typeface="Calibri"/>
                        </a:rPr>
                        <a:t>Range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a:t>
            </a:r>
          </a:p>
        </p:txBody>
      </p:sp>
      <p:graphicFrame>
        <p:nvGraphicFramePr>
          <p:cNvPr id="920465815" name="Table 920465814"/>
          <p:cNvGraphicFramePr>
            <a:graphicFrameLocks noGrp="1"/>
          </p:cNvGraphicFramePr>
          <p:nvPr/>
        </p:nvGraphicFramePr>
        <p:xfrm>
          <a:off x="914400" y="1828800"/>
          <a:ext cx="9144000" cy="5486400"/>
        </p:xfrm>
        <a:graphic>
          <a:graphicData uri="http://schemas.openxmlformats.org/drawingml/2006/table">
            <a:tbl>
              <a:tblPr/>
              <a:tblGrid>
                <a:gridCol w="7315200">
                  <a:extLst>
                    <a:ext uri="{9D8B030D-6E8A-4147-A177-3AD203B41FA5}">
                      <a16:colId xmlns:a16="http://schemas.microsoft.com/office/drawing/2014/main" val="20000"/>
                    </a:ext>
                  </a:extLst>
                </a:gridCol>
              </a:tblGrid>
              <a:tr h="390037">
                <a:tc>
                  <a:txBody>
                    <a:bodyPr/>
                    <a:lstStyle/>
                    <a:p>
                      <a:pPr marL="63500" marR="63500" algn="ctr">
                        <a:lnSpc>
                          <a:spcPct val="100000"/>
                        </a:lnSpc>
                        <a:spcBef>
                          <a:spcPts val="500"/>
                        </a:spcBef>
                        <a:spcAft>
                          <a:spcPts val="500"/>
                        </a:spcAft>
                        <a:buNone/>
                      </a:pPr>
                      <a:r>
                        <a:rPr sz="3200" b="1">
                          <a:solidFill>
                            <a:srgbClr val="000000">
                              <a:alpha val="100000"/>
                            </a:srgbClr>
                          </a:solidFill>
                          <a:latin typeface="Calibri"/>
                          <a:cs typeface="Calibri"/>
                          <a:sym typeface="Calibri"/>
                        </a:rPr>
                        <a:t>Two part of the Self-Support Index</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0"/>
                  </a:ext>
                </a:extLst>
              </a:tr>
              <a:tr h="364184">
                <a:tc>
                  <a:txBody>
                    <a:bodyPr/>
                    <a:lstStyle/>
                    <a:p>
                      <a:pPr marL="63500" marR="63500" algn="ctr">
                        <a:lnSpc>
                          <a:spcPct val="100000"/>
                        </a:lnSpc>
                        <a:spcBef>
                          <a:spcPts val="500"/>
                        </a:spcBef>
                        <a:spcAft>
                          <a:spcPts val="500"/>
                        </a:spcAft>
                        <a:buNone/>
                      </a:pPr>
                      <a:r>
                        <a:rPr sz="9600">
                          <a:solidFill>
                            <a:srgbClr val="000000">
                              <a:alpha val="100000"/>
                            </a:srgbClr>
                          </a:solidFill>
                          <a:latin typeface="Calibri"/>
                          <a:cs typeface="Calibri"/>
                          <a:sym typeface="Calibri"/>
                        </a:rPr>
                        <a:t>Score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extLst>
                  <a:ext uri="{0D108BD9-81ED-4DB2-BD59-A6C34878D82A}">
                    <a16:rowId xmlns:a16="http://schemas.microsoft.com/office/drawing/2014/main" val="10001"/>
                  </a:ext>
                </a:extLst>
              </a:tr>
              <a:tr h="390173">
                <a:tc>
                  <a:txBody>
                    <a:bodyPr/>
                    <a:lstStyle/>
                    <a:p>
                      <a:pPr marL="63500" marR="63500" algn="ctr">
                        <a:lnSpc>
                          <a:spcPct val="100000"/>
                        </a:lnSpc>
                        <a:spcBef>
                          <a:spcPts val="500"/>
                        </a:spcBef>
                        <a:spcAft>
                          <a:spcPts val="500"/>
                        </a:spcAft>
                        <a:buNone/>
                      </a:pPr>
                      <a:r>
                        <a:rPr sz="9600" b="1">
                          <a:solidFill>
                            <a:srgbClr val="000000">
                              <a:alpha val="100000"/>
                            </a:srgbClr>
                          </a:solidFill>
                          <a:latin typeface="Calibri"/>
                          <a:cs typeface="Calibri"/>
                          <a:sym typeface="Calibri"/>
                        </a:rPr>
                        <a:t>Range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solidFill>
                      <a:srgbClr val="FFC845">
                        <a:alpha val="100000"/>
                      </a:srgbClr>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Range</a:t>
            </a:r>
          </a:p>
        </p:txBody>
      </p:sp>
      <p:sp>
        <p:nvSpPr>
          <p:cNvPr id="3" name="Content Placeholder 2"/>
          <p:cNvSpPr>
            <a:spLocks noGrp="1"/>
          </p:cNvSpPr>
          <p:nvPr>
            <p:ph idx="1"/>
          </p:nvPr>
        </p:nvSpPr>
        <p:spPr/>
        <p:txBody>
          <a:bodyPr/>
          <a:lstStyle/>
          <a:p>
            <a:pPr lvl="1"/>
            <a:r>
              <a:t>Each local agency has a customized range of Self-Support Index scores that they should fall within</a:t>
            </a:r>
          </a:p>
          <a:p>
            <a:pPr lvl="1"/>
            <a:r>
              <a:t>Range is generated by predicting the likelihood of an adult’s Self-Support Index based on factors outside of the control of the local agency:</a:t>
            </a:r>
          </a:p>
          <a:p>
            <a:pPr lvl="2"/>
            <a:r>
              <a:t>Demographics of person and household</a:t>
            </a:r>
          </a:p>
          <a:p>
            <a:pPr lvl="2"/>
            <a:r>
              <a:t>Local economic and community factors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Factors</a:t>
            </a:r>
          </a:p>
        </p:txBody>
      </p:sp>
      <p:graphicFrame>
        <p:nvGraphicFramePr>
          <p:cNvPr id="125567524" name="Table 125567523"/>
          <p:cNvGraphicFramePr>
            <a:graphicFrameLocks noGrp="1"/>
          </p:cNvGraphicFramePr>
          <p:nvPr/>
        </p:nvGraphicFramePr>
        <p:xfrm>
          <a:off x="914400" y="1828800"/>
          <a:ext cx="9144000" cy="5486400"/>
        </p:xfrm>
        <a:graphic>
          <a:graphicData uri="http://schemas.openxmlformats.org/drawingml/2006/table">
            <a:tbl>
              <a:tblPr/>
              <a:tblGrid>
                <a:gridCol w="822960">
                  <a:extLst>
                    <a:ext uri="{9D8B030D-6E8A-4147-A177-3AD203B41FA5}">
                      <a16:colId xmlns:a16="http://schemas.microsoft.com/office/drawing/2014/main" val="20000"/>
                    </a:ext>
                  </a:extLst>
                </a:gridCol>
                <a:gridCol w="1234440">
                  <a:extLst>
                    <a:ext uri="{9D8B030D-6E8A-4147-A177-3AD203B41FA5}">
                      <a16:colId xmlns:a16="http://schemas.microsoft.com/office/drawing/2014/main" val="20001"/>
                    </a:ext>
                  </a:extLst>
                </a:gridCol>
                <a:gridCol w="5257800">
                  <a:extLst>
                    <a:ext uri="{9D8B030D-6E8A-4147-A177-3AD203B41FA5}">
                      <a16:colId xmlns:a16="http://schemas.microsoft.com/office/drawing/2014/main" val="20002"/>
                    </a:ext>
                  </a:extLst>
                </a:gridCol>
              </a:tblGrid>
              <a:tr h="390037">
                <a:tc gridSpan="3">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Participant Information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6350" cap="flat" cmpd="sng" algn="ctr">
                      <a:solidFill>
                        <a:srgbClr val="666666">
                          <a:alpha val="100000"/>
                        </a:srgbClr>
                      </a:solidFill>
                      <a:prstDash val="solid"/>
                    </a:lnB>
                  </a:tcPr>
                </a:tc>
                <a:tc hMerge="1">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Participant Information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6350" cap="flat" cmpd="sng" algn="ctr">
                      <a:solidFill>
                        <a:srgbClr val="666666">
                          <a:alpha val="100000"/>
                        </a:srgbClr>
                      </a:solidFill>
                      <a:prstDash val="solid"/>
                    </a:lnB>
                  </a:tcPr>
                </a:tc>
                <a:tc hMerge="1">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Participant Information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0"/>
                  </a:ext>
                </a:extLst>
              </a:tr>
              <a:tr h="364252">
                <a:tc>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Source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Model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Data</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1"/>
                  </a:ext>
                </a:extLst>
              </a:tr>
              <a:tr h="391879">
                <a:tc rowSpan="2">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MAXIS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New</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Average spell length, Counted months, Started with year, Youngest child aging out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extLst>
                  <a:ext uri="{0D108BD9-81ED-4DB2-BD59-A6C34878D82A}">
                    <a16:rowId xmlns:a16="http://schemas.microsoft.com/office/drawing/2014/main" val="10002"/>
                  </a:ext>
                </a:extLst>
              </a:tr>
              <a:tr h="391879">
                <a:tc vMerge="1">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MAXIS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Continued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Age of adult at baseline, Age of adult at birth of first child, Age of youngest child at baseline, Assistance from another state, Ever married, Gender, High school diploma or GED, Housing subsidy, Immigrant, Inter-county moves, Interpreter needed, Number of children in family, Race and ethnicity, SSI adult in family, SSI child in family, Student, Two-parent case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3"/>
                  </a:ext>
                </a:extLst>
              </a:tr>
              <a:tr h="391879">
                <a:tc>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Other</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Continued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Average child support, Chemical dependence diagnosis, Mental health diagnosis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Factors</a:t>
            </a:r>
          </a:p>
        </p:txBody>
      </p:sp>
      <p:pic>
        <p:nvPicPr>
          <p:cNvPr id="3" name="Picture 1" descr="C:/Users/pwbpj01/Documents/R_local/ssi_training_agency/output/ssi-training-ramsey-2022-01-12_files/figure-pptx/unnamed-chunk-35-1.png"/>
          <p:cNvPicPr>
            <a:picLocks noGrp="1" noChangeAspect="1"/>
          </p:cNvPicPr>
          <p:nvPr/>
        </p:nvPicPr>
        <p:blipFill>
          <a:blip r:embed="rId2"/>
          <a:stretch>
            <a:fillRect/>
          </a:stretch>
        </p:blipFill>
        <p:spPr bwMode="auto">
          <a:xfrm>
            <a:off x="508000" y="1600200"/>
            <a:ext cx="8140700" cy="4521200"/>
          </a:xfrm>
          <a:prstGeom prst="rect">
            <a:avLst/>
          </a:prstGeom>
          <a:noFill/>
          <a:ln w="9525">
            <a:noFill/>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Factors</a:t>
            </a:r>
          </a:p>
        </p:txBody>
      </p:sp>
      <p:graphicFrame>
        <p:nvGraphicFramePr>
          <p:cNvPr id="963449233" name="Table 963449232"/>
          <p:cNvGraphicFramePr>
            <a:graphicFrameLocks noGrp="1"/>
          </p:cNvGraphicFramePr>
          <p:nvPr/>
        </p:nvGraphicFramePr>
        <p:xfrm>
          <a:off x="914400" y="1828800"/>
          <a:ext cx="9144000" cy="5486400"/>
        </p:xfrm>
        <a:graphic>
          <a:graphicData uri="http://schemas.openxmlformats.org/drawingml/2006/table">
            <a:tbl>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391879">
                <a:tc gridSpan="2">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County Information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6350" cap="flat" cmpd="sng" algn="ctr">
                      <a:solidFill>
                        <a:srgbClr val="666666">
                          <a:alpha val="100000"/>
                        </a:srgbClr>
                      </a:solidFill>
                      <a:prstDash val="solid"/>
                    </a:lnB>
                  </a:tcPr>
                </a:tc>
                <a:tc hMerge="1">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County Information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0"/>
                  </a:ext>
                </a:extLst>
              </a:tr>
              <a:tr h="364252">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Data</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Source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1"/>
                  </a:ext>
                </a:extLst>
              </a:tr>
              <a:tr h="391879">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County unemployment rate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MN Department of Employment and Economic Development, US Department of Labor</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extLst>
                  <a:ext uri="{0D108BD9-81ED-4DB2-BD59-A6C34878D82A}">
                    <a16:rowId xmlns:a16="http://schemas.microsoft.com/office/drawing/2014/main" val="10002"/>
                  </a:ext>
                </a:extLst>
              </a:tr>
              <a:tr h="391879">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County child poverty rate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US Census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3"/>
                  </a:ext>
                </a:extLst>
              </a:tr>
              <a:tr h="391879">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Population density</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US Department of Agriculture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4"/>
                  </a:ext>
                </a:extLst>
              </a:tr>
              <a:tr h="391879">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Child Care Availability</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MN Department of Human Services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Overview</a:t>
            </a:r>
          </a:p>
        </p:txBody>
      </p:sp>
      <p:sp>
        <p:nvSpPr>
          <p:cNvPr id="3" name="Content Placeholder 2"/>
          <p:cNvSpPr>
            <a:spLocks noGrp="1"/>
          </p:cNvSpPr>
          <p:nvPr>
            <p:ph idx="1"/>
          </p:nvPr>
        </p:nvSpPr>
        <p:spPr/>
        <p:txBody>
          <a:bodyPr/>
          <a:lstStyle/>
          <a:p>
            <a:pPr lvl="1"/>
            <a:r>
              <a:t>Performance measures</a:t>
            </a:r>
          </a:p>
          <a:p>
            <a:pPr lvl="1"/>
            <a:r>
              <a:t>What is the Self-Support Index</a:t>
            </a:r>
          </a:p>
          <a:p>
            <a:pPr lvl="2"/>
            <a:r>
              <a:t>Score</a:t>
            </a:r>
          </a:p>
          <a:p>
            <a:pPr lvl="2"/>
            <a:r>
              <a:t>Range</a:t>
            </a:r>
          </a:p>
          <a:p>
            <a:pPr lvl="1"/>
            <a:r>
              <a:t>Scores for your agency</a:t>
            </a:r>
          </a:p>
          <a:p>
            <a:pPr lvl="1"/>
            <a:r>
              <a:t>Why we use the Self-Support Index?</a:t>
            </a:r>
          </a:p>
          <a:p>
            <a:pPr lvl="1"/>
            <a:r>
              <a:t>Concerns about the Self-Support Index</a:t>
            </a:r>
          </a:p>
          <a:p>
            <a:pPr lvl="1"/>
            <a:r>
              <a:t>Self-Support Index Data tool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Factors</a:t>
            </a:r>
          </a:p>
        </p:txBody>
      </p:sp>
      <p:graphicFrame>
        <p:nvGraphicFramePr>
          <p:cNvPr id="203332768" name="Table 203332767"/>
          <p:cNvGraphicFramePr>
            <a:graphicFrameLocks noGrp="1"/>
          </p:cNvGraphicFramePr>
          <p:nvPr/>
        </p:nvGraphicFramePr>
        <p:xfrm>
          <a:off x="914400" y="1828800"/>
          <a:ext cx="9144000" cy="5486400"/>
        </p:xfrm>
        <a:graphic>
          <a:graphicData uri="http://schemas.openxmlformats.org/drawingml/2006/table">
            <a:tbl>
              <a:tblPr/>
              <a:tblGrid>
                <a:gridCol w="7315200">
                  <a:extLst>
                    <a:ext uri="{9D8B030D-6E8A-4147-A177-3AD203B41FA5}">
                      <a16:colId xmlns:a16="http://schemas.microsoft.com/office/drawing/2014/main" val="20000"/>
                    </a:ext>
                  </a:extLst>
                </a:gridCol>
              </a:tblGrid>
              <a:tr h="260773">
                <a:tc>
                  <a:txBody>
                    <a:bodyPr/>
                    <a:lstStyle/>
                    <a:p>
                      <a:pPr marL="63500" marR="63500" algn="ctr">
                        <a:lnSpc>
                          <a:spcPct val="100000"/>
                        </a:lnSpc>
                        <a:spcBef>
                          <a:spcPts val="500"/>
                        </a:spcBef>
                        <a:spcAft>
                          <a:spcPts val="500"/>
                        </a:spcAft>
                        <a:buNone/>
                      </a:pPr>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0"/>
                  </a:ext>
                </a:extLst>
              </a:tr>
              <a:tr h="4572000">
                <a:tc>
                  <a:txBody>
                    <a:bodyPr/>
                    <a:lstStyle/>
                    <a:p>
                      <a:pPr marL="63500" marR="63500" algn="ctr">
                        <a:lnSpc>
                          <a:spcPct val="100000"/>
                        </a:lnSpc>
                        <a:spcBef>
                          <a:spcPts val="500"/>
                        </a:spcBef>
                        <a:spcAft>
                          <a:spcPts val="500"/>
                        </a:spcAft>
                        <a:buNone/>
                      </a:pPr>
                      <a:r>
                        <a:rPr sz="8000">
                          <a:solidFill>
                            <a:srgbClr val="000000">
                              <a:alpha val="100000"/>
                            </a:srgbClr>
                          </a:solidFill>
                          <a:latin typeface="Calibri"/>
                          <a:cs typeface="Calibri"/>
                          <a:sym typeface="Calibri"/>
                        </a:rPr>
                        <a:t>How do factors affect the range?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25400" cap="flat" cmpd="sng" algn="ctr">
                      <a:solidFill>
                        <a:srgbClr val="666666">
                          <a:alpha val="100000"/>
                        </a:srgbClr>
                      </a:solidFill>
                      <a:prstDash val="soli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a:t>
            </a:r>
          </a:p>
        </p:txBody>
      </p:sp>
      <p:graphicFrame>
        <p:nvGraphicFramePr>
          <p:cNvPr id="760641014" name="Table 760641013"/>
          <p:cNvGraphicFramePr>
            <a:graphicFrameLocks noGrp="1"/>
          </p:cNvGraphicFramePr>
          <p:nvPr/>
        </p:nvGraphicFramePr>
        <p:xfrm>
          <a:off x="914400" y="1828800"/>
          <a:ext cx="9144000" cy="5486400"/>
        </p:xfrm>
        <a:graphic>
          <a:graphicData uri="http://schemas.openxmlformats.org/drawingml/2006/table">
            <a:tbl>
              <a:tblPr/>
              <a:tblGrid>
                <a:gridCol w="7315200">
                  <a:extLst>
                    <a:ext uri="{9D8B030D-6E8A-4147-A177-3AD203B41FA5}">
                      <a16:colId xmlns:a16="http://schemas.microsoft.com/office/drawing/2014/main" val="20000"/>
                    </a:ext>
                  </a:extLst>
                </a:gridCol>
              </a:tblGrid>
              <a:tr h="260773">
                <a:tc>
                  <a:txBody>
                    <a:bodyPr/>
                    <a:lstStyle/>
                    <a:p>
                      <a:pPr marL="63500" marR="63500" algn="ctr">
                        <a:lnSpc>
                          <a:spcPct val="100000"/>
                        </a:lnSpc>
                        <a:spcBef>
                          <a:spcPts val="500"/>
                        </a:spcBef>
                        <a:spcAft>
                          <a:spcPts val="500"/>
                        </a:spcAft>
                        <a:buNone/>
                      </a:pPr>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0"/>
                  </a:ext>
                </a:extLst>
              </a:tr>
              <a:tr h="4572000">
                <a:tc>
                  <a:txBody>
                    <a:bodyPr/>
                    <a:lstStyle/>
                    <a:p>
                      <a:pPr marL="63500" marR="63500" algn="ctr">
                        <a:lnSpc>
                          <a:spcPct val="100000"/>
                        </a:lnSpc>
                        <a:spcBef>
                          <a:spcPts val="500"/>
                        </a:spcBef>
                        <a:spcAft>
                          <a:spcPts val="500"/>
                        </a:spcAft>
                        <a:buNone/>
                      </a:pPr>
                      <a:r>
                        <a:rPr sz="9600">
                          <a:solidFill>
                            <a:srgbClr val="000000">
                              <a:alpha val="100000"/>
                            </a:srgbClr>
                          </a:solidFill>
                          <a:latin typeface="Calibri"/>
                          <a:cs typeface="Calibri"/>
                          <a:sym typeface="Calibri"/>
                        </a:rPr>
                        <a:t>Questions?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25400" cap="flat" cmpd="sng" algn="ctr">
                      <a:solidFill>
                        <a:srgbClr val="666666">
                          <a:alpha val="100000"/>
                        </a:srgbClr>
                      </a:solidFill>
                      <a:prstDash val="soli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a:t>
            </a:r>
          </a:p>
        </p:txBody>
      </p:sp>
      <p:sp>
        <p:nvSpPr>
          <p:cNvPr id="3" name="Content Placeholder 2"/>
          <p:cNvSpPr>
            <a:spLocks noGrp="1"/>
          </p:cNvSpPr>
          <p:nvPr>
            <p:ph idx="1"/>
          </p:nvPr>
        </p:nvSpPr>
        <p:spPr/>
        <p:txBody>
          <a:bodyPr/>
          <a:lstStyle/>
          <a:p>
            <a:pPr marL="0" lvl="0" indent="0">
              <a:buNone/>
            </a:pPr>
            <a:r>
              <a:rPr>
                <a:hlinkClick r:id="rId2"/>
              </a:rPr>
              <a:t>QUIZ</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Results: Ramsey</a:t>
            </a:r>
          </a:p>
        </p:txBody>
      </p:sp>
      <p:pic>
        <p:nvPicPr>
          <p:cNvPr id="3" name="Picture 1" descr="C:/Users/pwbpj01/Documents/R_local/ssi_training_agency/output/ssi-training-ramsey-2022-01-12_files/figure-pptx/unnamed-chunk-39-1.png"/>
          <p:cNvPicPr>
            <a:picLocks noGrp="1" noChangeAspect="1"/>
          </p:cNvPicPr>
          <p:nvPr/>
        </p:nvPicPr>
        <p:blipFill>
          <a:blip r:embed="rId2"/>
          <a:stretch>
            <a:fillRect/>
          </a:stretch>
        </p:blipFill>
        <p:spPr bwMode="auto">
          <a:xfrm>
            <a:off x="508000" y="1600200"/>
            <a:ext cx="8140700" cy="4521200"/>
          </a:xfrm>
          <a:prstGeom prst="rect">
            <a:avLst/>
          </a:prstGeom>
          <a:noFill/>
          <a:ln w="9525">
            <a:noFill/>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Results: Ramsey</a:t>
            </a:r>
          </a:p>
        </p:txBody>
      </p:sp>
      <p:pic>
        <p:nvPicPr>
          <p:cNvPr id="3" name="Picture 1" descr="C:/Users/pwbpj01/Documents/R_local/ssi_training_agency/output/ssi-training-ramsey-2022-01-12_files/figure-pptx/unnamed-chunk-40-1.png"/>
          <p:cNvPicPr>
            <a:picLocks noGrp="1" noChangeAspect="1"/>
          </p:cNvPicPr>
          <p:nvPr/>
        </p:nvPicPr>
        <p:blipFill>
          <a:blip r:embed="rId2"/>
          <a:stretch>
            <a:fillRect/>
          </a:stretch>
        </p:blipFill>
        <p:spPr bwMode="auto">
          <a:xfrm>
            <a:off x="508000" y="1600200"/>
            <a:ext cx="8140700" cy="4521200"/>
          </a:xfrm>
          <a:prstGeom prst="rect">
            <a:avLst/>
          </a:prstGeom>
          <a:noFill/>
          <a:ln w="9525">
            <a:noFill/>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Results: Ramsey</a:t>
            </a:r>
          </a:p>
        </p:txBody>
      </p:sp>
      <p:pic>
        <p:nvPicPr>
          <p:cNvPr id="3" name="Picture 1" descr="C:/Users/pwbpj01/Documents/R_local/ssi_training_agency/output/ssi-training-ramsey-2022-01-12_files/figure-pptx/unnamed-chunk-41-1.png"/>
          <p:cNvPicPr>
            <a:picLocks noGrp="1" noChangeAspect="1"/>
          </p:cNvPicPr>
          <p:nvPr/>
        </p:nvPicPr>
        <p:blipFill>
          <a:blip r:embed="rId2"/>
          <a:stretch>
            <a:fillRect/>
          </a:stretch>
        </p:blipFill>
        <p:spPr bwMode="auto">
          <a:xfrm>
            <a:off x="508000" y="1600200"/>
            <a:ext cx="8140700" cy="4521200"/>
          </a:xfrm>
          <a:prstGeom prst="rect">
            <a:avLst/>
          </a:prstGeom>
          <a:noFill/>
          <a:ln w="9525">
            <a:noFill/>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Results: Ramsey</a:t>
            </a:r>
          </a:p>
        </p:txBody>
      </p:sp>
      <p:pic>
        <p:nvPicPr>
          <p:cNvPr id="3" name="Picture 1" descr="C:/Users/pwbpj01/Documents/R_local/ssi_training_agency/output/ssi-training-ramsey-2022-01-12_files/figure-pptx/unnamed-chunk-42-1.png"/>
          <p:cNvPicPr>
            <a:picLocks noGrp="1" noChangeAspect="1"/>
          </p:cNvPicPr>
          <p:nvPr/>
        </p:nvPicPr>
        <p:blipFill>
          <a:blip r:embed="rId2"/>
          <a:stretch>
            <a:fillRect/>
          </a:stretch>
        </p:blipFill>
        <p:spPr bwMode="auto">
          <a:xfrm>
            <a:off x="508000" y="1600200"/>
            <a:ext cx="8140700" cy="4521200"/>
          </a:xfrm>
          <a:prstGeom prst="rect">
            <a:avLst/>
          </a:prstGeom>
          <a:noFill/>
          <a:ln w="9525">
            <a:noFill/>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for Ramsey</a:t>
            </a:r>
          </a:p>
        </p:txBody>
      </p:sp>
      <p:graphicFrame>
        <p:nvGraphicFramePr>
          <p:cNvPr id="314948651" name="Table 314948650"/>
          <p:cNvGraphicFramePr>
            <a:graphicFrameLocks noGrp="1"/>
          </p:cNvGraphicFramePr>
          <p:nvPr/>
        </p:nvGraphicFramePr>
        <p:xfrm>
          <a:off x="914400" y="1828800"/>
          <a:ext cx="9144000" cy="5486400"/>
        </p:xfrm>
        <a:graphic>
          <a:graphicData uri="http://schemas.openxmlformats.org/drawingml/2006/table">
            <a:tbl>
              <a:tblPr/>
              <a:tblGrid>
                <a:gridCol w="36576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tblGrid>
              <a:tr h="390173">
                <a:tc>
                  <a:txBody>
                    <a:bodyPr/>
                    <a:lstStyle/>
                    <a:p>
                      <a:pPr marL="63500" marR="63500" algn="l">
                        <a:lnSpc>
                          <a:spcPct val="100000"/>
                        </a:lnSpc>
                        <a:spcBef>
                          <a:spcPts val="500"/>
                        </a:spcBef>
                        <a:spcAft>
                          <a:spcPts val="500"/>
                        </a:spcAft>
                        <a:buNone/>
                      </a:pPr>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b="1">
                          <a:solidFill>
                            <a:srgbClr val="000000">
                              <a:alpha val="100000"/>
                            </a:srgbClr>
                          </a:solidFill>
                          <a:latin typeface="Calibri"/>
                          <a:cs typeface="Calibri"/>
                          <a:sym typeface="Calibri"/>
                        </a:rPr>
                        <a:t>Ramsey</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b="1">
                          <a:solidFill>
                            <a:srgbClr val="000000">
                              <a:alpha val="100000"/>
                            </a:srgbClr>
                          </a:solidFill>
                          <a:latin typeface="Calibri"/>
                          <a:cs typeface="Calibri"/>
                          <a:sym typeface="Calibri"/>
                        </a:rPr>
                        <a:t>Rest of state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0"/>
                  </a:ext>
                </a:extLst>
              </a:tr>
              <a:tr h="366162">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African Americans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40.1%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23.7%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extLst>
                  <a:ext uri="{0D108BD9-81ED-4DB2-BD59-A6C34878D82A}">
                    <a16:rowId xmlns:a16="http://schemas.microsoft.com/office/drawing/2014/main" val="10001"/>
                  </a:ext>
                </a:extLst>
              </a:tr>
              <a:tr h="366162">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American Indians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2"/>
                  </a:ext>
                </a:extLst>
              </a:tr>
              <a:tr h="390173">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Non-Hmong Asian Immigrants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3"/>
                  </a:ext>
                </a:extLst>
              </a:tr>
              <a:tr h="362956">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Months on MFIP</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47.4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37.0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4"/>
                  </a:ext>
                </a:extLst>
              </a:tr>
              <a:tr h="391879">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MFIP counted months (numeral)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28.9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24.3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5"/>
                  </a:ext>
                </a:extLst>
              </a:tr>
              <a:tr h="390173">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Immigrant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19.1%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6"/>
                  </a:ext>
                </a:extLst>
              </a:tr>
              <a:tr h="390173">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Average spell length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20.2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15.2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7"/>
                  </a:ext>
                </a:extLst>
              </a:tr>
              <a:tr h="390173">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Hmong</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8"/>
                  </a:ext>
                </a:extLst>
              </a:tr>
              <a:tr h="388536">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Interpreter services needed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19.3%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12.4%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9"/>
                  </a:ext>
                </a:extLst>
              </a:tr>
              <a:tr h="362888">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60 counted months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r">
                        <a:lnSpc>
                          <a:spcPct val="100000"/>
                        </a:lnSpc>
                        <a:spcBef>
                          <a:spcPts val="500"/>
                        </a:spcBef>
                        <a:spcAft>
                          <a:spcPts val="500"/>
                        </a:spcAft>
                        <a:buNone/>
                      </a:pPr>
                      <a:r>
                        <a:rPr sz="2400">
                          <a:solidFill>
                            <a:srgbClr val="000000">
                              <a:alpha val="100000"/>
                            </a:srgbClr>
                          </a:solidFill>
                          <a:latin typeface="Calibri"/>
                          <a:cs typeface="Calibri"/>
                          <a:sym typeface="Calibri"/>
                        </a:rPr>
                        <a:t>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10"/>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Factors</a:t>
            </a:r>
          </a:p>
        </p:txBody>
      </p:sp>
      <p:graphicFrame>
        <p:nvGraphicFramePr>
          <p:cNvPr id="54399057" name="Table 54399056"/>
          <p:cNvGraphicFramePr>
            <a:graphicFrameLocks noGrp="1"/>
          </p:cNvGraphicFramePr>
          <p:nvPr/>
        </p:nvGraphicFramePr>
        <p:xfrm>
          <a:off x="914400" y="1828800"/>
          <a:ext cx="9144000" cy="5486400"/>
        </p:xfrm>
        <a:graphic>
          <a:graphicData uri="http://schemas.openxmlformats.org/drawingml/2006/table">
            <a:tbl>
              <a:tblPr/>
              <a:tblGrid>
                <a:gridCol w="7315200">
                  <a:extLst>
                    <a:ext uri="{9D8B030D-6E8A-4147-A177-3AD203B41FA5}">
                      <a16:colId xmlns:a16="http://schemas.microsoft.com/office/drawing/2014/main" val="20000"/>
                    </a:ext>
                  </a:extLst>
                </a:gridCol>
              </a:tblGrid>
              <a:tr h="260773">
                <a:tc>
                  <a:txBody>
                    <a:bodyPr/>
                    <a:lstStyle/>
                    <a:p>
                      <a:pPr marL="63500" marR="63500" algn="ctr">
                        <a:lnSpc>
                          <a:spcPct val="100000"/>
                        </a:lnSpc>
                        <a:spcBef>
                          <a:spcPts val="500"/>
                        </a:spcBef>
                        <a:spcAft>
                          <a:spcPts val="500"/>
                        </a:spcAft>
                        <a:buNone/>
                      </a:pPr>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0"/>
                  </a:ext>
                </a:extLst>
              </a:tr>
              <a:tr h="4572000">
                <a:tc>
                  <a:txBody>
                    <a:bodyPr/>
                    <a:lstStyle/>
                    <a:p>
                      <a:pPr marL="63500" marR="63500" algn="ctr">
                        <a:lnSpc>
                          <a:spcPct val="100000"/>
                        </a:lnSpc>
                        <a:spcBef>
                          <a:spcPts val="500"/>
                        </a:spcBef>
                        <a:spcAft>
                          <a:spcPts val="500"/>
                        </a:spcAft>
                        <a:buNone/>
                      </a:pPr>
                      <a:r>
                        <a:rPr sz="8000">
                          <a:solidFill>
                            <a:srgbClr val="000000">
                              <a:alpha val="100000"/>
                            </a:srgbClr>
                          </a:solidFill>
                          <a:latin typeface="Calibri"/>
                          <a:cs typeface="Calibri"/>
                          <a:sym typeface="Calibri"/>
                        </a:rPr>
                        <a:t>How do factors affect the score?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25400" cap="flat" cmpd="sng" algn="ctr">
                      <a:solidFill>
                        <a:srgbClr val="666666">
                          <a:alpha val="100000"/>
                        </a:srgbClr>
                      </a:solidFill>
                      <a:prstDash val="soli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Why the Self-Support Index</a:t>
            </a:r>
          </a:p>
        </p:txBody>
      </p:sp>
      <p:sp>
        <p:nvSpPr>
          <p:cNvPr id="3" name="Content Placeholder 2"/>
          <p:cNvSpPr>
            <a:spLocks noGrp="1"/>
          </p:cNvSpPr>
          <p:nvPr>
            <p:ph idx="1"/>
          </p:nvPr>
        </p:nvSpPr>
        <p:spPr/>
        <p:txBody>
          <a:bodyPr/>
          <a:lstStyle/>
          <a:p>
            <a:pPr lvl="1"/>
            <a:r>
              <a:t>Developed in response to the Work Participation Rate</a:t>
            </a:r>
          </a:p>
          <a:p>
            <a:pPr lvl="1"/>
            <a:r>
              <a:t>Desire to create a measure focused on participant </a:t>
            </a:r>
            <a:r>
              <a:rPr i="1"/>
              <a:t>outcomes</a:t>
            </a:r>
          </a:p>
          <a:p>
            <a:pPr lvl="1"/>
            <a:r>
              <a:t>Accounts for local conditions outside of the control of agencies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Performance measures</a:t>
            </a:r>
          </a:p>
        </p:txBody>
      </p:sp>
      <p:sp>
        <p:nvSpPr>
          <p:cNvPr id="3" name="Content Placeholder 2"/>
          <p:cNvSpPr>
            <a:spLocks noGrp="1"/>
          </p:cNvSpPr>
          <p:nvPr>
            <p:ph idx="1"/>
          </p:nvPr>
        </p:nvSpPr>
        <p:spPr/>
        <p:txBody>
          <a:bodyPr/>
          <a:lstStyle/>
          <a:p>
            <a:pPr lvl="1"/>
            <a:r>
              <a:t>Quantifies how program is working</a:t>
            </a:r>
          </a:p>
          <a:p>
            <a:pPr lvl="2"/>
            <a:r>
              <a:t>What we’re doing (process)</a:t>
            </a:r>
          </a:p>
          <a:p>
            <a:pPr lvl="2"/>
            <a:r>
              <a:t>How well we’re doing it (outcome)</a:t>
            </a:r>
          </a:p>
          <a:p>
            <a:pPr lvl="1"/>
            <a:r>
              <a:t>Ideally…</a:t>
            </a:r>
          </a:p>
          <a:p>
            <a:pPr lvl="2"/>
            <a:r>
              <a:t>Good process measures → Good outcomes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What happens to the Self-Support Index Results</a:t>
            </a:r>
          </a:p>
        </p:txBody>
      </p:sp>
      <p:pic>
        <p:nvPicPr>
          <p:cNvPr id="3" name="Picture 1" descr="C:/Users/pwbpj01/Documents/R_local/ssi_training_agency/output/ssi-training-ramsey-2022-01-12_files/figure-pptx/unnamed-chunk-45-1.png"/>
          <p:cNvPicPr>
            <a:picLocks noGrp="1" noChangeAspect="1"/>
          </p:cNvPicPr>
          <p:nvPr/>
        </p:nvPicPr>
        <p:blipFill>
          <a:blip r:embed="rId2"/>
          <a:stretch>
            <a:fillRect/>
          </a:stretch>
        </p:blipFill>
        <p:spPr bwMode="auto">
          <a:xfrm>
            <a:off x="508000" y="1600200"/>
            <a:ext cx="8140700" cy="4521200"/>
          </a:xfrm>
          <a:prstGeom prst="rect">
            <a:avLst/>
          </a:prstGeom>
          <a:noFill/>
          <a:ln w="9525">
            <a:noFill/>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Concerns with the Self-Support Index</a:t>
            </a:r>
          </a:p>
        </p:txBody>
      </p:sp>
      <p:graphicFrame>
        <p:nvGraphicFramePr>
          <p:cNvPr id="682478219" name="Table 682478218"/>
          <p:cNvGraphicFramePr>
            <a:graphicFrameLocks noGrp="1"/>
          </p:cNvGraphicFramePr>
          <p:nvPr/>
        </p:nvGraphicFramePr>
        <p:xfrm>
          <a:off x="914400" y="1828800"/>
          <a:ext cx="9144000" cy="5486400"/>
        </p:xfrm>
        <a:graphic>
          <a:graphicData uri="http://schemas.openxmlformats.org/drawingml/2006/table">
            <a:tbl>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390173">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What we're heard...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What we're doing...</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0"/>
                  </a:ext>
                </a:extLst>
              </a:tr>
              <a:tr h="391947">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It doesn’t tell the whole story.‘Off cash assistance’ leaves unanswered questions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extLst>
                  <a:ext uri="{0D108BD9-81ED-4DB2-BD59-A6C34878D82A}">
                    <a16:rowId xmlns:a16="http://schemas.microsoft.com/office/drawing/2014/main" val="10001"/>
                  </a:ext>
                </a:extLst>
              </a:tr>
              <a:tr h="1143000">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It is hard to understand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2"/>
                  </a:ext>
                </a:extLst>
              </a:tr>
              <a:tr h="390173">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It is impossible to manage to because the targets change and because it is a measure over so much time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Concerns with the Self-Support Index</a:t>
            </a:r>
          </a:p>
        </p:txBody>
      </p:sp>
      <p:graphicFrame>
        <p:nvGraphicFramePr>
          <p:cNvPr id="685811219" name="Table 685811218"/>
          <p:cNvGraphicFramePr>
            <a:graphicFrameLocks noGrp="1"/>
          </p:cNvGraphicFramePr>
          <p:nvPr/>
        </p:nvGraphicFramePr>
        <p:xfrm>
          <a:off x="914400" y="1828800"/>
          <a:ext cx="9144000" cy="5486400"/>
        </p:xfrm>
        <a:graphic>
          <a:graphicData uri="http://schemas.openxmlformats.org/drawingml/2006/table">
            <a:tbl>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390173">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What we're heard...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What we're doing...</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0"/>
                  </a:ext>
                </a:extLst>
              </a:tr>
              <a:tr h="391947">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It doesn’t tell the whole story.‘Off cash assistance’ leaves unanswered questions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Developing supplemental measures to better describe outcomes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extLst>
                  <a:ext uri="{0D108BD9-81ED-4DB2-BD59-A6C34878D82A}">
                    <a16:rowId xmlns:a16="http://schemas.microsoft.com/office/drawing/2014/main" val="10001"/>
                  </a:ext>
                </a:extLst>
              </a:tr>
              <a:tr h="1143000">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It is hard to understand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2"/>
                  </a:ext>
                </a:extLst>
              </a:tr>
              <a:tr h="390173">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It is impossible to manage to because the targets change and because it is a measure over so much time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Concerns with the Self-Support Index</a:t>
            </a:r>
          </a:p>
        </p:txBody>
      </p:sp>
      <p:graphicFrame>
        <p:nvGraphicFramePr>
          <p:cNvPr id="923777523" name="Table 923777522"/>
          <p:cNvGraphicFramePr>
            <a:graphicFrameLocks noGrp="1"/>
          </p:cNvGraphicFramePr>
          <p:nvPr/>
        </p:nvGraphicFramePr>
        <p:xfrm>
          <a:off x="914400" y="1828800"/>
          <a:ext cx="9144000" cy="5486400"/>
        </p:xfrm>
        <a:graphic>
          <a:graphicData uri="http://schemas.openxmlformats.org/drawingml/2006/table">
            <a:tbl>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390173">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What we're heard...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What we're doing...</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0"/>
                  </a:ext>
                </a:extLst>
              </a:tr>
              <a:tr h="391947">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It doesn’t tell the whole story.‘Off cash assistance’ leaves unanswered questions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Developing supplemental measures to better describe outcomes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extLst>
                  <a:ext uri="{0D108BD9-81ED-4DB2-BD59-A6C34878D82A}">
                    <a16:rowId xmlns:a16="http://schemas.microsoft.com/office/drawing/2014/main" val="10001"/>
                  </a:ext>
                </a:extLst>
              </a:tr>
              <a:tr h="1143000">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It is hard to understand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Provide trainings to describe the measure - We always are open for questions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2"/>
                  </a:ext>
                </a:extLst>
              </a:tr>
              <a:tr h="390173">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It is impossible to manage to because the targets change and because it is a measure over so much time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Concerns with the Self-Support Index</a:t>
            </a:r>
          </a:p>
        </p:txBody>
      </p:sp>
      <p:graphicFrame>
        <p:nvGraphicFramePr>
          <p:cNvPr id="471400186" name="Table 471400185"/>
          <p:cNvGraphicFramePr>
            <a:graphicFrameLocks noGrp="1"/>
          </p:cNvGraphicFramePr>
          <p:nvPr/>
        </p:nvGraphicFramePr>
        <p:xfrm>
          <a:off x="914400" y="1828800"/>
          <a:ext cx="9144000" cy="5486400"/>
        </p:xfrm>
        <a:graphic>
          <a:graphicData uri="http://schemas.openxmlformats.org/drawingml/2006/table">
            <a:tbl>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390173">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What we're heard...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What we're doing...</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0"/>
                  </a:ext>
                </a:extLst>
              </a:tr>
              <a:tr h="391947">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It doesn’t tell the whole story.‘Off cash assistance’ leaves unanswered questions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Developing supplemental measures to better describe outcomes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extLst>
                  <a:ext uri="{0D108BD9-81ED-4DB2-BD59-A6C34878D82A}">
                    <a16:rowId xmlns:a16="http://schemas.microsoft.com/office/drawing/2014/main" val="10001"/>
                  </a:ext>
                </a:extLst>
              </a:tr>
              <a:tr h="1143000">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It is hard to understand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Provide trainings to describe the measure - We always are open for questions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2"/>
                  </a:ext>
                </a:extLst>
              </a:tr>
              <a:tr h="390173">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It is impossible to manage to because the targets change and because it is a measure over so much time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Webi tool and new measures describing the association between agency activities and the index</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Reports</a:t>
            </a:r>
          </a:p>
        </p:txBody>
      </p:sp>
      <p:sp>
        <p:nvSpPr>
          <p:cNvPr id="3" name="Content Placeholder 2"/>
          <p:cNvSpPr>
            <a:spLocks noGrp="1"/>
          </p:cNvSpPr>
          <p:nvPr>
            <p:ph idx="1"/>
          </p:nvPr>
        </p:nvSpPr>
        <p:spPr/>
        <p:txBody>
          <a:bodyPr/>
          <a:lstStyle/>
          <a:p>
            <a:pPr marL="0" lvl="0" indent="0">
              <a:buNone/>
            </a:pPr>
            <a:r>
              <a:t>A secure web-based tool that:</a:t>
            </a:r>
          </a:p>
          <a:p>
            <a:pPr lvl="1"/>
            <a:r>
              <a:t>Called WEBI or BOBI</a:t>
            </a:r>
          </a:p>
          <a:p>
            <a:pPr lvl="1"/>
            <a:r>
              <a:t>Contains data about individuals</a:t>
            </a:r>
          </a:p>
          <a:p>
            <a:pPr lvl="1"/>
            <a:r>
              <a:t>Combines data from WF1 and MAXIS</a:t>
            </a:r>
          </a:p>
          <a:p>
            <a:pPr lvl="1"/>
            <a:r>
              <a:t>Flexible to customize the information</a:t>
            </a:r>
          </a:p>
          <a:p>
            <a:pPr lvl="1"/>
            <a:r>
              <a:t>Refreshes automatically each month so you don’t wait for someone at DHS to post new data</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Reports</a:t>
            </a:r>
          </a:p>
        </p:txBody>
      </p:sp>
      <p:graphicFrame>
        <p:nvGraphicFramePr>
          <p:cNvPr id="994681627" name="Table 994681626"/>
          <p:cNvGraphicFramePr>
            <a:graphicFrameLocks noGrp="1"/>
          </p:cNvGraphicFramePr>
          <p:nvPr/>
        </p:nvGraphicFramePr>
        <p:xfrm>
          <a:off x="914400" y="1828800"/>
          <a:ext cx="9144000" cy="5486400"/>
        </p:xfrm>
        <a:graphic>
          <a:graphicData uri="http://schemas.openxmlformats.org/drawingml/2006/table">
            <a:tbl>
              <a:tblPr/>
              <a:tblGrid>
                <a:gridCol w="7315200">
                  <a:extLst>
                    <a:ext uri="{9D8B030D-6E8A-4147-A177-3AD203B41FA5}">
                      <a16:colId xmlns:a16="http://schemas.microsoft.com/office/drawing/2014/main" val="20000"/>
                    </a:ext>
                  </a:extLst>
                </a:gridCol>
              </a:tblGrid>
              <a:tr h="914400">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Who is in the tool?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0"/>
                  </a:ext>
                </a:extLst>
              </a:tr>
              <a:tr h="3657600">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Participants that you are now serving who will be measured in your upcoming reports on the Self-Support Index</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25400" cap="flat" cmpd="sng" algn="ctr">
                      <a:solidFill>
                        <a:srgbClr val="666666">
                          <a:alpha val="100000"/>
                        </a:srgbClr>
                      </a:solidFill>
                      <a:prstDash val="soli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Reports</a:t>
            </a:r>
          </a:p>
        </p:txBody>
      </p:sp>
      <p:graphicFrame>
        <p:nvGraphicFramePr>
          <p:cNvPr id="180532930" name="Table 180532929"/>
          <p:cNvGraphicFramePr>
            <a:graphicFrameLocks noGrp="1"/>
          </p:cNvGraphicFramePr>
          <p:nvPr/>
        </p:nvGraphicFramePr>
        <p:xfrm>
          <a:off x="914400" y="1828800"/>
          <a:ext cx="9144000" cy="5486400"/>
        </p:xfrm>
        <a:graphic>
          <a:graphicData uri="http://schemas.openxmlformats.org/drawingml/2006/table">
            <a:tbl>
              <a:tblPr/>
              <a:tblGrid>
                <a:gridCol w="2542032">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024128">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463040">
                  <a:extLst>
                    <a:ext uri="{9D8B030D-6E8A-4147-A177-3AD203B41FA5}">
                      <a16:colId xmlns:a16="http://schemas.microsoft.com/office/drawing/2014/main" val="20004"/>
                    </a:ext>
                  </a:extLst>
                </a:gridCol>
              </a:tblGrid>
              <a:tr h="390173">
                <a:tc>
                  <a:txBody>
                    <a:bodyPr/>
                    <a:lstStyle/>
                    <a:p>
                      <a:pPr marL="63500" marR="63500" algn="l">
                        <a:lnSpc>
                          <a:spcPct val="100000"/>
                        </a:lnSpc>
                        <a:spcBef>
                          <a:spcPts val="500"/>
                        </a:spcBef>
                        <a:spcAft>
                          <a:spcPts val="500"/>
                        </a:spcAft>
                        <a:buNone/>
                      </a:pPr>
                      <a:r>
                        <a:rPr sz="1600" b="1">
                          <a:solidFill>
                            <a:srgbClr val="000000">
                              <a:alpha val="100000"/>
                            </a:srgbClr>
                          </a:solidFill>
                          <a:latin typeface="Calibri"/>
                          <a:cs typeface="Calibri"/>
                          <a:sym typeface="Calibri"/>
                        </a:rPr>
                        <a:t>Data elements</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b="1">
                          <a:solidFill>
                            <a:srgbClr val="000000">
                              <a:alpha val="100000"/>
                            </a:srgbClr>
                          </a:solidFill>
                          <a:latin typeface="Calibri"/>
                          <a:cs typeface="Calibri"/>
                          <a:sym typeface="Calibri"/>
                        </a:rPr>
                        <a:t>Current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b="1">
                          <a:solidFill>
                            <a:srgbClr val="000000">
                              <a:alpha val="100000"/>
                            </a:srgbClr>
                          </a:solidFill>
                          <a:latin typeface="Calibri"/>
                          <a:cs typeface="Calibri"/>
                          <a:sym typeface="Calibri"/>
                        </a:rPr>
                        <a:t>Pervious month</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b="1">
                          <a:solidFill>
                            <a:srgbClr val="000000">
                              <a:alpha val="100000"/>
                            </a:srgbClr>
                          </a:solidFill>
                          <a:latin typeface="Calibri"/>
                          <a:cs typeface="Calibri"/>
                          <a:sym typeface="Calibri"/>
                        </a:rPr>
                        <a:t>Two months ago</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b="1">
                          <a:solidFill>
                            <a:srgbClr val="000000">
                              <a:alpha val="100000"/>
                            </a:srgbClr>
                          </a:solidFill>
                          <a:latin typeface="Calibri"/>
                          <a:cs typeface="Calibri"/>
                          <a:sym typeface="Calibri"/>
                        </a:rPr>
                        <a:t>Three months ago</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extLst>
                  <a:ext uri="{0D108BD9-81ED-4DB2-BD59-A6C34878D82A}">
                    <a16:rowId xmlns:a16="http://schemas.microsoft.com/office/drawing/2014/main" val="10000"/>
                  </a:ext>
                </a:extLst>
              </a:tr>
              <a:tr h="391879">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Servicing agency name</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solidFill>
                      <a:prstDash val="solid"/>
                      <a:round/>
                      <a:headEnd type="none" w="med" len="med"/>
                      <a:tailEnd type="none" w="med" len="me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solidFill>
                      <a:prstDash val="solid"/>
                      <a:round/>
                      <a:headEnd type="none" w="med" len="med"/>
                      <a:tailEnd type="none" w="med" len="me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solidFill>
                      <a:prstDash val="solid"/>
                      <a:round/>
                      <a:headEnd type="none" w="med" len="med"/>
                      <a:tailEnd type="none" w="med" len="me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solidFill>
                      <a:prstDash val="solid"/>
                      <a:round/>
                      <a:headEnd type="none" w="med" len="med"/>
                      <a:tailEnd type="none" w="med" len="me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solidFill>
                      <a:prstDash val="solid"/>
                      <a:round/>
                      <a:headEnd type="none" w="med" len="med"/>
                      <a:tailEnd type="none" w="med" len="med"/>
                    </a:lnT>
                    <a:lnB w="12700" cap="flat" cmpd="sng" algn="ctr">
                      <a:solidFill>
                        <a:srgbClr val="666666">
                          <a:alpha val="100000"/>
                        </a:srgbClr>
                      </a:solidFill>
                      <a:prstDash val="solid"/>
                    </a:lnB>
                  </a:tcPr>
                </a:tc>
                <a:extLst>
                  <a:ext uri="{0D108BD9-81ED-4DB2-BD59-A6C34878D82A}">
                    <a16:rowId xmlns:a16="http://schemas.microsoft.com/office/drawing/2014/main" val="10001"/>
                  </a:ext>
                </a:extLst>
              </a:tr>
              <a:tr h="364184">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Current month</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extLst>
                  <a:ext uri="{0D108BD9-81ED-4DB2-BD59-A6C34878D82A}">
                    <a16:rowId xmlns:a16="http://schemas.microsoft.com/office/drawing/2014/main" val="10002"/>
                  </a:ext>
                </a:extLst>
              </a:tr>
              <a:tr h="370323">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Quarter end month</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extLst>
                  <a:ext uri="{0D108BD9-81ED-4DB2-BD59-A6C34878D82A}">
                    <a16:rowId xmlns:a16="http://schemas.microsoft.com/office/drawing/2014/main" val="10003"/>
                  </a:ext>
                </a:extLst>
              </a:tr>
              <a:tr h="391879">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ES Provider/Agency, Location</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extLst>
                  <a:ext uri="{0D108BD9-81ED-4DB2-BD59-A6C34878D82A}">
                    <a16:rowId xmlns:a16="http://schemas.microsoft.com/office/drawing/2014/main" val="10004"/>
                  </a:ext>
                </a:extLst>
              </a:tr>
              <a:tr h="391879">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Cash program ID</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extLst>
                  <a:ext uri="{0D108BD9-81ED-4DB2-BD59-A6C34878D82A}">
                    <a16:rowId xmlns:a16="http://schemas.microsoft.com/office/drawing/2014/main" val="10005"/>
                  </a:ext>
                </a:extLst>
              </a:tr>
              <a:tr h="364184">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FSS indicator</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extLst>
                  <a:ext uri="{0D108BD9-81ED-4DB2-BD59-A6C34878D82A}">
                    <a16:rowId xmlns:a16="http://schemas.microsoft.com/office/drawing/2014/main" val="10006"/>
                  </a:ext>
                </a:extLst>
              </a:tr>
              <a:tr h="364184">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Sanction Indicator</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extLst>
                  <a:ext uri="{0D108BD9-81ED-4DB2-BD59-A6C34878D82A}">
                    <a16:rowId xmlns:a16="http://schemas.microsoft.com/office/drawing/2014/main" val="10007"/>
                  </a:ext>
                </a:extLst>
              </a:tr>
              <a:tr h="364184">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Counted MFIP months</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extLst>
                  <a:ext uri="{0D108BD9-81ED-4DB2-BD59-A6C34878D82A}">
                    <a16:rowId xmlns:a16="http://schemas.microsoft.com/office/drawing/2014/main" val="10008"/>
                  </a:ext>
                </a:extLst>
              </a:tr>
              <a:tr h="391947">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Open education or work experience activity</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endParaRP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extLst>
                  <a:ext uri="{0D108BD9-81ED-4DB2-BD59-A6C34878D82A}">
                    <a16:rowId xmlns:a16="http://schemas.microsoft.com/office/drawing/2014/main" val="10009"/>
                  </a:ext>
                </a:extLst>
              </a:tr>
              <a:tr h="362411">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Work hours</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extLst>
                  <a:ext uri="{0D108BD9-81ED-4DB2-BD59-A6C34878D82A}">
                    <a16:rowId xmlns:a16="http://schemas.microsoft.com/office/drawing/2014/main" val="10010"/>
                  </a:ext>
                </a:extLst>
              </a:tr>
              <a:tr h="390173">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Work earnings</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600">
                          <a:solidFill>
                            <a:srgbClr val="000000">
                              <a:alpha val="100000"/>
                            </a:srgbClr>
                          </a:solidFill>
                          <a:latin typeface="Calibri"/>
                          <a:cs typeface="Calibri"/>
                          <a:sym typeface="Calibri"/>
                        </a:rPr>
                        <a:t>✓</a:t>
                      </a:r>
                    </a:p>
                  </a:txBody>
                  <a:tcPr marL="0" marR="0" marT="0" marB="0" anchor="ctr">
                    <a:lnL w="12700" cap="flat" cmpd="sng" algn="ctr">
                      <a:solidFill>
                        <a:srgbClr val="666666">
                          <a:alpha val="100000"/>
                        </a:srgbClr>
                      </a:solidFill>
                      <a:prstDash val="solid"/>
                    </a:lnL>
                    <a:lnR w="12700" cap="flat" cmpd="sng" algn="ctr">
                      <a:solidFill>
                        <a:srgbClr val="666666">
                          <a:alpha val="100000"/>
                        </a:srgbClr>
                      </a:solidFill>
                      <a:prstDash val="solid"/>
                    </a:lnR>
                    <a:lnT w="12700" cap="flat" cmpd="sng" algn="ctr">
                      <a:solidFill>
                        <a:srgbClr val="666666">
                          <a:alpha val="100000"/>
                        </a:srgbClr>
                      </a:solidFill>
                      <a:prstDash val="solid"/>
                    </a:lnT>
                    <a:lnB w="12700" cap="flat" cmpd="sng" algn="ctr">
                      <a:solidFill>
                        <a:srgbClr val="666666">
                          <a:alpha val="100000"/>
                        </a:srgbClr>
                      </a:solidFill>
                      <a:prstDash val="solid"/>
                    </a:lnB>
                  </a:tcPr>
                </a:tc>
                <a:extLst>
                  <a:ext uri="{0D108BD9-81ED-4DB2-BD59-A6C34878D82A}">
                    <a16:rowId xmlns:a16="http://schemas.microsoft.com/office/drawing/2014/main" val="10011"/>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Reports</a:t>
            </a:r>
          </a:p>
        </p:txBody>
      </p:sp>
      <p:graphicFrame>
        <p:nvGraphicFramePr>
          <p:cNvPr id="552023757" name="Table 552023756"/>
          <p:cNvGraphicFramePr>
            <a:graphicFrameLocks noGrp="1"/>
          </p:cNvGraphicFramePr>
          <p:nvPr/>
        </p:nvGraphicFramePr>
        <p:xfrm>
          <a:off x="914400" y="1828800"/>
          <a:ext cx="9144000" cy="5486400"/>
        </p:xfrm>
        <a:graphic>
          <a:graphicData uri="http://schemas.openxmlformats.org/drawingml/2006/table">
            <a:tbl>
              <a:tblPr/>
              <a:tblGrid>
                <a:gridCol w="18288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971800">
                  <a:extLst>
                    <a:ext uri="{9D8B030D-6E8A-4147-A177-3AD203B41FA5}">
                      <a16:colId xmlns:a16="http://schemas.microsoft.com/office/drawing/2014/main" val="20002"/>
                    </a:ext>
                  </a:extLst>
                </a:gridCol>
              </a:tblGrid>
              <a:tr h="391879">
                <a:tc gridSpan="3">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Making sense of WEBI/BOBI cohorts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6350" cap="flat" cmpd="sng" algn="ctr">
                      <a:solidFill>
                        <a:srgbClr val="666666">
                          <a:alpha val="100000"/>
                        </a:srgbClr>
                      </a:solidFill>
                      <a:prstDash val="solid"/>
                    </a:lnB>
                  </a:tcPr>
                </a:tc>
                <a:tc hMerge="1">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Making sense of WEBI/BOBI cohorts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6350" cap="flat" cmpd="sng" algn="ctr">
                      <a:solidFill>
                        <a:srgbClr val="666666">
                          <a:alpha val="100000"/>
                        </a:srgbClr>
                      </a:solidFill>
                      <a:prstDash val="solid"/>
                    </a:lnB>
                  </a:tcPr>
                </a:tc>
                <a:tc hMerge="1">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Making sense of WEBI/BOBI cohorts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0"/>
                  </a:ext>
                </a:extLst>
              </a:tr>
              <a:tr h="391196">
                <a:tc>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Cohort number</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What S-SI quarter?</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b="1">
                          <a:solidFill>
                            <a:srgbClr val="000000">
                              <a:alpha val="100000"/>
                            </a:srgbClr>
                          </a:solidFill>
                          <a:latin typeface="Calibri"/>
                          <a:cs typeface="Calibri"/>
                          <a:sym typeface="Calibri"/>
                        </a:rPr>
                        <a:t>When were they on previously?</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1"/>
                  </a:ext>
                </a:extLst>
              </a:tr>
              <a:tr h="390241">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Current quarter</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Three years ago</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extLst>
                  <a:ext uri="{0D108BD9-81ED-4DB2-BD59-A6C34878D82A}">
                    <a16:rowId xmlns:a16="http://schemas.microsoft.com/office/drawing/2014/main" val="10002"/>
                  </a:ext>
                </a:extLst>
              </a:tr>
              <a:tr h="390173">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Next quarter</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Two years three quarters ago</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3"/>
                  </a:ext>
                </a:extLst>
              </a:tr>
              <a:tr h="390241">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Second quarter from now</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Two years two quarters ago</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4"/>
                  </a:ext>
                </a:extLst>
              </a:tr>
              <a:tr h="390241">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Third quarter from now</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Two years one quarter ago</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6350" cap="flat" cmpd="sng" algn="ctr">
                      <a:solidFill>
                        <a:srgbClr val="666666">
                          <a:alpha val="100000"/>
                        </a:srgbClr>
                      </a:solidFill>
                      <a:prstDash val="solid"/>
                    </a:lnB>
                  </a:tcPr>
                </a:tc>
                <a:extLst>
                  <a:ext uri="{0D108BD9-81ED-4DB2-BD59-A6C34878D82A}">
                    <a16:rowId xmlns:a16="http://schemas.microsoft.com/office/drawing/2014/main" val="10005"/>
                  </a:ext>
                </a:extLst>
              </a:tr>
              <a:tr h="390173">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This quarter next year</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1800">
                          <a:solidFill>
                            <a:srgbClr val="000000">
                              <a:alpha val="100000"/>
                            </a:srgbClr>
                          </a:solidFill>
                          <a:latin typeface="Calibri"/>
                          <a:cs typeface="Calibri"/>
                          <a:sym typeface="Calibri"/>
                        </a:rPr>
                        <a:t>Two years ago</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a:t>
            </a:r>
          </a:p>
        </p:txBody>
      </p:sp>
      <p:sp>
        <p:nvSpPr>
          <p:cNvPr id="3" name="Content Placeholder 2"/>
          <p:cNvSpPr>
            <a:spLocks noGrp="1"/>
          </p:cNvSpPr>
          <p:nvPr>
            <p:ph idx="1"/>
          </p:nvPr>
        </p:nvSpPr>
        <p:spPr/>
        <p:txBody>
          <a:bodyPr/>
          <a:lstStyle/>
          <a:p>
            <a:pPr lvl="1">
              <a:buAutoNum type="arabicPeriod"/>
            </a:pPr>
            <a:r>
              <a:t>Self-Support Index focuses on outcomes of all adults on MFIP or DWP</a:t>
            </a:r>
          </a:p>
          <a:p>
            <a:pPr lvl="1">
              <a:buAutoNum type="arabicPeriod"/>
            </a:pPr>
            <a:r>
              <a:t>Range accounts for individual and community factors outside the control of agencies</a:t>
            </a:r>
          </a:p>
          <a:p>
            <a:pPr lvl="1">
              <a:buAutoNum type="arabicPeriod"/>
            </a:pPr>
            <a:r>
              <a:t>You can improve the score, not the range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Performance Measures in MFIP</a:t>
            </a:r>
          </a:p>
        </p:txBody>
      </p:sp>
      <p:graphicFrame>
        <p:nvGraphicFramePr>
          <p:cNvPr id="988378445" name="Table 988378444"/>
          <p:cNvGraphicFramePr>
            <a:graphicFrameLocks noGrp="1"/>
          </p:cNvGraphicFramePr>
          <p:nvPr/>
        </p:nvGraphicFramePr>
        <p:xfrm>
          <a:off x="914400" y="1828800"/>
          <a:ext cx="7315200" cy="3708268"/>
        </p:xfrm>
        <a:graphic>
          <a:graphicData uri="http://schemas.openxmlformats.org/drawingml/2006/table">
            <a:tbl>
              <a:tblPr/>
              <a:tblGrid>
                <a:gridCol w="36576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tblGrid>
              <a:tr h="364184">
                <a:tc gridSpan="2">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How the S-SI and WPR differ</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12700" cap="flat" cmpd="sng" algn="ctr">
                      <a:solidFill>
                        <a:srgbClr val="666666">
                          <a:alpha val="100000"/>
                        </a:srgbClr>
                      </a:solidFill>
                      <a:prstDash val="solid"/>
                    </a:lnB>
                  </a:tcPr>
                </a:tc>
                <a:tc hMerge="1">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How the S-SI and WPR differ</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12700" cap="flat" cmpd="sng" algn="ctr">
                      <a:solidFill>
                        <a:srgbClr val="666666">
                          <a:alpha val="100000"/>
                        </a:srgbClr>
                      </a:solidFill>
                      <a:prstDash val="solid"/>
                    </a:lnB>
                  </a:tcPr>
                </a:tc>
                <a:extLst>
                  <a:ext uri="{0D108BD9-81ED-4DB2-BD59-A6C34878D82A}">
                    <a16:rowId xmlns:a16="http://schemas.microsoft.com/office/drawing/2014/main" val="10000"/>
                  </a:ext>
                </a:extLst>
              </a:tr>
              <a:tr h="390241">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Self-Support Index</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2700" cap="flat" cmpd="sng" algn="ctr">
                      <a:solidFill>
                        <a:srgbClr val="666666">
                          <a:alpha val="10000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b="1">
                          <a:solidFill>
                            <a:srgbClr val="000000">
                              <a:alpha val="100000"/>
                            </a:srgbClr>
                          </a:solidFill>
                          <a:latin typeface="Calibri"/>
                          <a:cs typeface="Calibri"/>
                          <a:sym typeface="Calibri"/>
                        </a:rPr>
                        <a:t>Work Participation Rate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270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1"/>
                  </a:ext>
                </a:extLst>
              </a:tr>
              <a:tr h="364252">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Outcome measure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Process measure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0" cap="flat" cmpd="sng" algn="ctr">
                      <a:solidFill>
                        <a:srgbClr val="FFFFFF">
                          <a:alpha val="0"/>
                        </a:srgbClr>
                      </a:solidFill>
                      <a:prstDash val="solid"/>
                    </a:lnB>
                  </a:tcPr>
                </a:tc>
                <a:extLst>
                  <a:ext uri="{0D108BD9-81ED-4DB2-BD59-A6C34878D82A}">
                    <a16:rowId xmlns:a16="http://schemas.microsoft.com/office/drawing/2014/main" val="10002"/>
                  </a:ext>
                </a:extLst>
              </a:tr>
              <a:tr h="390173">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Mandated by Minnesota Legislature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Federally mandated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3"/>
                  </a:ext>
                </a:extLst>
              </a:tr>
              <a:tr h="391879">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All MFIP caregivers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TANF (work eligible individuals)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4"/>
                  </a:ext>
                </a:extLst>
              </a:tr>
              <a:tr h="391947">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Over three years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Point in time (month)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5"/>
                  </a:ext>
                </a:extLst>
              </a:tr>
              <a:tr h="391947">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Off MFIP or working 30 hours per week</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25400" cap="flat" cmpd="sng" algn="ctr">
                      <a:solidFill>
                        <a:srgbClr val="666666">
                          <a:alpha val="100000"/>
                        </a:srgbClr>
                      </a:solidFill>
                      <a:prstDash val="solid"/>
                    </a:lnB>
                  </a:tcPr>
                </a:tc>
                <a:tc>
                  <a:txBody>
                    <a:bodyPr/>
                    <a:lstStyle/>
                    <a:p>
                      <a:pPr marL="63500" marR="63500" algn="l">
                        <a:lnSpc>
                          <a:spcPct val="100000"/>
                        </a:lnSpc>
                        <a:spcBef>
                          <a:spcPts val="500"/>
                        </a:spcBef>
                        <a:spcAft>
                          <a:spcPts val="500"/>
                        </a:spcAft>
                        <a:buNone/>
                      </a:pPr>
                      <a:r>
                        <a:rPr sz="2400">
                          <a:solidFill>
                            <a:srgbClr val="000000">
                              <a:alpha val="100000"/>
                            </a:srgbClr>
                          </a:solidFill>
                          <a:latin typeface="Calibri"/>
                          <a:cs typeface="Calibri"/>
                          <a:sym typeface="Calibri"/>
                        </a:rPr>
                        <a:t>87 or 130 official activity hours per month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Thank you!</a:t>
            </a:r>
          </a:p>
        </p:txBody>
      </p:sp>
      <p:sp>
        <p:nvSpPr>
          <p:cNvPr id="3" name="Content Placeholder 2"/>
          <p:cNvSpPr>
            <a:spLocks noGrp="1"/>
          </p:cNvSpPr>
          <p:nvPr>
            <p:ph idx="1"/>
          </p:nvPr>
        </p:nvSpPr>
        <p:spPr/>
        <p:txBody>
          <a:bodyPr/>
          <a:lstStyle/>
          <a:p>
            <a:pPr marL="0" lvl="0" indent="0">
              <a:buNone/>
            </a:pPr>
            <a:r>
              <a:t>Ben Jaques-Leslie</a:t>
            </a:r>
          </a:p>
          <a:p>
            <a:pPr marL="0" lvl="0" indent="0">
              <a:buNone/>
            </a:pPr>
            <a:r>
              <a:rPr>
                <a:hlinkClick r:id="rId2"/>
              </a:rPr>
              <a:t>benjamin.jaques-leslie@state.mn.us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Collaboration and the Self-Support Index</a:t>
            </a:r>
          </a:p>
        </p:txBody>
      </p:sp>
      <p:sp>
        <p:nvSpPr>
          <p:cNvPr id="3" name="Content Placeholder 2"/>
          <p:cNvSpPr>
            <a:spLocks noGrp="1"/>
          </p:cNvSpPr>
          <p:nvPr>
            <p:ph idx="1"/>
          </p:nvPr>
        </p:nvSpPr>
        <p:spPr/>
        <p:txBody>
          <a:bodyPr/>
          <a:lstStyle/>
          <a:p>
            <a:pPr lvl="1"/>
            <a:r>
              <a:t>Developed in partnership between the state, local agencies, and academics</a:t>
            </a:r>
          </a:p>
          <a:p>
            <a:pPr lvl="1"/>
            <a:r>
              <a:t>Ongoing trainings with local agencies on the measure</a:t>
            </a:r>
          </a:p>
          <a:p>
            <a:pPr lvl="1"/>
            <a:r>
              <a:t>Local agencies can access data on participants who will be part of the measure</a:t>
            </a:r>
          </a:p>
          <a:p>
            <a:pPr lvl="1"/>
            <a:r>
              <a:t>Incorporating stakeholder feedback into improvements to the model</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Lessons Learned</a:t>
            </a:r>
          </a:p>
        </p:txBody>
      </p:sp>
      <p:sp>
        <p:nvSpPr>
          <p:cNvPr id="3" name="Content Placeholder 2"/>
          <p:cNvSpPr>
            <a:spLocks noGrp="1"/>
          </p:cNvSpPr>
          <p:nvPr>
            <p:ph idx="1"/>
          </p:nvPr>
        </p:nvSpPr>
        <p:spPr/>
        <p:txBody>
          <a:bodyPr/>
          <a:lstStyle/>
          <a:p>
            <a:pPr lvl="1"/>
            <a:r>
              <a:t>Continual engagement with stakeholders is vital</a:t>
            </a:r>
          </a:p>
          <a:p>
            <a:pPr lvl="1"/>
            <a:r>
              <a:t>Financial penalties work against collaboration</a:t>
            </a:r>
          </a:p>
          <a:p>
            <a:pPr lvl="1"/>
            <a:r>
              <a:t>Not all TANF participants are workers - economic sustainability still matters for them</a:t>
            </a:r>
          </a:p>
          <a:p>
            <a:pPr lvl="1"/>
            <a:r>
              <a:t>Incorporate disparities into the model</a:t>
            </a:r>
          </a:p>
          <a:p>
            <a:pPr lvl="1"/>
            <a:r>
              <a:t>Measures are tools for learning</a:t>
            </a:r>
          </a:p>
          <a:p>
            <a:pPr lvl="1"/>
            <a:r>
              <a:t>All measures are imperfect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Strengths of the Self-Support Index</a:t>
            </a:r>
          </a:p>
        </p:txBody>
      </p:sp>
      <p:sp>
        <p:nvSpPr>
          <p:cNvPr id="3" name="Content Placeholder 2"/>
          <p:cNvSpPr>
            <a:spLocks noGrp="1"/>
          </p:cNvSpPr>
          <p:nvPr>
            <p:ph idx="1"/>
          </p:nvPr>
        </p:nvSpPr>
        <p:spPr/>
        <p:txBody>
          <a:bodyPr/>
          <a:lstStyle/>
          <a:p>
            <a:pPr lvl="1"/>
            <a:r>
              <a:t>Accounts for local conditions</a:t>
            </a:r>
          </a:p>
          <a:p>
            <a:pPr lvl="1"/>
            <a:r>
              <a:t>Economic and racial disparities</a:t>
            </a:r>
          </a:p>
          <a:p>
            <a:pPr lvl="1"/>
            <a:r>
              <a:t>Measures all adult participants in TANF</a:t>
            </a:r>
          </a:p>
          <a:p>
            <a:pPr lvl="2"/>
            <a:r>
              <a:t>Not a subset like the WPR</a:t>
            </a:r>
          </a:p>
          <a:p>
            <a:pPr lvl="2"/>
            <a:r>
              <a:t>Not only participants who exit the program</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Challenges with the Self-Support Index</a:t>
            </a:r>
          </a:p>
        </p:txBody>
      </p:sp>
      <p:sp>
        <p:nvSpPr>
          <p:cNvPr id="3" name="Content Placeholder 2"/>
          <p:cNvSpPr>
            <a:spLocks noGrp="1"/>
          </p:cNvSpPr>
          <p:nvPr>
            <p:ph idx="1"/>
          </p:nvPr>
        </p:nvSpPr>
        <p:spPr/>
        <p:txBody>
          <a:bodyPr/>
          <a:lstStyle/>
          <a:p>
            <a:pPr lvl="1"/>
            <a:r>
              <a:t>Local agencies find it confusing</a:t>
            </a:r>
          </a:p>
          <a:p>
            <a:pPr lvl="1"/>
            <a:r>
              <a:t>Three year measure is hard to change</a:t>
            </a:r>
          </a:p>
          <a:p>
            <a:pPr lvl="1"/>
            <a:r>
              <a:t>Not clear how to affect results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Improving the Self-Support Index</a:t>
            </a:r>
          </a:p>
        </p:txBody>
      </p:sp>
      <p:sp>
        <p:nvSpPr>
          <p:cNvPr id="3" name="Content Placeholder 2"/>
          <p:cNvSpPr>
            <a:spLocks noGrp="1"/>
          </p:cNvSpPr>
          <p:nvPr>
            <p:ph idx="1"/>
          </p:nvPr>
        </p:nvSpPr>
        <p:spPr/>
        <p:txBody>
          <a:bodyPr/>
          <a:lstStyle/>
          <a:p>
            <a:pPr lvl="1"/>
            <a:r>
              <a:t>Improved predict ranges</a:t>
            </a:r>
          </a:p>
          <a:p>
            <a:pPr lvl="1"/>
            <a:r>
              <a:t>New information about participants and communities</a:t>
            </a:r>
          </a:p>
          <a:p>
            <a:pPr lvl="1"/>
            <a:r>
              <a:t>Adapted prediction methods</a:t>
            </a:r>
          </a:p>
          <a:p>
            <a:pPr lvl="1"/>
            <a:r>
              <a:t>Providing more and better data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a:t>
            </a:r>
          </a:p>
        </p:txBody>
      </p:sp>
      <p:graphicFrame>
        <p:nvGraphicFramePr>
          <p:cNvPr id="150816092" name="Table 150816091"/>
          <p:cNvGraphicFramePr>
            <a:graphicFrameLocks noGrp="1"/>
          </p:cNvGraphicFramePr>
          <p:nvPr/>
        </p:nvGraphicFramePr>
        <p:xfrm>
          <a:off x="914400" y="1828800"/>
          <a:ext cx="7315200" cy="3413760"/>
        </p:xfrm>
        <a:graphic>
          <a:graphicData uri="http://schemas.openxmlformats.org/drawingml/2006/table">
            <a:tbl>
              <a:tblPr/>
              <a:tblGrid>
                <a:gridCol w="7315200">
                  <a:extLst>
                    <a:ext uri="{9D8B030D-6E8A-4147-A177-3AD203B41FA5}">
                      <a16:colId xmlns:a16="http://schemas.microsoft.com/office/drawing/2014/main" val="20000"/>
                    </a:ext>
                  </a:extLst>
                </a:gridCol>
              </a:tblGrid>
              <a:tr h="390037">
                <a:tc>
                  <a:txBody>
                    <a:bodyPr/>
                    <a:lstStyle/>
                    <a:p>
                      <a:pPr marL="63500" marR="63500" algn="ctr">
                        <a:lnSpc>
                          <a:spcPct val="100000"/>
                        </a:lnSpc>
                        <a:spcBef>
                          <a:spcPts val="500"/>
                        </a:spcBef>
                        <a:spcAft>
                          <a:spcPts val="500"/>
                        </a:spcAft>
                        <a:buNone/>
                      </a:pPr>
                      <a:r>
                        <a:rPr sz="3200" b="1">
                          <a:solidFill>
                            <a:srgbClr val="000000">
                              <a:alpha val="100000"/>
                            </a:srgbClr>
                          </a:solidFill>
                          <a:latin typeface="Calibri"/>
                          <a:cs typeface="Calibri"/>
                          <a:sym typeface="Calibri"/>
                        </a:rPr>
                        <a:t>Two part of the Self-Support Index</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0"/>
                  </a:ext>
                </a:extLst>
              </a:tr>
              <a:tr h="364184">
                <a:tc>
                  <a:txBody>
                    <a:bodyPr/>
                    <a:lstStyle/>
                    <a:p>
                      <a:pPr marL="63500" marR="63500" algn="ctr">
                        <a:lnSpc>
                          <a:spcPct val="100000"/>
                        </a:lnSpc>
                        <a:spcBef>
                          <a:spcPts val="500"/>
                        </a:spcBef>
                        <a:spcAft>
                          <a:spcPts val="500"/>
                        </a:spcAft>
                        <a:buNone/>
                      </a:pPr>
                      <a:r>
                        <a:rPr sz="9600">
                          <a:solidFill>
                            <a:srgbClr val="000000">
                              <a:alpha val="100000"/>
                            </a:srgbClr>
                          </a:solidFill>
                          <a:latin typeface="Calibri"/>
                          <a:cs typeface="Calibri"/>
                          <a:sym typeface="Calibri"/>
                        </a:rPr>
                        <a:t>Score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tcPr>
                </a:tc>
                <a:extLst>
                  <a:ext uri="{0D108BD9-81ED-4DB2-BD59-A6C34878D82A}">
                    <a16:rowId xmlns:a16="http://schemas.microsoft.com/office/drawing/2014/main" val="10001"/>
                  </a:ext>
                </a:extLst>
              </a:tr>
              <a:tr h="390173">
                <a:tc>
                  <a:txBody>
                    <a:bodyPr/>
                    <a:lstStyle/>
                    <a:p>
                      <a:pPr marL="63500" marR="63500" algn="ctr">
                        <a:lnSpc>
                          <a:spcPct val="100000"/>
                        </a:lnSpc>
                        <a:spcBef>
                          <a:spcPts val="500"/>
                        </a:spcBef>
                        <a:spcAft>
                          <a:spcPts val="500"/>
                        </a:spcAft>
                        <a:buNone/>
                      </a:pPr>
                      <a:r>
                        <a:rPr sz="9600">
                          <a:solidFill>
                            <a:srgbClr val="000000">
                              <a:alpha val="100000"/>
                            </a:srgbClr>
                          </a:solidFill>
                          <a:latin typeface="Calibri"/>
                          <a:cs typeface="Calibri"/>
                          <a:sym typeface="Calibri"/>
                        </a:rPr>
                        <a:t>Range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a:t>
            </a:r>
          </a:p>
        </p:txBody>
      </p:sp>
      <p:graphicFrame>
        <p:nvGraphicFramePr>
          <p:cNvPr id="605194907" name="Table 605194906"/>
          <p:cNvGraphicFramePr>
            <a:graphicFrameLocks noGrp="1"/>
          </p:cNvGraphicFramePr>
          <p:nvPr/>
        </p:nvGraphicFramePr>
        <p:xfrm>
          <a:off x="914400" y="1828800"/>
          <a:ext cx="9144000" cy="5486400"/>
        </p:xfrm>
        <a:graphic>
          <a:graphicData uri="http://schemas.openxmlformats.org/drawingml/2006/table">
            <a:tbl>
              <a:tblPr/>
              <a:tblGrid>
                <a:gridCol w="7315200">
                  <a:extLst>
                    <a:ext uri="{9D8B030D-6E8A-4147-A177-3AD203B41FA5}">
                      <a16:colId xmlns:a16="http://schemas.microsoft.com/office/drawing/2014/main" val="20000"/>
                    </a:ext>
                  </a:extLst>
                </a:gridCol>
              </a:tblGrid>
              <a:tr h="390037">
                <a:tc>
                  <a:txBody>
                    <a:bodyPr/>
                    <a:lstStyle/>
                    <a:p>
                      <a:pPr marL="63500" marR="63500" algn="ctr">
                        <a:lnSpc>
                          <a:spcPct val="100000"/>
                        </a:lnSpc>
                        <a:spcBef>
                          <a:spcPts val="500"/>
                        </a:spcBef>
                        <a:spcAft>
                          <a:spcPts val="500"/>
                        </a:spcAft>
                        <a:buNone/>
                      </a:pPr>
                      <a:r>
                        <a:rPr sz="3200" b="1">
                          <a:solidFill>
                            <a:srgbClr val="000000">
                              <a:alpha val="100000"/>
                            </a:srgbClr>
                          </a:solidFill>
                          <a:latin typeface="Calibri"/>
                          <a:cs typeface="Calibri"/>
                          <a:sym typeface="Calibri"/>
                        </a:rPr>
                        <a:t>Two part of the Self-Support Index</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0"/>
                  </a:ext>
                </a:extLst>
              </a:tr>
              <a:tr h="364184">
                <a:tc>
                  <a:txBody>
                    <a:bodyPr/>
                    <a:lstStyle/>
                    <a:p>
                      <a:pPr marL="63500" marR="63500" algn="ctr">
                        <a:lnSpc>
                          <a:spcPct val="100000"/>
                        </a:lnSpc>
                        <a:spcBef>
                          <a:spcPts val="500"/>
                        </a:spcBef>
                        <a:spcAft>
                          <a:spcPts val="500"/>
                        </a:spcAft>
                        <a:buNone/>
                      </a:pPr>
                      <a:r>
                        <a:rPr sz="9600" b="1">
                          <a:solidFill>
                            <a:srgbClr val="000000">
                              <a:alpha val="100000"/>
                            </a:srgbClr>
                          </a:solidFill>
                          <a:latin typeface="Calibri"/>
                          <a:cs typeface="Calibri"/>
                          <a:sym typeface="Calibri"/>
                        </a:rPr>
                        <a:t>Score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25400" cap="flat" cmpd="sng" algn="ctr">
                      <a:solidFill>
                        <a:srgbClr val="666666"/>
                      </a:solidFill>
                      <a:prstDash val="solid"/>
                      <a:round/>
                      <a:headEnd type="none" w="med" len="med"/>
                      <a:tailEnd type="none" w="med" len="med"/>
                    </a:lnT>
                    <a:lnB w="6350" cap="flat" cmpd="sng" algn="ctr">
                      <a:solidFill>
                        <a:srgbClr val="666666">
                          <a:alpha val="100000"/>
                        </a:srgbClr>
                      </a:solidFill>
                      <a:prstDash val="solid"/>
                    </a:lnB>
                    <a:solidFill>
                      <a:srgbClr val="FFC845">
                        <a:alpha val="100000"/>
                      </a:srgbClr>
                    </a:solidFill>
                  </a:tcPr>
                </a:tc>
                <a:extLst>
                  <a:ext uri="{0D108BD9-81ED-4DB2-BD59-A6C34878D82A}">
                    <a16:rowId xmlns:a16="http://schemas.microsoft.com/office/drawing/2014/main" val="10001"/>
                  </a:ext>
                </a:extLst>
              </a:tr>
              <a:tr h="390173">
                <a:tc>
                  <a:txBody>
                    <a:bodyPr/>
                    <a:lstStyle/>
                    <a:p>
                      <a:pPr marL="63500" marR="63500" algn="ctr">
                        <a:lnSpc>
                          <a:spcPct val="100000"/>
                        </a:lnSpc>
                        <a:spcBef>
                          <a:spcPts val="500"/>
                        </a:spcBef>
                        <a:spcAft>
                          <a:spcPts val="500"/>
                        </a:spcAft>
                        <a:buNone/>
                      </a:pPr>
                      <a:r>
                        <a:rPr sz="9600">
                          <a:solidFill>
                            <a:srgbClr val="000000">
                              <a:alpha val="100000"/>
                            </a:srgbClr>
                          </a:solidFill>
                          <a:latin typeface="Calibri"/>
                          <a:cs typeface="Calibri"/>
                          <a:sym typeface="Calibri"/>
                        </a:rPr>
                        <a:t>Range</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6350" cap="flat" cmpd="sng" algn="ctr">
                      <a:solidFill>
                        <a:srgbClr val="666666">
                          <a:alpha val="100000"/>
                        </a:srgbClr>
                      </a:solidFill>
                      <a:prstDash val="solid"/>
                    </a:lnT>
                    <a:lnB w="25400" cap="flat" cmpd="sng" algn="ctr">
                      <a:solidFill>
                        <a:srgbClr val="666666">
                          <a:alpha val="100000"/>
                        </a:srgbClr>
                      </a:solidFill>
                      <a:prstDash val="soli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Score</a:t>
            </a:r>
          </a:p>
        </p:txBody>
      </p:sp>
      <p:sp>
        <p:nvSpPr>
          <p:cNvPr id="3" name="Content Placeholder 2"/>
          <p:cNvSpPr>
            <a:spLocks noGrp="1"/>
          </p:cNvSpPr>
          <p:nvPr>
            <p:ph idx="1"/>
          </p:nvPr>
        </p:nvSpPr>
        <p:spPr/>
        <p:txBody>
          <a:bodyPr/>
          <a:lstStyle/>
          <a:p>
            <a:pPr lvl="1"/>
            <a:r>
              <a:t>All eligible adults on MFIP/DWP in a quarter</a:t>
            </a:r>
          </a:p>
          <a:p>
            <a:pPr lvl="1"/>
            <a:r>
              <a:t>Three years later are they successful</a:t>
            </a:r>
          </a:p>
          <a:p>
            <a:pPr lvl="2"/>
            <a:r>
              <a:t>No longer receiving cash assistance</a:t>
            </a:r>
          </a:p>
          <a:p>
            <a:pPr lvl="2"/>
            <a:r>
              <a:t>Receiving cash, but working at least 30 hours per week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Score</a:t>
            </a:r>
          </a:p>
        </p:txBody>
      </p:sp>
      <p:sp>
        <p:nvSpPr>
          <p:cNvPr id="3" name="Content Placeholder 2"/>
          <p:cNvSpPr>
            <a:spLocks noGrp="1"/>
          </p:cNvSpPr>
          <p:nvPr>
            <p:ph idx="1"/>
          </p:nvPr>
        </p:nvSpPr>
        <p:spPr/>
        <p:txBody>
          <a:bodyPr/>
          <a:lstStyle/>
          <a:p>
            <a:pPr lvl="1"/>
            <a:r>
              <a:t>Percent of adults in a quarter that are Self-Support Index successful three years later</a:t>
            </a:r>
          </a:p>
          <a:p>
            <a:pPr lvl="1"/>
            <a:r>
              <a:t>Each local agency gets a score</a:t>
            </a:r>
          </a:p>
          <a:p>
            <a:pPr lvl="1"/>
            <a:r>
              <a:t>Local agencies include: Counties, Tribal agencies, and County consortia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Self-Support Index Score</a:t>
            </a:r>
          </a:p>
        </p:txBody>
      </p:sp>
      <p:sp>
        <p:nvSpPr>
          <p:cNvPr id="3" name="Content Placeholder 2"/>
          <p:cNvSpPr>
            <a:spLocks noGrp="1"/>
          </p:cNvSpPr>
          <p:nvPr>
            <p:ph idx="1"/>
          </p:nvPr>
        </p:nvSpPr>
        <p:spPr/>
        <p:txBody>
          <a:bodyPr/>
          <a:lstStyle/>
          <a:p>
            <a:pPr marL="0" lvl="0" indent="0">
              <a:buNone/>
            </a:pPr>
            <a14:m xmlns:a14="http://schemas.microsoft.com/office/drawing/2010/main">
              <m:oMathPara xmlns:m="http://schemas.openxmlformats.org/officeDocument/2006/math">
                <m:oMathParaPr>
                  <m:jc m:val="centerGroup"/>
                </m:oMathParaPr>
                <m:oMath xmlns:m="http://schemas.openxmlformats.org/officeDocument/2006/math">
                  <m:r>
                    <m:rPr>
                      <m:sty m:val="p"/>
                    </m:rPr>
                    <a:rPr>
                      <a:latin typeface="Cambria Math" panose="02040503050406030204" pitchFamily="18" charset="0"/>
                    </a:rPr>
                    <m:t>S</m:t>
                  </m:r>
                  <m:r>
                    <a:rPr>
                      <a:latin typeface="Cambria Math" panose="02040503050406030204" pitchFamily="18" charset="0"/>
                    </a:rPr>
                    <m:t>−</m:t>
                  </m:r>
                  <m:r>
                    <a:rPr>
                      <a:latin typeface="Cambria Math" panose="02040503050406030204" pitchFamily="18" charset="0"/>
                    </a:rPr>
                    <m:t>𝑆𝐼</m:t>
                  </m:r>
                  <m:r>
                    <a:rPr>
                      <a:latin typeface="Cambria Math" panose="02040503050406030204" pitchFamily="18" charset="0"/>
                    </a:rPr>
                    <m:t>=</m:t>
                  </m:r>
                  <m:f>
                    <m:fPr>
                      <m:ctrlPr>
                        <a:rPr i="1">
                          <a:latin typeface="Cambria Math" panose="02040503050406030204" pitchFamily="18" charset="0"/>
                        </a:rPr>
                      </m:ctrlPr>
                    </m:fPr>
                    <m:num>
                      <m:r>
                        <a:rPr>
                          <a:latin typeface="Cambria Math" panose="02040503050406030204" pitchFamily="18" charset="0"/>
                        </a:rPr>
                        <m:t>𝑆𝑢𝑐𝑐𝑒𝑠𝑠𝑓𝑢𝑙𝐴𝑑𝑢𝑙𝑡𝑠𝑁𝑜𝑤</m:t>
                      </m:r>
                    </m:num>
                    <m:den>
                      <m:r>
                        <a:rPr>
                          <a:latin typeface="Cambria Math" panose="02040503050406030204" pitchFamily="18" charset="0"/>
                        </a:rPr>
                        <m:t>𝐴𝑙𝑙𝐴𝑑𝑢𝑙𝑡𝑠𝑇h𝑟𝑒𝑒𝑌𝑒𝑎𝑟𝑠𝐴𝑔𝑜</m:t>
                      </m:r>
                    </m:den>
                  </m:f>
                </m:oMath>
              </m:oMathPara>
            </a14:m>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3591</Words>
  <Application>Microsoft Office PowerPoint</Application>
  <PresentationFormat>On-screen Show (4:3)</PresentationFormat>
  <Paragraphs>336</Paragraphs>
  <Slides>45</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Cambria Math</vt:lpstr>
      <vt:lpstr>Office Theme</vt:lpstr>
      <vt:lpstr>Self-Support Index</vt:lpstr>
      <vt:lpstr>Overview</vt:lpstr>
      <vt:lpstr>Performance measures</vt:lpstr>
      <vt:lpstr>Performance Measures in MFIP</vt:lpstr>
      <vt:lpstr>Self-Support Index</vt:lpstr>
      <vt:lpstr>Self-Support Index</vt:lpstr>
      <vt:lpstr>Self-Support Index Score</vt:lpstr>
      <vt:lpstr>Self-Support Index Score</vt:lpstr>
      <vt:lpstr>Self-Support Index Score</vt:lpstr>
      <vt:lpstr>Self-Support Index Example</vt:lpstr>
      <vt:lpstr>Self-Support Index Example</vt:lpstr>
      <vt:lpstr>Self-Support Index: Bad Outcomes</vt:lpstr>
      <vt:lpstr>Self-Support Index Sources</vt:lpstr>
      <vt:lpstr>Self-Support Index</vt:lpstr>
      <vt:lpstr>Self-Support Index</vt:lpstr>
      <vt:lpstr>Self-Support Index Range</vt:lpstr>
      <vt:lpstr>Self-Support Index Factors</vt:lpstr>
      <vt:lpstr>Self-Support Index Factors</vt:lpstr>
      <vt:lpstr>Self-Support Index Factors</vt:lpstr>
      <vt:lpstr>Self-Support Index Factors</vt:lpstr>
      <vt:lpstr>Self-Support Index</vt:lpstr>
      <vt:lpstr>Self-Support Index</vt:lpstr>
      <vt:lpstr>Self-Support Index Results: Ramsey</vt:lpstr>
      <vt:lpstr>Self-Support Index Results: Ramsey</vt:lpstr>
      <vt:lpstr>Self-Support Index Results: Ramsey</vt:lpstr>
      <vt:lpstr>Self-Support Index Results: Ramsey</vt:lpstr>
      <vt:lpstr>Self-Support Index for Ramsey</vt:lpstr>
      <vt:lpstr>Self-Support Index Factors</vt:lpstr>
      <vt:lpstr>Why the Self-Support Index</vt:lpstr>
      <vt:lpstr>What happens to the Self-Support Index Results</vt:lpstr>
      <vt:lpstr>Concerns with the Self-Support Index</vt:lpstr>
      <vt:lpstr>Concerns with the Self-Support Index</vt:lpstr>
      <vt:lpstr>Concerns with the Self-Support Index</vt:lpstr>
      <vt:lpstr>Concerns with the Self-Support Index</vt:lpstr>
      <vt:lpstr>Self-Support Index Reports</vt:lpstr>
      <vt:lpstr>Self-Support Index Reports</vt:lpstr>
      <vt:lpstr>Self-Support Index Reports</vt:lpstr>
      <vt:lpstr>Self-Support Index Reports</vt:lpstr>
      <vt:lpstr>Self-Support Index</vt:lpstr>
      <vt:lpstr>Thank you!</vt:lpstr>
      <vt:lpstr>Collaboration and the Self-Support Index</vt:lpstr>
      <vt:lpstr>Lessons Learned</vt:lpstr>
      <vt:lpstr>Strengths of the Self-Support Index</vt:lpstr>
      <vt:lpstr>Challenges with the Self-Support Index</vt:lpstr>
      <vt:lpstr>Improving the Self-Support Index</vt:lpstr>
    </vt:vector>
  </TitlesOfParts>
  <LinksUpToDate>false</LinksUpToDate>
  <SharedDoc>false</SharedDoc>
  <HyperlinksChanged>false</HyperlinksChanged>
  <AppVersion>16.0000</AppVersion>
</Properties>
</file>

<file path=docProps/app0.xml><?xml version="1.0" encoding="utf-8"?>
<Properties xmlns="http://schemas.openxmlformats.org/officeDocument/2006/extended-properties" xmlns:vt="http://schemas.openxmlformats.org/officeDocument/2006/docPropsVTypes">
  <TotalTime>2</TotalTime>
  <Words>49</Words>
  <Application>Microsoft Office PowerPoint</Application>
  <PresentationFormat>On-screen Show (4:3)</PresentationFormat>
  <Paragraphs>15</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Presentation Title</vt:lpstr>
      <vt:lpstr>Slide Title</vt:lpstr>
      <vt:lpstr>Section header</vt:lpstr>
      <vt:lpstr>Slide Title for Two-Content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Self-Support Index</dc:title>
  <dc:creator>Ben Jaques-Leslie</dc:creator>
  <cp:keywords/>
  <cp:lastModifiedBy>Moua, Hua</cp:lastModifiedBy>
  <cp:revision>1</cp:revision>
  <dcterms:created xsi:type="dcterms:W3CDTF">2022-01-12T15:59:20Z</dcterms:created>
  <dcterms:modified xsi:type="dcterms:W3CDTF">2022-01-14T18:36:43Z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ate">
    <vt:lpwstr>2022-01-12</vt:lpwstr>
  </property>
  <property fmtid="{D5CDD505-2E9C-101B-9397-08002B2CF9AE}" pid="3" name="output">
    <vt:lpwstr>powerpoint_presentation</vt:lpwstr>
  </property>
  <property fmtid="{D5CDD505-2E9C-101B-9397-08002B2CF9AE}" pid="4" name="params">
    <vt:lpwstr/>
  </property>
</Properties>
</file>